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92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64" r:id="rId18"/>
    <p:sldId id="493" r:id="rId19"/>
    <p:sldId id="49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E33770-F750-4CCC-B884-5AF231AE5BC9}">
          <p14:sldIdLst>
            <p14:sldId id="402"/>
            <p14:sldId id="492"/>
          </p14:sldIdLst>
        </p14:section>
        <p14:section name="Real Number Types" id="{6E2E373F-F535-4BA6-A888-63B327866D40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onclusion" id="{68E20DC2-2D47-4D6E-B3E6-3B9FE9432249}">
          <p14:sldIdLst>
            <p14:sldId id="464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56.269" idx="11">
    <p:pos x="10" y="10"/>
    <p:text>3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3:28.191" idx="13">
    <p:pos x="10" y="10"/>
    <p:text>5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19:57.738" idx="3">
    <p:pos x="10" y="10"/>
    <p:text>2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0:06.129" idx="4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0:18.629" idx="5">
    <p:pos x="10" y="10"/>
    <p:text>3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0:45.894" idx="6">
    <p:pos x="10" y="10"/>
    <p:text>2 минути, припомнят се закръглянията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01.363" idx="7">
    <p:pos x="10" y="10"/>
    <p:text>5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08.925" idx="8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16.988" idx="9">
    <p:pos x="10" y="10"/>
    <p:text>7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30.160" idx="10">
    <p:pos x="10" y="10"/>
    <p:text>8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461E2DD-69DF-44FF-AD90-369256A658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890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E1BC00-40E4-4FBE-A948-DB99791A67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74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F2CAE6-99C7-476B-A1DE-7BD72680E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679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8CDC517-F057-4A59-9F6D-9454495C27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675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8AB317-7BDD-4260-9CE6-BC3AD1A61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481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36FA91-FC0C-43B6-8D0E-24438703FC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73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758194-46D4-42ED-9B4B-7E78714C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142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5A6E7FA-FD40-416B-A9C9-8155027C62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50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Реални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764992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34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Целочисленото деление и делението на числа с плаваща запетая са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две различни неща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Делене с плаваща запетая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18000"/>
            <a:ext cx="10363200" cy="4411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39C0709-CCE2-46DE-8498-5961D469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9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изчисленията работят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/>
              <a:t>Аномалии при изчисления с плаваща запетая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1A178F6-A1A8-495C-ADAF-FD45DCFC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476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специален реален тип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en-US" dirty="0"/>
              <a:t>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с точност до</a:t>
            </a:r>
            <a:r>
              <a:rPr lang="en-US" dirty="0"/>
              <a:t> 28-29 </a:t>
            </a:r>
            <a:r>
              <a:rPr lang="bg-BG" dirty="0"/>
              <a:t>знака</a:t>
            </a:r>
            <a:endParaRPr lang="en-US" dirty="0"/>
          </a:p>
          <a:p>
            <a:pPr lvl="1"/>
            <a:r>
              <a:rPr lang="bg-BG" dirty="0"/>
              <a:t>Използва се за финансови изчисления</a:t>
            </a:r>
          </a:p>
          <a:p>
            <a:pPr lvl="1"/>
            <a:r>
              <a:rPr lang="bg-BG" dirty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/>
              <a:t>Почти няма загуба на точност</a:t>
            </a:r>
            <a:endParaRPr lang="en-US" dirty="0"/>
          </a:p>
          <a:p>
            <a:r>
              <a:rPr lang="bg-BG" dirty="0"/>
              <a:t>Стойността по подразбиране за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/>
              <a:t>е наставката за десетичните числа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Реален тип с десетична точност</a:t>
            </a:r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7826964" y="291022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2" y="2361293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8887754" y="501627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8564675-185B-46E3-B0F3-6068641C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235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да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/>
              <a:t> </a:t>
            </a:r>
            <a:r>
              <a:rPr lang="bg-BG" dirty="0"/>
              <a:t>и да изведете тяхната точна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6172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30912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32467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6845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51585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53140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6C8ECB99-AD82-48F1-8D04-B4D3F752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код работи, но понякога прави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грешки</a:t>
            </a:r>
            <a:r>
              <a:rPr lang="en-US" dirty="0"/>
              <a:t> </a:t>
            </a:r>
            <a:r>
              <a:rPr lang="bg-BG" dirty="0"/>
              <a:t>при закръгляне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Сменете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</a:t>
            </a:r>
            <a:r>
              <a:rPr lang="bg-BG" dirty="0"/>
              <a:t>и вижте разликите</a:t>
            </a:r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41631CD-08A9-440E-8806-5B717C19E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Цели и реални числа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364535">
            <a:off x="8607616" y="3703725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21521100">
            <a:off x="5592931" y="695709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562E38C-C8F7-41DE-8974-62F36FB303F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5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Реални типове с плаваща запетая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определена точност</a:t>
            </a:r>
          </a:p>
          <a:p>
            <a:pPr lvl="2"/>
            <a:r>
              <a:rPr lang="bg-BG" dirty="0"/>
              <a:t>Може да се наблюдават аномалии</a:t>
            </a:r>
          </a:p>
          <a:p>
            <a:pPr lvl="1"/>
            <a:r>
              <a:rPr lang="bg-BG" dirty="0"/>
              <a:t>Реален тип с десетична точност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 по-висока точност</a:t>
            </a:r>
          </a:p>
          <a:p>
            <a:pPr lvl="2"/>
            <a:r>
              <a:rPr lang="bg-BG" dirty="0"/>
              <a:t>Много по-малко вероятно да се наблюдава аномалия или загуба на точност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4EC092-E35B-4E13-B40B-731F809B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7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Програмиране </a:t>
            </a:r>
            <a:r>
              <a:rPr lang="en-US" dirty="0"/>
              <a:t>– </a:t>
            </a:r>
            <a:r>
              <a:rPr lang="bg-BG" dirty="0"/>
              <a:t>Въпроси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1694DA3-BBE7-49A7-BF67-09CCBB91C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Реални типове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Аномалии при изчисления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Реален тип с десетична точност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BC7AA5-1CEE-43EE-A02A-478BB3AE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bg-BG" dirty="0"/>
              <a:t>Реални числени типове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692873"/>
          </a:xfrm>
        </p:spPr>
        <p:txBody>
          <a:bodyPr/>
          <a:lstStyle/>
          <a:p>
            <a:r>
              <a:rPr lang="bg-BG" dirty="0"/>
              <a:t>И как да ги ползваме в </a:t>
            </a:r>
            <a:r>
              <a:rPr lang="en-US" dirty="0"/>
              <a:t>C#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5280EFE-5239-4ED5-8DE2-A4D38B3A36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реални числа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/>
              <a:t> </a:t>
            </a:r>
            <a:r>
              <a:rPr lang="bg-BG" dirty="0"/>
              <a:t>според използваната памет</a:t>
            </a:r>
            <a:endParaRPr lang="en-US" dirty="0"/>
          </a:p>
          <a:p>
            <a:pPr lvl="1"/>
            <a:r>
              <a:rPr lang="bg-BG" dirty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/>
              <a:t>Могат да пазят много малки и много големи стойности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са типовете с плаваща запетая</a:t>
            </a:r>
            <a:r>
              <a:rPr lang="en-US" dirty="0"/>
              <a:t>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816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F7C1DF-2615-4FD9-8BC6-FAE27BFC8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Типовете с плаваща запетая са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</a:t>
            </a:r>
            <a:r>
              <a:rPr lang="bg-BG" dirty="0"/>
              <a:t>бита</a:t>
            </a:r>
            <a:r>
              <a:rPr lang="en-US" dirty="0"/>
              <a:t>, </a:t>
            </a:r>
            <a:r>
              <a:rPr lang="bg-BG" dirty="0"/>
              <a:t>точност от</a:t>
            </a:r>
            <a:r>
              <a:rPr lang="en-US" dirty="0"/>
              <a:t> 15-16 </a:t>
            </a:r>
            <a:r>
              <a:rPr lang="bg-BG" dirty="0"/>
              <a:t>знака след запетаята</a:t>
            </a:r>
            <a:endParaRPr lang="en-US" dirty="0"/>
          </a:p>
          <a:p>
            <a:r>
              <a:rPr lang="bg-BG" dirty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0D26756-FDED-4D6E-9242-D0C253E53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Разликата в точността, когато ползваме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Забележете</a:t>
            </a:r>
            <a:r>
              <a:rPr lang="en-US" dirty="0"/>
              <a:t> </a:t>
            </a:r>
            <a:r>
              <a:rPr lang="bg-BG" dirty="0"/>
              <a:t>наставката</a:t>
            </a:r>
            <a:r>
              <a:rPr lang="en-US" dirty="0"/>
              <a:t> </a:t>
            </a:r>
            <a:r>
              <a:rPr lang="bg-BG" dirty="0"/>
              <a:t>„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/>
              <a:t>“ след числото на първия ред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Реалните числа по подразбираме се възприемат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Ако желаем дадена стойност да се запише като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/>
              <a:t>,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Точност на Пи</a:t>
            </a:r>
            <a:r>
              <a:rPr lang="en-US" dirty="0"/>
              <a:t>  – </a:t>
            </a:r>
            <a:r>
              <a:rPr lang="bg-BG" dirty="0"/>
              <a:t>Пример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057400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1676400"/>
            <a:ext cx="4124325" cy="12573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1D81C6A-C917-4144-BA36-DD2D442C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513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sz="3200" dirty="0"/>
              <a:t> </a:t>
            </a:r>
            <a:r>
              <a:rPr lang="bg-BG" sz="3200" dirty="0"/>
              <a:t>към цяло число</a:t>
            </a:r>
            <a:r>
              <a:rPr lang="en-US" sz="3200" dirty="0"/>
              <a:t>(</a:t>
            </a:r>
            <a:r>
              <a:rPr lang="bg-BG" sz="3200" dirty="0"/>
              <a:t>матетматическ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</a:t>
            </a:r>
            <a:r>
              <a:rPr lang="bg-BG" sz="3200" dirty="0"/>
              <a:t>закръгляне с точност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</a:t>
            </a:r>
            <a:br>
              <a:rPr lang="bg-BG" sz="3200" dirty="0"/>
            </a:br>
            <a:r>
              <a:rPr lang="bg-BG" sz="3200" dirty="0"/>
              <a:t>най-близкото цяло число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 най-близкото цяло число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Закръгляне на числа с плаваща запетая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42749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828212" y="1676400"/>
            <a:ext cx="2133600" cy="17654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576881-15DF-4814-A463-5FF62E092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да въведете радиус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bg-BG" dirty="0"/>
              <a:t>реално число</a:t>
            </a:r>
            <a:r>
              <a:rPr lang="en-US" dirty="0"/>
              <a:t>) </a:t>
            </a:r>
            <a:r>
              <a:rPr lang="bg-BG" dirty="0"/>
              <a:t>и изведете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точност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 запетаята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Примерно 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кръг</a:t>
            </a:r>
            <a:r>
              <a:rPr lang="en-US" dirty="0"/>
              <a:t> (</a:t>
            </a:r>
            <a:r>
              <a:rPr lang="bg-BG" dirty="0"/>
              <a:t>с точност 12 знака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889315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889315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303177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889315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889315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303177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AB03286-4D36-4F1D-9B23-8278E823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Числата с плаващата запетая могат да 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/>
              <a:t>, </a:t>
            </a:r>
            <a:r>
              <a:rPr lang="bg-BG" dirty="0"/>
              <a:t>например: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Експоненциален запис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971800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D8BCAF6-84FE-463F-9CCE-C543C80EE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3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1283</Words>
  <Application>Microsoft Office PowerPoint</Application>
  <PresentationFormat>Custom</PresentationFormat>
  <Paragraphs>194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Реални числени типове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Цели и реални числа</vt:lpstr>
      <vt:lpstr>Какво научихме днес?</vt:lpstr>
      <vt:lpstr>Програмиране – Въпроси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2019-12-16T19:09:02Z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