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3"/>
  </p:notesMasterIdLst>
  <p:handoutMasterIdLst>
    <p:handoutMasterId r:id="rId24"/>
  </p:handoutMasterIdLst>
  <p:sldIdLst>
    <p:sldId id="402" r:id="rId3"/>
    <p:sldId id="498" r:id="rId4"/>
    <p:sldId id="492" r:id="rId5"/>
    <p:sldId id="493" r:id="rId6"/>
    <p:sldId id="494" r:id="rId7"/>
    <p:sldId id="495" r:id="rId8"/>
    <p:sldId id="505" r:id="rId9"/>
    <p:sldId id="497" r:id="rId10"/>
    <p:sldId id="496" r:id="rId11"/>
    <p:sldId id="506" r:id="rId12"/>
    <p:sldId id="507" r:id="rId13"/>
    <p:sldId id="499" r:id="rId14"/>
    <p:sldId id="500" r:id="rId15"/>
    <p:sldId id="501" r:id="rId16"/>
    <p:sldId id="502" r:id="rId17"/>
    <p:sldId id="503" r:id="rId18"/>
    <p:sldId id="504" r:id="rId19"/>
    <p:sldId id="464" r:id="rId20"/>
    <p:sldId id="508" r:id="rId21"/>
    <p:sldId id="481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D1F04D9-FE53-4313-BEFA-C486C659D232}">
          <p14:sldIdLst>
            <p14:sldId id="402"/>
            <p14:sldId id="498"/>
          </p14:sldIdLst>
        </p14:section>
        <p14:section name="Type Conversion" id="{2DA09FE1-B7D6-4EA9-A8C6-DFAA3AF75ACF}">
          <p14:sldIdLst>
            <p14:sldId id="492"/>
            <p14:sldId id="493"/>
            <p14:sldId id="494"/>
            <p14:sldId id="495"/>
            <p14:sldId id="505"/>
            <p14:sldId id="497"/>
            <p14:sldId id="496"/>
            <p14:sldId id="506"/>
            <p14:sldId id="507"/>
            <p14:sldId id="499"/>
            <p14:sldId id="500"/>
            <p14:sldId id="501"/>
            <p14:sldId id="502"/>
            <p14:sldId id="503"/>
            <p14:sldId id="504"/>
          </p14:sldIdLst>
        </p14:section>
        <p14:section name="Conclusion" id="{DDCD4218-1C20-40DA-A1BE-FF3F362C18B2}">
          <p14:sldIdLst>
            <p14:sldId id="464"/>
            <p14:sldId id="508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2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1:02:09.326" idx="3">
    <p:pos x="10" y="10"/>
    <p:text>1-2 м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1:03:09.591" idx="9">
    <p:pos x="10" y="10"/>
    <p:text>3 мин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1:03:23.279" idx="10">
    <p:pos x="10" y="10"/>
    <p:text>5 мин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1:03:34.185" idx="11">
    <p:pos x="10" y="10"/>
    <p:text>5 мин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1:03:41.685" idx="12">
    <p:pos x="10" y="10"/>
    <p:text>4 мин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06:48.933" idx="2">
    <p:pos x="10" y="10"/>
    <p:text>1 мин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1:02:16.716" idx="4">
    <p:pos x="10" y="10"/>
    <p:text>3м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1:02:30.201" idx="5">
    <p:pos x="10" y="10"/>
    <p:text>4м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1:02:35.763" idx="6">
    <p:pos x="10" y="10"/>
    <p:text>3м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1:02:42.701" idx="7">
    <p:pos x="10" y="10"/>
    <p:text>7мин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1:02:42.701" idx="7">
    <p:pos x="10" y="10"/>
    <p:text>7мин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1:02:50.420" idx="8">
    <p:pos x="10" y="10"/>
    <p:text>3 мин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1:02:50.420" idx="8">
    <p:pos x="10" y="10"/>
    <p:text>3 мин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EBE6A81C-3F74-4D1E-8528-214B79280C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50175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264B29C-AF0F-4200-AAAE-74EF7099D4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54340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6CD650C-B804-4711-A91C-8F63D2A07E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1860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C895D5C-44E6-4502-A5E8-4847C99433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55926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E9D73C7-57A9-43DB-AE10-693661319B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77464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6F0D252-C091-4B57-AE1C-DBC676D65E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80665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2661EEB-529A-439A-8576-FADBC03F92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73491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DA86F1F-4FFE-4995-9172-9D02EA401A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85721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E019452-FCBC-42BC-A206-5AFAAEE8E1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91319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exercise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26BC9EF-6186-4998-8E40-6C68E8AD74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81604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C53B151-4794-4342-BAD7-6D918AF4BB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7613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6.jpe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7.jpeg"/><Relationship Id="rId4" Type="http://schemas.openxmlformats.org/officeDocument/2006/relationships/image" Target="../media/image14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86hw82a3(v=vs.110).asp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788071"/>
          </a:xfrm>
        </p:spPr>
        <p:txBody>
          <a:bodyPr>
            <a:normAutofit fontScale="90000"/>
          </a:bodyPr>
          <a:lstStyle/>
          <a:p>
            <a:r>
              <a:rPr lang="bg-BG" dirty="0"/>
              <a:t>Типове данни и променливи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/>
          </a:bodyPr>
          <a:lstStyle/>
          <a:p>
            <a:r>
              <a:rPr lang="bg-BG"/>
              <a:t>Преобразуване </a:t>
            </a:r>
            <a:r>
              <a:rPr lang="bg-BG" dirty="0"/>
              <a:t>на типове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815862" y="3655906"/>
            <a:ext cx="233096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4" name="Picture 2" descr="http://educhoices.org/cimages/multimages/1/free_technology_courses.jpg">
            <a:extLst>
              <a:ext uri="{FF2B5EF4-FFF2-40B4-BE49-F238E27FC236}">
                <a16:creationId xmlns:a16="http://schemas.microsoft.com/office/drawing/2014/main" id="{A527D257-65B4-4ACC-BE32-C50549DD6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398" y="3764992"/>
            <a:ext cx="4364712" cy="21617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8" name="Picture 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0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11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12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13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24200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Специални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066800"/>
            <a:ext cx="10668000" cy="50336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 = 1; num &lt;= n; num++)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sumOfDigits = 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digits = num;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(digits &gt; 0)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sumOfDigits += digits % 10;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digits = digits / 10;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special = (sumOfDigits == 5) || …;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TODO: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довърши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 -&gt; {1}", num, special);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472A5B7-81AC-4D61-A225-F811662CC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76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82845"/>
            <a:ext cx="11804822" cy="5570355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Convert</a:t>
            </a:r>
            <a:r>
              <a:rPr lang="en-US" dirty="0"/>
              <a:t> </a:t>
            </a:r>
            <a:r>
              <a:rPr lang="bg-BG" dirty="0"/>
              <a:t>позволява да се извършват преобразувания на данни: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Convert.ToInt32(</a:t>
            </a:r>
            <a:r>
              <a:rPr lang="bg-BG" dirty="0"/>
              <a:t>данни, основа</a:t>
            </a:r>
            <a:r>
              <a:rPr lang="en-US" dirty="0"/>
              <a:t>)</a:t>
            </a:r>
            <a:r>
              <a:rPr lang="bg-BG" dirty="0"/>
              <a:t> – позволява ни да преобразуваме текстов низ със записано число в бройна система към цяло число от тип </a:t>
            </a:r>
            <a:r>
              <a:rPr lang="en-US" dirty="0" err="1"/>
              <a:t>int</a:t>
            </a:r>
            <a:endParaRPr lang="bg-BG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err="1"/>
              <a:t>Convert.ToString</a:t>
            </a:r>
            <a:r>
              <a:rPr lang="en-US" dirty="0"/>
              <a:t>(</a:t>
            </a:r>
            <a:r>
              <a:rPr lang="bg-BG" dirty="0"/>
              <a:t>данни) – позволява ни да преобразуваме данни от променлива към низ</a:t>
            </a:r>
          </a:p>
          <a:p>
            <a:pPr lvl="1">
              <a:spcBef>
                <a:spcPts val="1200"/>
              </a:spcBef>
            </a:pPr>
            <a:endParaRPr lang="bg-BG" dirty="0"/>
          </a:p>
          <a:p>
            <a:pPr lvl="1">
              <a:spcBef>
                <a:spcPts val="1200"/>
              </a:spcBef>
            </a:pPr>
            <a:r>
              <a:rPr lang="en-US" dirty="0" err="1"/>
              <a:t>Convert.ToString</a:t>
            </a:r>
            <a:r>
              <a:rPr lang="en-US" dirty="0"/>
              <a:t>(</a:t>
            </a:r>
            <a:r>
              <a:rPr lang="bg-BG" dirty="0"/>
              <a:t>данни, основа) – позволява ни да преобразуваме данни от променлива към число в бройна система със зададена основа. Числото се записва като низ</a:t>
            </a:r>
          </a:p>
          <a:p>
            <a:pPr lvl="1">
              <a:spcBef>
                <a:spcPts val="1200"/>
              </a:spcBef>
            </a:pPr>
            <a:endParaRPr lang="en-US" dirty="0"/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Преобразуване с </a:t>
            </a:r>
            <a:r>
              <a:rPr lang="en-US" dirty="0"/>
              <a:t>Convert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8824" y="2590800"/>
            <a:ext cx="10668000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nums</a:t>
            </a:r>
            <a:r>
              <a:rPr lang="en-US" sz="2800" dirty="0"/>
              <a:t> = Convert.ToInt32(</a:t>
            </a:r>
            <a:r>
              <a:rPr lang="en-US" sz="2800" dirty="0" err="1"/>
              <a:t>Console.ReadLine</a:t>
            </a:r>
            <a:r>
              <a:rPr lang="en-US" sz="2800" dirty="0"/>
              <a:t>(), 16);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8824" y="4201180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string output = "Value: " + </a:t>
            </a:r>
            <a:r>
              <a:rPr lang="en-US" sz="2800" dirty="0" err="1"/>
              <a:t>Convert.ToString</a:t>
            </a:r>
            <a:r>
              <a:rPr lang="en-US" sz="2800" dirty="0"/>
              <a:t>(</a:t>
            </a:r>
            <a:r>
              <a:rPr lang="en-US" sz="2800" dirty="0" err="1"/>
              <a:t>nums</a:t>
            </a:r>
            <a:r>
              <a:rPr lang="en-US" sz="2800" dirty="0"/>
              <a:t>);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6182380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string output = "Binary Value: " + </a:t>
            </a:r>
            <a:r>
              <a:rPr lang="en-US" sz="2800" dirty="0" err="1"/>
              <a:t>Convert.ToString</a:t>
            </a:r>
            <a:r>
              <a:rPr lang="en-US" sz="2800" dirty="0"/>
              <a:t>(</a:t>
            </a:r>
            <a:r>
              <a:rPr lang="en-US" sz="2800" dirty="0" err="1"/>
              <a:t>nums</a:t>
            </a:r>
            <a:r>
              <a:rPr lang="bg-BG" sz="2800" dirty="0"/>
              <a:t>, 2</a:t>
            </a:r>
            <a:r>
              <a:rPr lang="en-US" sz="2800" dirty="0"/>
              <a:t>);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A3D0D5BD-F65C-4DEF-AC61-76F84C310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06439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Типът данни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знак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C#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Представя символната информация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bg-BG" dirty="0"/>
              <a:t>Декларира се с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/>
              <a:t> </a:t>
            </a:r>
            <a:r>
              <a:rPr lang="bg-BG" dirty="0"/>
              <a:t>ключовата дума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bg-BG" dirty="0"/>
              <a:t>Всеки символ съответства на числов код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bg-BG" dirty="0"/>
              <a:t>Стойността по подразбиране е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‚</a:t>
            </a:r>
            <a:endParaRPr lang="bg-BG" dirty="0"/>
          </a:p>
          <a:p>
            <a:pPr lvl="1">
              <a:spcBef>
                <a:spcPts val="1200"/>
              </a:spcBef>
            </a:pPr>
            <a:r>
              <a:rPr lang="bg-BG" dirty="0"/>
              <a:t>Заема </a:t>
            </a:r>
            <a:r>
              <a:rPr lang="en-US" dirty="0"/>
              <a:t>16 </a:t>
            </a:r>
            <a:r>
              <a:rPr lang="bg-BG" dirty="0"/>
              <a:t>бита в паметта</a:t>
            </a:r>
            <a:r>
              <a:rPr lang="en-US" dirty="0"/>
              <a:t> (</a:t>
            </a:r>
            <a:r>
              <a:rPr lang="bg-BG" dirty="0"/>
              <a:t>от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dirty="0"/>
              <a:t> </a:t>
            </a:r>
            <a:r>
              <a:rPr lang="bg-BG" dirty="0"/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Съдъръжа един Уникод знак</a:t>
            </a:r>
            <a:r>
              <a:rPr lang="en-US" dirty="0"/>
              <a:t> (</a:t>
            </a:r>
            <a:r>
              <a:rPr lang="bg-BG" dirty="0"/>
              <a:t>или част от знак</a:t>
            </a:r>
            <a:r>
              <a:rPr lang="en-US" dirty="0"/>
              <a:t>)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Знак</a:t>
            </a:r>
          </a:p>
        </p:txBody>
      </p:sp>
      <p:pic>
        <p:nvPicPr>
          <p:cNvPr id="4" name="Picture 6" descr="http://www.ascendercorp.com/graphics/Ascender-Unicode-graphic.gif"/>
          <p:cNvPicPr>
            <a:picLocks noChangeAspect="1" noChangeArrowheads="1"/>
          </p:cNvPicPr>
          <p:nvPr/>
        </p:nvPicPr>
        <p:blipFill>
          <a:blip r:embed="rId2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711" y="1538001"/>
            <a:ext cx="4121701" cy="144780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CDA17FE-7A4C-43BA-866D-D4E21A3DE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18240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Всеки знак има уникална</a:t>
            </a:r>
            <a:br>
              <a:rPr lang="bg-BG" sz="3200" dirty="0"/>
            </a:br>
            <a:r>
              <a:rPr lang="bg-BG" sz="3200" dirty="0"/>
              <a:t>цяла Уникод стойност</a:t>
            </a:r>
            <a:r>
              <a:rPr lang="en-US" sz="3200" dirty="0"/>
              <a:t> 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/>
              <a:t>):</a:t>
            </a:r>
            <a:endParaRPr lang="bg-BG" sz="320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Знаци и кодове</a:t>
            </a:r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60412" y="2541896"/>
            <a:ext cx="10668000" cy="37817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ch =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 ch,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 ch,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 ch,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'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щ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кирилската буква „щ“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 ch,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ch);</a:t>
            </a:r>
          </a:p>
        </p:txBody>
      </p:sp>
      <p:sp>
        <p:nvSpPr>
          <p:cNvPr id="6" name="Rectangle 5"/>
          <p:cNvSpPr/>
          <p:nvPr/>
        </p:nvSpPr>
        <p:spPr>
          <a:xfrm>
            <a:off x="9528244" y="93841"/>
            <a:ext cx="2589213" cy="9906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330" y="619621"/>
            <a:ext cx="5244122" cy="22302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3F4080BB-97EB-425A-BB10-0575B8E9B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9987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цяло число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и извежда всички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тройки</a:t>
            </a:r>
            <a:r>
              <a:rPr lang="en-US" sz="3200" dirty="0"/>
              <a:t> </a:t>
            </a:r>
            <a:r>
              <a:rPr lang="bg-BG" sz="3200" dirty="0"/>
              <a:t>от първите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малки латински знаци</a:t>
            </a:r>
            <a:r>
              <a:rPr lang="en-US" sz="3200" dirty="0"/>
              <a:t>, </a:t>
            </a:r>
            <a:r>
              <a:rPr lang="bg-BG" sz="3200" dirty="0"/>
              <a:t>подредени по азбучен ред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Тройки латински знаци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65412" y="3890306"/>
            <a:ext cx="6858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0412" y="2398491"/>
            <a:ext cx="1063303" cy="36663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acb 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732212" y="4048905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33716" y="2398491"/>
            <a:ext cx="1025846" cy="36663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bba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bbb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bbc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bca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659563" y="2398488"/>
            <a:ext cx="1035050" cy="36663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bcb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bcc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cba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cbb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cbc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94613" y="2398485"/>
            <a:ext cx="1025848" cy="36663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cca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ccb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ccc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2F44E4BA-D01A-45CD-BCB3-0423E64DA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204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Тройки латински знаци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187708"/>
            <a:ext cx="106680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i1 = 0; i1 &lt; n; i1++)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i2 = 0; i2 &lt; n; i2++)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i3 = 0; i3 &lt; n; i3++)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char letter1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(char)('a' + i1)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char letter2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довърши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char letter3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довърши и това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Console.WriteLine("{0}{1}{2}",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letter1, letter2, letter3);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206F592-2AB8-4061-8CE3-4D4371D62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1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Екраниращите последователности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са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Съдържат специален знак като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\n</a:t>
            </a:r>
            <a:r>
              <a:rPr lang="en-US" dirty="0"/>
              <a:t> (</a:t>
            </a:r>
            <a:r>
              <a:rPr lang="bg-BG" dirty="0"/>
              <a:t>нов ред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Съдържат системни знаци </a:t>
            </a:r>
            <a:r>
              <a:rPr lang="en-US" dirty="0"/>
              <a:t> (</a:t>
            </a:r>
            <a:r>
              <a:rPr lang="bg-BG" dirty="0"/>
              <a:t>като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[TAB]</a:t>
            </a:r>
            <a:r>
              <a:rPr lang="en-US" dirty="0"/>
              <a:t> </a:t>
            </a:r>
            <a:r>
              <a:rPr lang="bg-BG" dirty="0"/>
              <a:t>знакът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\t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</a:pPr>
            <a:r>
              <a:rPr lang="bg-BG" dirty="0"/>
              <a:t>Често срещани екраниращи последователности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апостроф</a:t>
            </a:r>
            <a:r>
              <a:rPr lang="en-US" dirty="0"/>
              <a:t>	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двойна кавичка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наклонена черта</a:t>
            </a:r>
            <a:r>
              <a:rPr lang="en-US" dirty="0"/>
              <a:t>	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нов ред</a:t>
            </a:r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\uXXXX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за отбелзяване на кой да е Уникод символ</a:t>
            </a:r>
            <a:endParaRPr lang="en-US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Екраниращи знаци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6AF88B8-AF76-4784-B5D4-73CDEF832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72117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Знакови литерали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endParaRPr lang="en-US" dirty="0"/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912812" y="1451331"/>
            <a:ext cx="10363200" cy="46689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Обикновен знак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\u006F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Уникод знак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в 16-ичен формат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буква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'o')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\u8449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ja-JP" alt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葉 </a:t>
            </a:r>
            <a:r>
              <a:rPr lang="en-US" altLang="ja-JP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altLang="ja-JP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Листо в Традиционен китайски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\'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Присвояване на апостроф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\\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Присвояване на наклонена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Присвояване на знак за нов ред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Присвояване на знак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Неправилно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използвайте апострофи!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E78D5CC-08ED-4956-9C16-830FCB3D2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74151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r>
              <a:rPr lang="bg-BG" dirty="0"/>
              <a:t>Преобразуване на типове</a:t>
            </a:r>
            <a:r>
              <a:rPr lang="en-US" dirty="0"/>
              <a:t>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скрито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явно</a:t>
            </a:r>
            <a:endParaRPr lang="bg-BG" dirty="0"/>
          </a:p>
          <a:p>
            <a:r>
              <a:rPr lang="bg-BG" dirty="0"/>
              <a:t>Класически типове данни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Булев тип</a:t>
            </a:r>
            <a:r>
              <a:rPr lang="en-US" dirty="0"/>
              <a:t>: </a:t>
            </a:r>
            <a:r>
              <a:rPr lang="bg-BG" dirty="0"/>
              <a:t>съдържа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 </a:t>
            </a:r>
            <a:r>
              <a:rPr lang="bg-BG" dirty="0"/>
              <a:t>или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Знаков тип: съдържа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Уникод</a:t>
            </a:r>
            <a:r>
              <a:rPr lang="en-US" dirty="0"/>
              <a:t> </a:t>
            </a:r>
            <a:r>
              <a:rPr lang="bg-BG" dirty="0"/>
              <a:t>знак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82" y="2401313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40655" y="2905338"/>
            <a:ext cx="2344957" cy="253783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30D5CCF-143F-4D8F-AE21-56402591B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796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и преобразуване на типове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54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</a:pPr>
            <a:r>
              <a:rPr lang="bg-BG" dirty="0"/>
              <a:t>Преобразуване на типове</a:t>
            </a:r>
            <a:endParaRPr lang="en-US" dirty="0"/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Булев тип</a:t>
            </a:r>
            <a:endParaRPr lang="en-US" dirty="0"/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Знаков тип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51F315D-37BD-47E5-902C-FF0663A96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859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407D836E-FAC1-4F9D-90A8-AB039015B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449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bg-BG" dirty="0"/>
              <a:t>Преобразуване на типове</a:t>
            </a:r>
            <a:endParaRPr lang="en-US" dirty="0"/>
          </a:p>
        </p:txBody>
      </p:sp>
      <p:pic>
        <p:nvPicPr>
          <p:cNvPr id="1030" name="Picture 6" descr="Резултат с изображение за conver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1143000"/>
            <a:ext cx="4267198" cy="426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A66BBBBB-A8DC-4196-8CF2-5350557BC637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42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Променливите 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стойности</a:t>
            </a:r>
            <a:r>
              <a:rPr lang="en-US" dirty="0"/>
              <a:t> </a:t>
            </a:r>
            <a:r>
              <a:rPr lang="bg-BG" dirty="0"/>
              <a:t>от даден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Типът може да се промени</a:t>
            </a:r>
            <a:r>
              <a:rPr lang="en-US" dirty="0"/>
              <a:t> (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преобразува</a:t>
            </a:r>
            <a:r>
              <a:rPr lang="en-US" dirty="0"/>
              <a:t>) </a:t>
            </a:r>
            <a:r>
              <a:rPr lang="bg-BG" dirty="0"/>
              <a:t>към друг тип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Скрито</a:t>
            </a:r>
            <a:r>
              <a:rPr lang="en-US" dirty="0"/>
              <a:t> </a:t>
            </a:r>
            <a:r>
              <a:rPr lang="bg-BG" dirty="0"/>
              <a:t>преобразуване на тип </a:t>
            </a:r>
            <a:r>
              <a:rPr lang="en-US" dirty="0"/>
              <a:t>(</a:t>
            </a:r>
            <a:r>
              <a:rPr lang="bg-BG" dirty="0"/>
              <a:t>без загуби</a:t>
            </a:r>
            <a:r>
              <a:rPr lang="en-US" dirty="0"/>
              <a:t>):</a:t>
            </a:r>
            <a:r>
              <a:rPr lang="bg-BG" dirty="0"/>
              <a:t> променлива от по-голям тип </a:t>
            </a:r>
            <a:r>
              <a:rPr lang="en-US" dirty="0"/>
              <a:t>(</a:t>
            </a:r>
            <a:r>
              <a:rPr lang="bg-BG" dirty="0"/>
              <a:t>пр.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) </a:t>
            </a:r>
            <a:r>
              <a:rPr lang="bg-BG" dirty="0"/>
              <a:t>взема по-малка стойност</a:t>
            </a:r>
            <a:r>
              <a:rPr lang="en-US" dirty="0"/>
              <a:t> (</a:t>
            </a:r>
            <a:r>
              <a:rPr lang="bg-BG" dirty="0"/>
              <a:t>пр</a:t>
            </a:r>
            <a:r>
              <a:rPr lang="en-US" dirty="0"/>
              <a:t>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Явно</a:t>
            </a:r>
            <a:r>
              <a:rPr lang="en-US" dirty="0"/>
              <a:t> </a:t>
            </a:r>
            <a:r>
              <a:rPr lang="bg-BG" dirty="0"/>
              <a:t>преобразуване</a:t>
            </a:r>
            <a:r>
              <a:rPr lang="en-US" dirty="0"/>
              <a:t> (</a:t>
            </a:r>
            <a:r>
              <a:rPr lang="bg-BG" noProof="1"/>
              <a:t>със загуба</a:t>
            </a:r>
            <a:r>
              <a:rPr lang="en-US" dirty="0"/>
              <a:t>) – </a:t>
            </a:r>
            <a:r>
              <a:rPr lang="bg-BG" dirty="0"/>
              <a:t>може да загубим точност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Преобразуване на типове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3686480"/>
            <a:ext cx="10210800" cy="97257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heightInMeters = 1.74f;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maxHeight = heightInMeters;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Скрито преобразуване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5452223"/>
            <a:ext cx="10210800" cy="97257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size = 3.14;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intSize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Явно преобразуване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  <a:sym typeface="Wingdings" panose="05000000000000000000" pitchFamily="2" charset="2"/>
              </a:rPr>
              <a:t>3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AFC86C96-326B-4A7E-8464-D96DD8567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90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Изчислете колко курса са нужни, за да се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качат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човека</a:t>
            </a:r>
            <a:r>
              <a:rPr lang="en-US" sz="3200" dirty="0"/>
              <a:t> </a:t>
            </a:r>
            <a:r>
              <a:rPr lang="bg-BG" sz="3200" dirty="0"/>
              <a:t>с асансьор с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капацитет от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човека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3200" dirty="0"/>
              <a:t>Просто решение</a:t>
            </a:r>
            <a:r>
              <a:rPr lang="en-US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Асансьор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9212" y="2320636"/>
            <a:ext cx="2895600" cy="10983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Брой хора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Капацитет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09862" y="2320636"/>
            <a:ext cx="4542350" cy="6582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курса</a:t>
            </a:r>
            <a:endParaRPr lang="en-US" sz="26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 rot="693365">
            <a:off x="5819567" y="2701490"/>
            <a:ext cx="715450" cy="477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6612" y="4287982"/>
            <a:ext cx="10515600" cy="177279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int.Parse(Console.ReadLine());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courses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Math.Ceiling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(double)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/ p);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Console.WriteLine(courses);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09862" y="2954725"/>
            <a:ext cx="4542350" cy="10983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Как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?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5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курса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*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3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човека</a:t>
            </a:r>
            <a:b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1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курс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*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2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човека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D4B0663E-598D-4FCC-A53D-954A90BE7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40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300" dirty="0"/>
              <a:t>Булевия тип</a:t>
            </a:r>
            <a:r>
              <a:rPr lang="en-US" sz="3300" dirty="0"/>
              <a:t> (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en-US" sz="3300" dirty="0"/>
              <a:t>) </a:t>
            </a:r>
            <a:r>
              <a:rPr lang="bg-BG" sz="3300" dirty="0"/>
              <a:t>съдържа 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bg-BG" sz="3300" dirty="0"/>
              <a:t> (истина) или</a:t>
            </a:r>
            <a:r>
              <a:rPr lang="en-US" sz="3300" dirty="0"/>
              <a:t> 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bg-BG" sz="3300" dirty="0"/>
              <a:t> (лъжа):</a:t>
            </a:r>
            <a:endParaRPr lang="en-US" sz="3300" dirty="0"/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 тип</a:t>
            </a:r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1141411" y="2209800"/>
            <a:ext cx="9906002" cy="36625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2;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greaterAB = (a &gt; b);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Console.WriteLine(greaterAB);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False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equalA1 = (a == 1);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Console.WriteLine(equalA1);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EE0E18C-05EB-446E-B21E-30448EC33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033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низ</a:t>
            </a:r>
            <a:r>
              <a:rPr lang="en-US" dirty="0"/>
              <a:t>, </a:t>
            </a:r>
            <a:r>
              <a:rPr lang="en-US" dirty="0" err="1"/>
              <a:t>преобразува</a:t>
            </a:r>
            <a:r>
              <a:rPr lang="bg-BG" dirty="0"/>
              <a:t>йте</a:t>
            </a:r>
            <a:r>
              <a:rPr lang="en-US" dirty="0"/>
              <a:t> </a:t>
            </a:r>
            <a:r>
              <a:rPr lang="en-US" dirty="0" err="1"/>
              <a:t>го</a:t>
            </a:r>
            <a:r>
              <a:rPr lang="bg-BG" dirty="0"/>
              <a:t> към променлива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булев</a:t>
            </a:r>
            <a:r>
              <a:rPr lang="en-US" dirty="0"/>
              <a:t> </a:t>
            </a:r>
            <a:r>
              <a:rPr lang="bg-BG" dirty="0"/>
              <a:t>тип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изведете</a:t>
            </a:r>
            <a:r>
              <a:rPr lang="en-US" b="1" dirty="0"/>
              <a:t> </a:t>
            </a:r>
            <a:r>
              <a:rPr lang="en-US" dirty="0"/>
              <a:t>“</a:t>
            </a:r>
            <a:r>
              <a:rPr lang="en-US" b="1" dirty="0"/>
              <a:t>Yes</a:t>
            </a:r>
            <a:r>
              <a:rPr lang="en-US" dirty="0"/>
              <a:t>”</a:t>
            </a:r>
            <a:r>
              <a:rPr lang="en-US" b="1" dirty="0"/>
              <a:t> </a:t>
            </a:r>
            <a:r>
              <a:rPr lang="en-US" dirty="0" err="1"/>
              <a:t>ако</a:t>
            </a:r>
            <a:r>
              <a:rPr lang="en-US" dirty="0"/>
              <a:t> в </a:t>
            </a:r>
            <a:r>
              <a:rPr lang="en-US" dirty="0" err="1"/>
              <a:t>променливата</a:t>
            </a:r>
            <a:r>
              <a:rPr lang="en-US" dirty="0"/>
              <a:t> </a:t>
            </a:r>
            <a:r>
              <a:rPr lang="en-US" dirty="0" err="1"/>
              <a:t>им</a:t>
            </a:r>
            <a:r>
              <a:rPr lang="bg-BG" dirty="0"/>
              <a:t>а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en-US" dirty="0"/>
              <a:t> и “</a:t>
            </a:r>
            <a:r>
              <a:rPr lang="en-US" b="1" dirty="0"/>
              <a:t>No</a:t>
            </a:r>
            <a:r>
              <a:rPr lang="en-US" dirty="0"/>
              <a:t>”</a:t>
            </a:r>
            <a:r>
              <a:rPr lang="bg-BG" dirty="0"/>
              <a:t> в противен случай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lvl="0"/>
            <a:r>
              <a:rPr lang="bg-BG" dirty="0"/>
              <a:t>Използвайте </a:t>
            </a:r>
            <a:r>
              <a:rPr lang="en-US" b="1" u="sng" dirty="0" err="1">
                <a:hlinkClick r:id="rId3"/>
              </a:rPr>
              <a:t>Convert.ToBoolean</a:t>
            </a:r>
            <a:r>
              <a:rPr lang="en-US" b="1" u="sng" dirty="0">
                <a:hlinkClick r:id="rId3"/>
              </a:rPr>
              <a:t>(string)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Булева променлива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3173269"/>
            <a:ext cx="1298896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06295" y="3202348"/>
            <a:ext cx="2293532" cy="6582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304201" y="332881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46812" y="3144192"/>
            <a:ext cx="1429907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623705" y="3173271"/>
            <a:ext cx="2478517" cy="6339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7921612" y="3299734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F38479DA-ED78-4D4B-86EE-973D4A280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15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Булева променлива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066800"/>
            <a:ext cx="10668000" cy="2753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variable = Convert.ToBoolean(input);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(variable == true)</a:t>
            </a: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Console.WriteLine("Yes");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Console.WriteLine("No");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15B8370-2499-4147-8B7B-DF9504920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349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наричаме специално, когато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сумата от цифрите </a:t>
            </a:r>
            <a:r>
              <a:rPr lang="bg-BG" dirty="0"/>
              <a:t>му е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</a:t>
            </a:r>
          </a:p>
          <a:p>
            <a:pPr lvl="1"/>
            <a:r>
              <a:rPr lang="bg-BG" dirty="0"/>
              <a:t>За всички числа от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bg-BG" dirty="0"/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изведете дали числото е специално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Специални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4908" y="4490575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06294" y="3202348"/>
            <a:ext cx="2478517" cy="3274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319658" y="4649174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484812" y="3202348"/>
            <a:ext cx="2663482" cy="3274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48294" y="3202348"/>
            <a:ext cx="2594318" cy="3274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3A820598-BFB8-46D7-9F05-952C3E767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47246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7136</TotalTime>
  <Words>1592</Words>
  <Application>Microsoft Office PowerPoint</Application>
  <PresentationFormat>Custom</PresentationFormat>
  <Paragraphs>255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 16x9</vt:lpstr>
      <vt:lpstr>Типове данни и променливи</vt:lpstr>
      <vt:lpstr>Съдържание</vt:lpstr>
      <vt:lpstr>Преобразуване на типове</vt:lpstr>
      <vt:lpstr>Преобразуване на типове</vt:lpstr>
      <vt:lpstr>Задача: Асансьор</vt:lpstr>
      <vt:lpstr>Булев тип</vt:lpstr>
      <vt:lpstr>Задача: Булева променлива</vt:lpstr>
      <vt:lpstr>Задача: Булева променлива</vt:lpstr>
      <vt:lpstr>Задача: Специални числа</vt:lpstr>
      <vt:lpstr>Задача: Специални числа</vt:lpstr>
      <vt:lpstr>Преобразуване с Convert</vt:lpstr>
      <vt:lpstr>Знак</vt:lpstr>
      <vt:lpstr>Знаци и кодове</vt:lpstr>
      <vt:lpstr>Задача: Тройки латински знаци</vt:lpstr>
      <vt:lpstr>Решение: Тройки латински знаци</vt:lpstr>
      <vt:lpstr>Екраниращи знаци</vt:lpstr>
      <vt:lpstr>Знакови литерали – примери</vt:lpstr>
      <vt:lpstr>Какво научихме този час?</vt:lpstr>
      <vt:lpstr>Типове данни и преобразуване на типове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295</cp:revision>
  <dcterms:created xsi:type="dcterms:W3CDTF">2014-01-02T17:00:34Z</dcterms:created>
  <dcterms:modified xsi:type="dcterms:W3CDTF">2019-12-16T13:31:41Z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