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0" r:id="rId5"/>
    <p:sldId id="262"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6" d="100"/>
          <a:sy n="116" d="100"/>
        </p:scale>
        <p:origin x="3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AB91-625E-4E14-8FE7-75C36466C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CA3331-D53D-8ACD-C2E3-308A7E747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354393-DD36-A4B3-405E-0C8F1E552784}"/>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5" name="Footer Placeholder 4">
            <a:extLst>
              <a:ext uri="{FF2B5EF4-FFF2-40B4-BE49-F238E27FC236}">
                <a16:creationId xmlns:a16="http://schemas.microsoft.com/office/drawing/2014/main" id="{9C2A6330-6B4F-1036-B2FA-2F17816A9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637B9-5D82-CFBA-A8A2-C216EE582EC6}"/>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428300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CB6C-2AA5-F549-50BB-9DA8807E1C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8CF5B3-E1D6-9E0B-9B0C-49B857B85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D0B03-5934-81DD-4623-55736B0E5E69}"/>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5" name="Footer Placeholder 4">
            <a:extLst>
              <a:ext uri="{FF2B5EF4-FFF2-40B4-BE49-F238E27FC236}">
                <a16:creationId xmlns:a16="http://schemas.microsoft.com/office/drawing/2014/main" id="{D9702789-DA01-BA67-79DD-E48775A3F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09614-FC69-9410-97BD-770E9B67E9F1}"/>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49907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6FAFF-6601-D76D-E767-4CF01D75D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7D7349-9D6C-4433-72D9-AC998418EF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09488-1E83-D7F7-A6F6-7BCE99E0B937}"/>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5" name="Footer Placeholder 4">
            <a:extLst>
              <a:ext uri="{FF2B5EF4-FFF2-40B4-BE49-F238E27FC236}">
                <a16:creationId xmlns:a16="http://schemas.microsoft.com/office/drawing/2014/main" id="{6864E397-DBD5-7893-8CF1-2B043142C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7E871-FFA7-B746-8BFA-DB7ACF57E685}"/>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89562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A703-8554-6536-F706-3382829FA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67016-CB85-ED1E-2605-FD17F79A5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0E49-A032-05C6-89C7-8BF73948E2C0}"/>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5" name="Footer Placeholder 4">
            <a:extLst>
              <a:ext uri="{FF2B5EF4-FFF2-40B4-BE49-F238E27FC236}">
                <a16:creationId xmlns:a16="http://schemas.microsoft.com/office/drawing/2014/main" id="{45F14F49-CA13-F1AD-2552-A0A9D1EBB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12469-E8DB-85D4-F171-1FA31A20B679}"/>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250003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8000-038B-464B-0131-DF6748E53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B07E96-3E20-0B20-C5F7-C28058600B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1DB72-086E-21C6-928E-4684C9E77B17}"/>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5" name="Footer Placeholder 4">
            <a:extLst>
              <a:ext uri="{FF2B5EF4-FFF2-40B4-BE49-F238E27FC236}">
                <a16:creationId xmlns:a16="http://schemas.microsoft.com/office/drawing/2014/main" id="{A3467EDF-2779-82CA-2D3A-D0BADC61C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14159-2193-CDDC-1D5C-EED12D25BA73}"/>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193362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3B82-0555-DAEC-EC50-2C87959155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C23E8-1B3D-A4E2-3ABD-75C292B98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70C92-75D3-C1E4-0C2D-14709ABF08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C253E3-34D1-EFEE-6D4E-2E61191C4B4E}"/>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6" name="Footer Placeholder 5">
            <a:extLst>
              <a:ext uri="{FF2B5EF4-FFF2-40B4-BE49-F238E27FC236}">
                <a16:creationId xmlns:a16="http://schemas.microsoft.com/office/drawing/2014/main" id="{7C3D4140-F3D6-2828-D611-5C1BAB2FB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BAFC3-F4AA-2F26-3164-32898BD1D31D}"/>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301771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DD1A-344F-94BD-5DBF-F0DDB3CBEA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374137-1C69-BE9E-ECB9-69213DB3F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C90DC-D8AB-5425-881F-0219903D7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0B487-4425-266D-D4DE-0B7AF15FA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19EE4-793C-0829-2CEC-53AD7FA666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54652-275E-EB59-08FC-3DF97B1CA4C7}"/>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8" name="Footer Placeholder 7">
            <a:extLst>
              <a:ext uri="{FF2B5EF4-FFF2-40B4-BE49-F238E27FC236}">
                <a16:creationId xmlns:a16="http://schemas.microsoft.com/office/drawing/2014/main" id="{02208CE5-AFFD-53C0-3B38-8E4FEECA7C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11922E-CF38-3C36-987F-855FF378238E}"/>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2610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3C8A-073A-1034-060F-EE2E2524FF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A9AAF-B204-B8E2-D7F1-5E046A0A1F39}"/>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4" name="Footer Placeholder 3">
            <a:extLst>
              <a:ext uri="{FF2B5EF4-FFF2-40B4-BE49-F238E27FC236}">
                <a16:creationId xmlns:a16="http://schemas.microsoft.com/office/drawing/2014/main" id="{BE2EE6BA-8297-E3E4-3E08-BB5DA4BE02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AF9EE-296B-237C-46B2-D4E7C64CADDE}"/>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61865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FA903-19BA-650B-BA44-A4D573068409}"/>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3" name="Footer Placeholder 2">
            <a:extLst>
              <a:ext uri="{FF2B5EF4-FFF2-40B4-BE49-F238E27FC236}">
                <a16:creationId xmlns:a16="http://schemas.microsoft.com/office/drawing/2014/main" id="{416CBD92-BA3B-7FEF-268E-1A1DB8812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AB56C-EF4C-3716-C054-788E0589EB34}"/>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164263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20DC-5C73-8E93-4A02-E6666A336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0EE659-6351-4634-DD4D-EE23ECB32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144AE1-22D2-F0F1-2E58-EF5021F20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E58F0-6E88-99DA-F13E-3B03A7B41D3C}"/>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6" name="Footer Placeholder 5">
            <a:extLst>
              <a:ext uri="{FF2B5EF4-FFF2-40B4-BE49-F238E27FC236}">
                <a16:creationId xmlns:a16="http://schemas.microsoft.com/office/drawing/2014/main" id="{13B03125-932F-5335-8127-8D89C86F1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B7A46-3456-8BA1-47DE-7D637274390B}"/>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25875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E733-BB7C-FEFD-583D-22A97AE21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EF4EE2-1F20-78FC-DB1D-4AC0565D4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5EBDCE-BC85-2360-769E-BABBA48C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978DF-4D84-D206-4AC7-11A101C02139}"/>
              </a:ext>
            </a:extLst>
          </p:cNvPr>
          <p:cNvSpPr>
            <a:spLocks noGrp="1"/>
          </p:cNvSpPr>
          <p:nvPr>
            <p:ph type="dt" sz="half" idx="10"/>
          </p:nvPr>
        </p:nvSpPr>
        <p:spPr/>
        <p:txBody>
          <a:bodyPr/>
          <a:lstStyle/>
          <a:p>
            <a:fld id="{27DBBDE2-BD88-44AF-A293-6B61335D8ED4}" type="datetimeFigureOut">
              <a:rPr lang="en-US" smtClean="0"/>
              <a:t>4/15/2025</a:t>
            </a:fld>
            <a:endParaRPr lang="en-US"/>
          </a:p>
        </p:txBody>
      </p:sp>
      <p:sp>
        <p:nvSpPr>
          <p:cNvPr id="6" name="Footer Placeholder 5">
            <a:extLst>
              <a:ext uri="{FF2B5EF4-FFF2-40B4-BE49-F238E27FC236}">
                <a16:creationId xmlns:a16="http://schemas.microsoft.com/office/drawing/2014/main" id="{610C3E2B-9B49-4297-1DD8-3163DE124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D45C5-0C31-3057-B9BE-9887E612DBE9}"/>
              </a:ext>
            </a:extLst>
          </p:cNvPr>
          <p:cNvSpPr>
            <a:spLocks noGrp="1"/>
          </p:cNvSpPr>
          <p:nvPr>
            <p:ph type="sldNum" sz="quarter" idx="12"/>
          </p:nvPr>
        </p:nvSpPr>
        <p:spPr/>
        <p:txBody>
          <a:bodyPr/>
          <a:lstStyle/>
          <a:p>
            <a:fld id="{2E2EF102-5F27-426D-80E8-B2B941B76493}" type="slidenum">
              <a:rPr lang="en-US" smtClean="0"/>
              <a:t>‹#›</a:t>
            </a:fld>
            <a:endParaRPr lang="en-US"/>
          </a:p>
        </p:txBody>
      </p:sp>
    </p:spTree>
    <p:extLst>
      <p:ext uri="{BB962C8B-B14F-4D97-AF65-F5344CB8AC3E}">
        <p14:creationId xmlns:p14="http://schemas.microsoft.com/office/powerpoint/2010/main" val="397100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5CCC1-E67E-734C-AEDC-E9184B6B6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26F1DA-601C-3B12-27D4-E63C2F22C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B0A6C-22BA-EA51-8385-67DEC06A7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DBBDE2-BD88-44AF-A293-6B61335D8ED4}" type="datetimeFigureOut">
              <a:rPr lang="en-US" smtClean="0"/>
              <a:t>4/15/2025</a:t>
            </a:fld>
            <a:endParaRPr lang="en-US"/>
          </a:p>
        </p:txBody>
      </p:sp>
      <p:sp>
        <p:nvSpPr>
          <p:cNvPr id="5" name="Footer Placeholder 4">
            <a:extLst>
              <a:ext uri="{FF2B5EF4-FFF2-40B4-BE49-F238E27FC236}">
                <a16:creationId xmlns:a16="http://schemas.microsoft.com/office/drawing/2014/main" id="{951FCC62-ADCB-D1F6-3127-C4ADF887A5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BC3D3D-F902-0AB9-8F27-D7A1AF6D2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2EF102-5F27-426D-80E8-B2B941B76493}" type="slidenum">
              <a:rPr lang="en-US" smtClean="0"/>
              <a:t>‹#›</a:t>
            </a:fld>
            <a:endParaRPr lang="en-US"/>
          </a:p>
        </p:txBody>
      </p:sp>
    </p:spTree>
    <p:extLst>
      <p:ext uri="{BB962C8B-B14F-4D97-AF65-F5344CB8AC3E}">
        <p14:creationId xmlns:p14="http://schemas.microsoft.com/office/powerpoint/2010/main" val="406341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3459-6F96-748B-CC61-CB4A2E5B5FC8}"/>
              </a:ext>
            </a:extLst>
          </p:cNvPr>
          <p:cNvSpPr>
            <a:spLocks noGrp="1"/>
          </p:cNvSpPr>
          <p:nvPr>
            <p:ph type="title"/>
          </p:nvPr>
        </p:nvSpPr>
        <p:spPr/>
        <p:txBody>
          <a:bodyPr/>
          <a:lstStyle/>
          <a:p>
            <a:r>
              <a:rPr lang="en-US" dirty="0"/>
              <a:t>Sample and data overview</a:t>
            </a:r>
          </a:p>
        </p:txBody>
      </p:sp>
      <p:sp>
        <p:nvSpPr>
          <p:cNvPr id="3" name="Content Placeholder 2">
            <a:extLst>
              <a:ext uri="{FF2B5EF4-FFF2-40B4-BE49-F238E27FC236}">
                <a16:creationId xmlns:a16="http://schemas.microsoft.com/office/drawing/2014/main" id="{68619AAC-4F78-9760-93D3-6E652C42D51E}"/>
              </a:ext>
            </a:extLst>
          </p:cNvPr>
          <p:cNvSpPr>
            <a:spLocks noGrp="1"/>
          </p:cNvSpPr>
          <p:nvPr>
            <p:ph idx="1"/>
          </p:nvPr>
        </p:nvSpPr>
        <p:spPr/>
        <p:txBody>
          <a:bodyPr>
            <a:normAutofit fontScale="77500" lnSpcReduction="20000"/>
          </a:bodyPr>
          <a:lstStyle/>
          <a:p>
            <a:r>
              <a:rPr lang="en-US" dirty="0"/>
              <a:t>Samples</a:t>
            </a:r>
          </a:p>
          <a:p>
            <a:pPr lvl="1"/>
            <a:r>
              <a:rPr lang="en-US" dirty="0"/>
              <a:t>Ambient air and smoke samples containing microbes</a:t>
            </a:r>
          </a:p>
          <a:p>
            <a:pPr lvl="1"/>
            <a:r>
              <a:rPr lang="en-US" dirty="0"/>
              <a:t>Acquired using a drone with a pump to pull a certain volume of air onto a filter</a:t>
            </a:r>
          </a:p>
          <a:p>
            <a:pPr lvl="1"/>
            <a:r>
              <a:rPr lang="en-US" dirty="0"/>
              <a:t>Filters are stained and mounted to a slide for counting bacteria and fungi under a microscope</a:t>
            </a:r>
          </a:p>
          <a:p>
            <a:r>
              <a:rPr lang="en-US" dirty="0"/>
              <a:t>For this study, we have 8 smoke samples and 3 ambient samples</a:t>
            </a:r>
          </a:p>
          <a:p>
            <a:pPr lvl="1"/>
            <a:r>
              <a:rPr lang="en-US" dirty="0"/>
              <a:t>The ambient samples were taken before there was any smoke in the air</a:t>
            </a:r>
          </a:p>
          <a:p>
            <a:r>
              <a:rPr lang="en-US" dirty="0"/>
              <a:t>Cell data</a:t>
            </a:r>
          </a:p>
          <a:p>
            <a:pPr lvl="1"/>
            <a:r>
              <a:rPr lang="en-US" dirty="0"/>
              <a:t>40 random fields of view (FOVs) across the slide are counted</a:t>
            </a:r>
          </a:p>
          <a:p>
            <a:pPr lvl="2"/>
            <a:r>
              <a:rPr lang="en-US" dirty="0"/>
              <a:t>40 rows of counts per sample (11 samples * 40 = 440 rows)</a:t>
            </a:r>
          </a:p>
          <a:p>
            <a:pPr lvl="2"/>
            <a:r>
              <a:rPr lang="en-US" dirty="0"/>
              <a:t>Counts have FOVs with zeros and are generally right skewed</a:t>
            </a:r>
          </a:p>
          <a:p>
            <a:pPr lvl="1"/>
            <a:r>
              <a:rPr lang="en-US" dirty="0"/>
              <a:t>Staining process introduces varying amounts of contamination (extra microbes)</a:t>
            </a:r>
          </a:p>
          <a:p>
            <a:pPr lvl="2"/>
            <a:r>
              <a:rPr lang="en-US" dirty="0"/>
              <a:t>Lab blanks are stained to quantify this for respective batches of samples</a:t>
            </a:r>
          </a:p>
          <a:p>
            <a:r>
              <a:rPr lang="en-US" dirty="0"/>
              <a:t>Environmental data</a:t>
            </a:r>
          </a:p>
          <a:p>
            <a:pPr lvl="1"/>
            <a:r>
              <a:rPr lang="en-US" dirty="0"/>
              <a:t>For each sample, there is associated environmental data</a:t>
            </a:r>
          </a:p>
          <a:p>
            <a:pPr lvl="2"/>
            <a:r>
              <a:rPr lang="en-US" dirty="0"/>
              <a:t>Particulate matter, temperature, humidity, h20 mixing ratio (amount of water in air)</a:t>
            </a:r>
          </a:p>
        </p:txBody>
      </p:sp>
    </p:spTree>
    <p:extLst>
      <p:ext uri="{BB962C8B-B14F-4D97-AF65-F5344CB8AC3E}">
        <p14:creationId xmlns:p14="http://schemas.microsoft.com/office/powerpoint/2010/main" val="118080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9686-0898-0CFA-9824-B55478C21E07}"/>
              </a:ext>
            </a:extLst>
          </p:cNvPr>
          <p:cNvSpPr>
            <a:spLocks noGrp="1"/>
          </p:cNvSpPr>
          <p:nvPr>
            <p:ph type="title"/>
          </p:nvPr>
        </p:nvSpPr>
        <p:spPr/>
        <p:txBody>
          <a:bodyPr/>
          <a:lstStyle/>
          <a:p>
            <a:r>
              <a:rPr lang="en-US" dirty="0"/>
              <a:t>What initial models should address</a:t>
            </a:r>
          </a:p>
        </p:txBody>
      </p:sp>
      <p:sp>
        <p:nvSpPr>
          <p:cNvPr id="3" name="Content Placeholder 2">
            <a:extLst>
              <a:ext uri="{FF2B5EF4-FFF2-40B4-BE49-F238E27FC236}">
                <a16:creationId xmlns:a16="http://schemas.microsoft.com/office/drawing/2014/main" id="{4EE465F5-8A52-0015-2E19-CF5F7230A912}"/>
              </a:ext>
            </a:extLst>
          </p:cNvPr>
          <p:cNvSpPr>
            <a:spLocks noGrp="1"/>
          </p:cNvSpPr>
          <p:nvPr>
            <p:ph idx="1"/>
          </p:nvPr>
        </p:nvSpPr>
        <p:spPr/>
        <p:txBody>
          <a:bodyPr/>
          <a:lstStyle/>
          <a:p>
            <a:r>
              <a:rPr lang="en-US" dirty="0"/>
              <a:t>Firstly, do smoke samples have significantly different numbers of cells than ambient</a:t>
            </a:r>
          </a:p>
          <a:p>
            <a:pPr lvl="1"/>
            <a:r>
              <a:rPr lang="en-US" dirty="0"/>
              <a:t>Smoke has a lot of variation between samples (e.g. some samples are very smokey, while others are not) </a:t>
            </a:r>
          </a:p>
          <a:p>
            <a:r>
              <a:rPr lang="en-US" dirty="0"/>
              <a:t>Can any of the environmental data help explain differences between the sample types (Ambient vs. Smoke)</a:t>
            </a:r>
          </a:p>
          <a:p>
            <a:r>
              <a:rPr lang="en-US" dirty="0"/>
              <a:t>Assuming a significant difference between ambient and smoke, use the model to determine an ambient value to subtract from the smoke values for “background correction” rather than using mean or median of ambient</a:t>
            </a:r>
          </a:p>
        </p:txBody>
      </p:sp>
    </p:spTree>
    <p:extLst>
      <p:ext uri="{BB962C8B-B14F-4D97-AF65-F5344CB8AC3E}">
        <p14:creationId xmlns:p14="http://schemas.microsoft.com/office/powerpoint/2010/main" val="331017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53D3-DE16-33D0-13EC-B8D8359CDBBF}"/>
              </a:ext>
            </a:extLst>
          </p:cNvPr>
          <p:cNvSpPr>
            <a:spLocks noGrp="1"/>
          </p:cNvSpPr>
          <p:nvPr>
            <p:ph type="title"/>
          </p:nvPr>
        </p:nvSpPr>
        <p:spPr/>
        <p:txBody>
          <a:bodyPr/>
          <a:lstStyle/>
          <a:p>
            <a:r>
              <a:rPr lang="en-US" dirty="0"/>
              <a:t>Model Structure</a:t>
            </a:r>
          </a:p>
        </p:txBody>
      </p:sp>
      <p:sp>
        <p:nvSpPr>
          <p:cNvPr id="3" name="Content Placeholder 2">
            <a:extLst>
              <a:ext uri="{FF2B5EF4-FFF2-40B4-BE49-F238E27FC236}">
                <a16:creationId xmlns:a16="http://schemas.microsoft.com/office/drawing/2014/main" id="{E2A22A65-C450-4B7B-5D00-DC1A428246F3}"/>
              </a:ext>
            </a:extLst>
          </p:cNvPr>
          <p:cNvSpPr>
            <a:spLocks noGrp="1"/>
          </p:cNvSpPr>
          <p:nvPr>
            <p:ph idx="1"/>
          </p:nvPr>
        </p:nvSpPr>
        <p:spPr>
          <a:xfrm>
            <a:off x="838200" y="1494885"/>
            <a:ext cx="10515600" cy="4351338"/>
          </a:xfrm>
        </p:spPr>
        <p:txBody>
          <a:bodyPr>
            <a:normAutofit fontScale="77500" lnSpcReduction="20000"/>
          </a:bodyPr>
          <a:lstStyle/>
          <a:p>
            <a:pPr>
              <a:buFont typeface="Arial" panose="020B0604020202020204" pitchFamily="34" charset="0"/>
              <a:buChar char="•"/>
            </a:pPr>
            <a:r>
              <a:rPr lang="en-US" dirty="0"/>
              <a:t>Implemented a Tweedie distribution (family=</a:t>
            </a:r>
            <a:r>
              <a:rPr lang="en-US" dirty="0" err="1"/>
              <a:t>tweedie</a:t>
            </a:r>
            <a:r>
              <a:rPr lang="en-US" dirty="0"/>
              <a:t>(link="log")) to accommodate the continuous non-negative response variable with exact zeros </a:t>
            </a:r>
          </a:p>
          <a:p>
            <a:pPr lvl="1"/>
            <a:r>
              <a:rPr lang="en-US" dirty="0"/>
              <a:t>The Tweedie distribution seemed appropriate for lab-blank corrected counts that are no longer integers</a:t>
            </a:r>
          </a:p>
          <a:p>
            <a:pPr lvl="1"/>
            <a:r>
              <a:rPr lang="en-US" dirty="0"/>
              <a:t>Estimated dispersion parameter of 1.02 indicates a distribution closer to Poisson than Gamma</a:t>
            </a:r>
          </a:p>
          <a:p>
            <a:pPr>
              <a:buFont typeface="Arial" panose="020B0604020202020204" pitchFamily="34" charset="0"/>
              <a:buChar char="•"/>
            </a:pPr>
            <a:r>
              <a:rPr lang="en-US" dirty="0"/>
              <a:t>Utilized a generalized linear mixed model with the following components: Fixed effects: Sample Type, water mixing ratio, and their interaction</a:t>
            </a:r>
          </a:p>
          <a:p>
            <a:pPr lvl="1"/>
            <a:r>
              <a:rPr lang="en-US" dirty="0"/>
              <a:t>Random effect structure: (1|LB_Batch:Sample) to account for nested sampling design</a:t>
            </a:r>
          </a:p>
          <a:p>
            <a:pPr lvl="2"/>
            <a:r>
              <a:rPr lang="en-US" dirty="0"/>
              <a:t>This addresses non-independence of observations from 40 fields of view per sample</a:t>
            </a:r>
          </a:p>
          <a:p>
            <a:pPr>
              <a:buFont typeface="Arial" panose="020B0604020202020204" pitchFamily="34" charset="0"/>
              <a:buChar char="•"/>
            </a:pPr>
            <a:r>
              <a:rPr lang="en-US" dirty="0"/>
              <a:t>Implemented a zero-inflation model with Sample Type as predictor </a:t>
            </a:r>
          </a:p>
          <a:p>
            <a:pPr lvl="1"/>
            <a:r>
              <a:rPr lang="en-US" dirty="0"/>
              <a:t>Formula: </a:t>
            </a:r>
            <a:r>
              <a:rPr lang="en-US" dirty="0" err="1"/>
              <a:t>ziformula</a:t>
            </a:r>
            <a:r>
              <a:rPr lang="en-US" dirty="0"/>
              <a:t> = ~</a:t>
            </a:r>
            <a:r>
              <a:rPr lang="en-US" dirty="0" err="1"/>
              <a:t>SampleType</a:t>
            </a:r>
            <a:endParaRPr lang="en-US" dirty="0"/>
          </a:p>
          <a:p>
            <a:pPr lvl="1"/>
            <a:r>
              <a:rPr lang="en-US" dirty="0"/>
              <a:t>This accommodates excess zeros beyond what the Tweedie distribution would predict</a:t>
            </a:r>
          </a:p>
          <a:p>
            <a:pPr>
              <a:buFont typeface="Arial" panose="020B0604020202020204" pitchFamily="34" charset="0"/>
              <a:buChar char="•"/>
            </a:pPr>
            <a:r>
              <a:rPr lang="en-US" dirty="0"/>
              <a:t>Log volume offset to standardize for different sample volumes </a:t>
            </a:r>
          </a:p>
          <a:p>
            <a:pPr lvl="1"/>
            <a:r>
              <a:rPr lang="en-US" dirty="0"/>
              <a:t>This converts the model to effectively predict concentration rather than absolute counts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BCD6E8D-F390-B7D8-CEC2-751901AC5CBC}"/>
              </a:ext>
            </a:extLst>
          </p:cNvPr>
          <p:cNvPicPr>
            <a:picLocks noChangeAspect="1"/>
          </p:cNvPicPr>
          <p:nvPr/>
        </p:nvPicPr>
        <p:blipFill>
          <a:blip r:embed="rId2"/>
          <a:stretch>
            <a:fillRect/>
          </a:stretch>
        </p:blipFill>
        <p:spPr>
          <a:xfrm>
            <a:off x="254540" y="5846223"/>
            <a:ext cx="11525788" cy="803861"/>
          </a:xfrm>
          <a:prstGeom prst="rect">
            <a:avLst/>
          </a:prstGeom>
        </p:spPr>
      </p:pic>
    </p:spTree>
    <p:extLst>
      <p:ext uri="{BB962C8B-B14F-4D97-AF65-F5344CB8AC3E}">
        <p14:creationId xmlns:p14="http://schemas.microsoft.com/office/powerpoint/2010/main" val="164868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screenshot of a graph&#10;&#10;AI-generated content may be incorrect.">
            <a:extLst>
              <a:ext uri="{FF2B5EF4-FFF2-40B4-BE49-F238E27FC236}">
                <a16:creationId xmlns:a16="http://schemas.microsoft.com/office/drawing/2014/main" id="{CAD1FAD7-AE0A-A605-E091-6EC5FF222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p:spPr>
      </p:pic>
    </p:spTree>
    <p:extLst>
      <p:ext uri="{BB962C8B-B14F-4D97-AF65-F5344CB8AC3E}">
        <p14:creationId xmlns:p14="http://schemas.microsoft.com/office/powerpoint/2010/main" val="53077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FFAA-2892-3D5C-2C23-2DAC1A8CAA7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E880470-D2EC-0BC5-47D0-41EDD23F5792}"/>
              </a:ext>
            </a:extLst>
          </p:cNvPr>
          <p:cNvSpPr>
            <a:spLocks noGrp="1"/>
          </p:cNvSpPr>
          <p:nvPr>
            <p:ph idx="1"/>
          </p:nvPr>
        </p:nvSpPr>
        <p:spPr/>
        <p:txBody>
          <a:bodyPr>
            <a:normAutofit fontScale="70000" lnSpcReduction="20000"/>
          </a:bodyPr>
          <a:lstStyle/>
          <a:p>
            <a:r>
              <a:rPr lang="en-US" dirty="0"/>
              <a:t>AIC = 2941.4 and BIC = 2978.2 </a:t>
            </a:r>
          </a:p>
          <a:p>
            <a:r>
              <a:rPr lang="en-US" dirty="0"/>
              <a:t>Log-likelihood = -1461.7</a:t>
            </a:r>
          </a:p>
          <a:p>
            <a:r>
              <a:rPr lang="en-US" dirty="0"/>
              <a:t>Random effect variance (0.3834) with standard deviation of 0.6192</a:t>
            </a:r>
          </a:p>
          <a:p>
            <a:pPr lvl="1"/>
            <a:r>
              <a:rPr lang="en-US" dirty="0"/>
              <a:t>Substantial sample-to-sample variability beyond fixed effects</a:t>
            </a:r>
          </a:p>
          <a:p>
            <a:r>
              <a:rPr lang="en-US" dirty="0"/>
              <a:t>Smoke: At very low mixing ratios, smoke samples have approximately 160,000 times higher bacterial counts than ambient samples!</a:t>
            </a:r>
          </a:p>
          <a:p>
            <a:r>
              <a:rPr lang="en-US" dirty="0"/>
              <a:t>In ambient air, each unit increase in water mixing ratio is associated with approximately 13.6 times higher bacterial counts</a:t>
            </a:r>
          </a:p>
          <a:p>
            <a:r>
              <a:rPr lang="en-US" dirty="0"/>
              <a:t>The effect of water mixing ratio is substantially different between smoke and ambient samples.</a:t>
            </a:r>
          </a:p>
          <a:p>
            <a:pPr lvl="1"/>
            <a:r>
              <a:rPr lang="en-US" dirty="0"/>
              <a:t> In smoke, the effect of increasing mixing ratio is much weaker and potentially even negative, about a 40% decrease in bacteria per unit increase in mixing ratio.</a:t>
            </a:r>
          </a:p>
          <a:p>
            <a:r>
              <a:rPr lang="en-US" dirty="0"/>
              <a:t>Smoke samples have significantly lower probability of excess zeros than ambient samples. This suggests more consistent presence of bacteria in smoke, with a reduction in the probability of zeros by approximately 73%</a:t>
            </a:r>
          </a:p>
        </p:txBody>
      </p:sp>
    </p:spTree>
    <p:extLst>
      <p:ext uri="{BB962C8B-B14F-4D97-AF65-F5344CB8AC3E}">
        <p14:creationId xmlns:p14="http://schemas.microsoft.com/office/powerpoint/2010/main" val="117659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1891-FDDB-35E4-3A3F-84540346F3BE}"/>
              </a:ext>
            </a:extLst>
          </p:cNvPr>
          <p:cNvSpPr>
            <a:spLocks noGrp="1"/>
          </p:cNvSpPr>
          <p:nvPr>
            <p:ph type="title"/>
          </p:nvPr>
        </p:nvSpPr>
        <p:spPr/>
        <p:txBody>
          <a:bodyPr/>
          <a:lstStyle/>
          <a:p>
            <a:r>
              <a:rPr lang="en-US" dirty="0"/>
              <a:t>Results continued </a:t>
            </a:r>
          </a:p>
        </p:txBody>
      </p:sp>
      <p:sp>
        <p:nvSpPr>
          <p:cNvPr id="3" name="Content Placeholder 2">
            <a:extLst>
              <a:ext uri="{FF2B5EF4-FFF2-40B4-BE49-F238E27FC236}">
                <a16:creationId xmlns:a16="http://schemas.microsoft.com/office/drawing/2014/main" id="{1ECC7964-6CB4-710B-8AE5-3AA402E1C2B6}"/>
              </a:ext>
            </a:extLst>
          </p:cNvPr>
          <p:cNvSpPr>
            <a:spLocks noGrp="1"/>
          </p:cNvSpPr>
          <p:nvPr>
            <p:ph idx="1"/>
          </p:nvPr>
        </p:nvSpPr>
        <p:spPr/>
        <p:txBody>
          <a:bodyPr>
            <a:normAutofit/>
          </a:bodyPr>
          <a:lstStyle/>
          <a:p>
            <a:pPr>
              <a:buFont typeface="Arial" panose="020B0604020202020204" pitchFamily="34" charset="0"/>
              <a:buChar char="•"/>
            </a:pPr>
            <a:r>
              <a:rPr lang="en-US" dirty="0"/>
              <a:t>At lower mixing ratios (3.20-3.36 g/kg), smoke samples have significantly higher bacterial counts than ambient samples (7.8x and 4.7x higher, respectively, p&lt;0.05).</a:t>
            </a:r>
          </a:p>
          <a:p>
            <a:pPr>
              <a:buFont typeface="Arial" panose="020B0604020202020204" pitchFamily="34" charset="0"/>
              <a:buChar char="•"/>
            </a:pPr>
            <a:r>
              <a:rPr lang="en-US" dirty="0"/>
              <a:t>At moderate mixing ratios (3.50 g/kg), the difference becomes marginally significant (3.1x higher, p=0.06).</a:t>
            </a:r>
          </a:p>
          <a:p>
            <a:pPr>
              <a:buFont typeface="Arial" panose="020B0604020202020204" pitchFamily="34" charset="0"/>
              <a:buChar char="•"/>
            </a:pPr>
            <a:r>
              <a:rPr lang="en-US" dirty="0"/>
              <a:t>At higher mixing ratios (3.83-4.74 g/kg), the difference disappears or potentially reverses (ratios of 1.1x and 0.07x, p&gt;0.05).</a:t>
            </a:r>
          </a:p>
          <a:p>
            <a:r>
              <a:rPr lang="en-US" dirty="0"/>
              <a:t>The bacterial enhancement in smoke is most pronounced in drier conditions and diminishes as humidity increases.</a:t>
            </a:r>
          </a:p>
          <a:p>
            <a:endParaRPr lang="en-US" dirty="0"/>
          </a:p>
        </p:txBody>
      </p:sp>
    </p:spTree>
    <p:extLst>
      <p:ext uri="{BB962C8B-B14F-4D97-AF65-F5344CB8AC3E}">
        <p14:creationId xmlns:p14="http://schemas.microsoft.com/office/powerpoint/2010/main" val="143693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1918</TotalTime>
  <Words>666</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Sample and data overview</vt:lpstr>
      <vt:lpstr>What initial models should address</vt:lpstr>
      <vt:lpstr>Model Structure</vt:lpstr>
      <vt:lpstr>PowerPoint Presentation</vt:lpstr>
      <vt:lpstr>Results</vt:lpstr>
      <vt:lpstr>Results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Lampman, Phinehas (plampman@uidaho.edu)</dc:creator>
  <cp:lastModifiedBy>Lampman, Phinehas (plampman@uidaho.edu)</cp:lastModifiedBy>
  <cp:revision>1</cp:revision>
  <dcterms:created xsi:type="dcterms:W3CDTF">2025-04-15T17:46:41Z</dcterms:created>
  <dcterms:modified xsi:type="dcterms:W3CDTF">2025-04-17T01:45:32Z</dcterms:modified>
</cp:coreProperties>
</file>