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8" r:id="rId5"/>
    <p:sldId id="276" r:id="rId6"/>
    <p:sldId id="259" r:id="rId7"/>
    <p:sldId id="279" r:id="rId8"/>
    <p:sldId id="280" r:id="rId9"/>
    <p:sldId id="281" r:id="rId10"/>
    <p:sldId id="282" r:id="rId11"/>
    <p:sldId id="283" r:id="rId12"/>
    <p:sldId id="288" r:id="rId13"/>
    <p:sldId id="289" r:id="rId14"/>
    <p:sldId id="286" r:id="rId15"/>
    <p:sldId id="261" r:id="rId16"/>
    <p:sldId id="2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5"/>
    <a:srgbClr val="FFABAB"/>
    <a:srgbClr val="FFE5ED"/>
    <a:srgbClr val="FF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6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5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A705-137C-4C0F-8F5B-0372A34CCEFC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268D-CB5A-4298-95FE-3500F39C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6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38200" y="19050"/>
            <a:ext cx="0" cy="683895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457200" y="2222938"/>
            <a:ext cx="4256690" cy="3758762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74684" y="1043809"/>
            <a:ext cx="4004440" cy="400444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64299" y="3269038"/>
            <a:ext cx="54296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Plan With Me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4299" y="4377034"/>
            <a:ext cx="426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너와 내가 함께 쓰는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Todo list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97797-9E7A-6F3A-F939-10A07CFEC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91" y="2424403"/>
            <a:ext cx="2210226" cy="12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4338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시스템 </a:t>
            </a:r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UI – PC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9B598E-664C-CBB5-E9B0-EC6B2A9B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8" y="1267848"/>
            <a:ext cx="10252864" cy="52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062" y="1608083"/>
            <a:ext cx="10949876" cy="483147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5533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시스템 </a:t>
            </a:r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UI – Mobile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F83D7-E38F-A7C5-E51D-7485EFA97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1" y="1788889"/>
            <a:ext cx="2781300" cy="4353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70C316-9031-5460-D7C8-283FA4DBD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350" y="1788889"/>
            <a:ext cx="2781300" cy="435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F9B3F6-1D75-8E48-B5D1-D7F64B33D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199" y="1788889"/>
            <a:ext cx="2781300" cy="4353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96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5533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시스템 </a:t>
            </a:r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UI – Mobile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EC38C-B18F-FF91-D4B3-B009135B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2" y="1208618"/>
            <a:ext cx="9272336" cy="52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5533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시스템 </a:t>
            </a:r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UI – Mobile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970F38-2553-D425-68C4-38341A40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9409"/>
            <a:ext cx="9144000" cy="51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6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062" y="1608083"/>
            <a:ext cx="10949876" cy="483147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유사 시스템 조사</a:t>
            </a: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8E8B6B-06F5-CBC0-A201-315AAB43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02054"/>
              </p:ext>
            </p:extLst>
          </p:nvPr>
        </p:nvGraphicFramePr>
        <p:xfrm>
          <a:off x="1094745" y="2628881"/>
          <a:ext cx="10069185" cy="2612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3837">
                  <a:extLst>
                    <a:ext uri="{9D8B030D-6E8A-4147-A177-3AD203B41FA5}">
                      <a16:colId xmlns:a16="http://schemas.microsoft.com/office/drawing/2014/main" val="319010502"/>
                    </a:ext>
                  </a:extLst>
                </a:gridCol>
                <a:gridCol w="2013837">
                  <a:extLst>
                    <a:ext uri="{9D8B030D-6E8A-4147-A177-3AD203B41FA5}">
                      <a16:colId xmlns:a16="http://schemas.microsoft.com/office/drawing/2014/main" val="3769300360"/>
                    </a:ext>
                  </a:extLst>
                </a:gridCol>
                <a:gridCol w="2013837">
                  <a:extLst>
                    <a:ext uri="{9D8B030D-6E8A-4147-A177-3AD203B41FA5}">
                      <a16:colId xmlns:a16="http://schemas.microsoft.com/office/drawing/2014/main" val="3947004866"/>
                    </a:ext>
                  </a:extLst>
                </a:gridCol>
                <a:gridCol w="2013837">
                  <a:extLst>
                    <a:ext uri="{9D8B030D-6E8A-4147-A177-3AD203B41FA5}">
                      <a16:colId xmlns:a16="http://schemas.microsoft.com/office/drawing/2014/main" val="4216788728"/>
                    </a:ext>
                  </a:extLst>
                </a:gridCol>
                <a:gridCol w="2013837">
                  <a:extLst>
                    <a:ext uri="{9D8B030D-6E8A-4147-A177-3AD203B41FA5}">
                      <a16:colId xmlns:a16="http://schemas.microsoft.com/office/drawing/2014/main" val="918106315"/>
                    </a:ext>
                  </a:extLst>
                </a:gridCol>
              </a:tblGrid>
              <a:tr h="459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서비스명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공유 캘린더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팔로우</a:t>
                      </a:r>
                      <a:r>
                        <a:rPr lang="ko-KR" altLang="en-US" sz="1800" dirty="0"/>
                        <a:t> 기능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타인 일정 추천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공유 메모</a:t>
                      </a:r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672990630"/>
                  </a:ext>
                </a:extLst>
              </a:tr>
              <a:tr h="459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구글 캘린더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1473114012"/>
                  </a:ext>
                </a:extLst>
              </a:tr>
              <a:tr h="459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Todoist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2933764609"/>
                  </a:ext>
                </a:extLst>
              </a:tr>
              <a:tr h="459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Todomate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4030350612"/>
                  </a:ext>
                </a:extLst>
              </a:tr>
              <a:tr h="229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Notion </a:t>
                      </a:r>
                      <a:r>
                        <a:rPr lang="ko-KR" altLang="en-US" sz="1800" dirty="0"/>
                        <a:t>캘린더</a:t>
                      </a:r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1871100869"/>
                  </a:ext>
                </a:extLst>
              </a:tr>
              <a:tr h="229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PlanWithMe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L="113279" marR="113279" marT="56639" marB="56639"/>
                </a:tc>
                <a:extLst>
                  <a:ext uri="{0D108BD9-81ED-4DB2-BD59-A6C34878D82A}">
                    <a16:rowId xmlns:a16="http://schemas.microsoft.com/office/drawing/2014/main" val="16451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062" y="1608083"/>
            <a:ext cx="10949876" cy="483147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개발 환경</a:t>
            </a: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ginx.org 웹사이트용 프록시 구매 - FineProxy">
            <a:extLst>
              <a:ext uri="{FF2B5EF4-FFF2-40B4-BE49-F238E27FC236}">
                <a16:creationId xmlns:a16="http://schemas.microsoft.com/office/drawing/2014/main" id="{F4CAFB61-64ED-A222-94DC-687729F5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75" y="3549721"/>
            <a:ext cx="12954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F967FCC-9DE6-A3E1-5B2C-E039E63B1C12}"/>
              </a:ext>
            </a:extLst>
          </p:cNvPr>
          <p:cNvGrpSpPr/>
          <p:nvPr/>
        </p:nvGrpSpPr>
        <p:grpSpPr>
          <a:xfrm>
            <a:off x="2515286" y="1665235"/>
            <a:ext cx="914400" cy="1077890"/>
            <a:chOff x="297620" y="1386977"/>
            <a:chExt cx="382942" cy="451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1980AF-0BD5-AB6B-9F90-35F2FC5A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009" y="1536222"/>
              <a:ext cx="302165" cy="3021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AF22D-AA93-E3D4-D8C7-540B44E508D2}"/>
                </a:ext>
              </a:extLst>
            </p:cNvPr>
            <p:cNvSpPr txBox="1"/>
            <p:nvPr/>
          </p:nvSpPr>
          <p:spPr>
            <a:xfrm>
              <a:off x="297620" y="1386977"/>
              <a:ext cx="382942" cy="15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Calibri" panose="020F0502020204030204" pitchFamily="34" charset="0"/>
                </a:rPr>
                <a:t>Users</a:t>
              </a:r>
              <a:endPara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6E3C33-3A20-716E-C32C-79729757F8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9" y="1605781"/>
            <a:ext cx="1295400" cy="72866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93BAB3-2748-6098-F6B3-F72B6E7F6CD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096000" y="1608083"/>
            <a:ext cx="0" cy="483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A81532-E269-CB86-3771-C4EB24F75CCC}"/>
              </a:ext>
            </a:extLst>
          </p:cNvPr>
          <p:cNvGrpSpPr/>
          <p:nvPr/>
        </p:nvGrpSpPr>
        <p:grpSpPr>
          <a:xfrm>
            <a:off x="3856943" y="1890514"/>
            <a:ext cx="2328864" cy="1314352"/>
            <a:chOff x="785099" y="3453243"/>
            <a:chExt cx="941624" cy="5314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59992-B65E-8EEA-09A4-71743D78231A}"/>
                </a:ext>
              </a:extLst>
            </p:cNvPr>
            <p:cNvSpPr txBox="1"/>
            <p:nvPr/>
          </p:nvSpPr>
          <p:spPr>
            <a:xfrm>
              <a:off x="949911" y="3855472"/>
              <a:ext cx="612000" cy="129198"/>
            </a:xfrm>
            <a:prstGeom prst="rect">
              <a:avLst/>
            </a:prstGeom>
            <a:noFill/>
          </p:spPr>
          <p:txBody>
            <a:bodyPr wrap="square" lIns="27000" tIns="27000" rIns="27000" bIns="2700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b="0" dirty="0">
                  <a:latin typeface="+mn-ea"/>
                </a:rPr>
                <a:t>[HCI]</a:t>
              </a:r>
            </a:p>
            <a:p>
              <a:r>
                <a:rPr lang="en-US" altLang="ko-KR" sz="1200" b="0" dirty="0" err="1">
                  <a:latin typeface="+mn-ea"/>
                </a:rPr>
                <a:t>2C</a:t>
              </a:r>
              <a:r>
                <a:rPr lang="en-US" altLang="ko-KR" sz="1200" b="0" dirty="0">
                  <a:latin typeface="+mn-ea"/>
                </a:rPr>
                <a:t>/ </a:t>
              </a:r>
              <a:r>
                <a:rPr lang="en-US" altLang="ko-KR" sz="1200" b="0" dirty="0" err="1">
                  <a:latin typeface="+mn-ea"/>
                </a:rPr>
                <a:t>4G</a:t>
              </a:r>
              <a:endParaRPr lang="ko-KR" altLang="en-US" sz="1200" b="0" dirty="0">
                <a:latin typeface="+mn-ea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81A9B92-3BD1-6E63-3C19-BD1E03C9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1911" y="3532044"/>
              <a:ext cx="288000" cy="288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0B91D8-58F7-2D60-74EF-F090E981EE6C}"/>
                </a:ext>
              </a:extLst>
            </p:cNvPr>
            <p:cNvSpPr txBox="1"/>
            <p:nvPr/>
          </p:nvSpPr>
          <p:spPr>
            <a:xfrm>
              <a:off x="785099" y="3453243"/>
              <a:ext cx="941624" cy="562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dirty="0">
                  <a:latin typeface="+mn-ea"/>
                </a:rPr>
                <a:t>PWM-web01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FAD27D-B9C3-ECB8-9406-A76C97AF376C}"/>
              </a:ext>
            </a:extLst>
          </p:cNvPr>
          <p:cNvGrpSpPr/>
          <p:nvPr/>
        </p:nvGrpSpPr>
        <p:grpSpPr>
          <a:xfrm>
            <a:off x="3856943" y="4758177"/>
            <a:ext cx="2328864" cy="1337076"/>
            <a:chOff x="785099" y="3444055"/>
            <a:chExt cx="941624" cy="5406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B8FC7-0A35-8309-37C2-26091EA281D7}"/>
                </a:ext>
              </a:extLst>
            </p:cNvPr>
            <p:cNvSpPr txBox="1"/>
            <p:nvPr/>
          </p:nvSpPr>
          <p:spPr>
            <a:xfrm>
              <a:off x="949911" y="3855472"/>
              <a:ext cx="612000" cy="129198"/>
            </a:xfrm>
            <a:prstGeom prst="rect">
              <a:avLst/>
            </a:prstGeom>
            <a:noFill/>
          </p:spPr>
          <p:txBody>
            <a:bodyPr wrap="square" lIns="27000" tIns="27000" rIns="27000" bIns="2700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b="0" dirty="0">
                  <a:latin typeface="+mn-ea"/>
                </a:rPr>
                <a:t>[HCI]</a:t>
              </a:r>
            </a:p>
            <a:p>
              <a:r>
                <a:rPr lang="en-US" altLang="ko-KR" sz="1200" b="0" dirty="0" err="1">
                  <a:latin typeface="+mn-ea"/>
                </a:rPr>
                <a:t>2C</a:t>
              </a:r>
              <a:r>
                <a:rPr lang="en-US" altLang="ko-KR" sz="1200" b="0" dirty="0">
                  <a:latin typeface="+mn-ea"/>
                </a:rPr>
                <a:t>/ </a:t>
              </a:r>
              <a:r>
                <a:rPr lang="en-US" altLang="ko-KR" sz="1200" b="0" dirty="0" err="1">
                  <a:latin typeface="+mn-ea"/>
                </a:rPr>
                <a:t>4G</a:t>
              </a:r>
              <a:endParaRPr lang="ko-KR" altLang="en-US" sz="1200" b="0" dirty="0">
                <a:latin typeface="+mn-ea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94A752D-CE36-940A-2E8D-38DAC354D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1911" y="3532044"/>
              <a:ext cx="288000" cy="288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D3A2A-690B-C93F-CEBC-EC8FC695DFE2}"/>
                </a:ext>
              </a:extLst>
            </p:cNvPr>
            <p:cNvSpPr txBox="1"/>
            <p:nvPr/>
          </p:nvSpPr>
          <p:spPr>
            <a:xfrm>
              <a:off x="785099" y="3444055"/>
              <a:ext cx="941624" cy="7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dirty="0">
                  <a:latin typeface="+mn-ea"/>
                </a:rPr>
                <a:t>PWM-was01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95F37D-C46A-6111-355D-4A8DF2FA5D30}"/>
              </a:ext>
            </a:extLst>
          </p:cNvPr>
          <p:cNvGrpSpPr/>
          <p:nvPr/>
        </p:nvGrpSpPr>
        <p:grpSpPr>
          <a:xfrm>
            <a:off x="778302" y="4758177"/>
            <a:ext cx="1513624" cy="1337076"/>
            <a:chOff x="949911" y="3444055"/>
            <a:chExt cx="612000" cy="5406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4E1967-FE8E-FF4C-9452-7BBEC62869D6}"/>
                </a:ext>
              </a:extLst>
            </p:cNvPr>
            <p:cNvSpPr txBox="1"/>
            <p:nvPr/>
          </p:nvSpPr>
          <p:spPr>
            <a:xfrm>
              <a:off x="949911" y="3855472"/>
              <a:ext cx="612000" cy="129198"/>
            </a:xfrm>
            <a:prstGeom prst="rect">
              <a:avLst/>
            </a:prstGeom>
            <a:noFill/>
          </p:spPr>
          <p:txBody>
            <a:bodyPr wrap="square" lIns="27000" tIns="27000" rIns="27000" bIns="2700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b="0" dirty="0">
                  <a:latin typeface="+mn-ea"/>
                </a:rPr>
                <a:t>[HCI]</a:t>
              </a:r>
            </a:p>
            <a:p>
              <a:r>
                <a:rPr lang="en-US" altLang="ko-KR" sz="1200" b="0" dirty="0" err="1">
                  <a:latin typeface="+mn-ea"/>
                </a:rPr>
                <a:t>2C</a:t>
              </a:r>
              <a:r>
                <a:rPr lang="en-US" altLang="ko-KR" sz="1200" b="0" dirty="0">
                  <a:latin typeface="+mn-ea"/>
                </a:rPr>
                <a:t>/ </a:t>
              </a:r>
              <a:r>
                <a:rPr lang="en-US" altLang="ko-KR" sz="1200" b="0" dirty="0" err="1">
                  <a:latin typeface="+mn-ea"/>
                </a:rPr>
                <a:t>4G</a:t>
              </a:r>
              <a:endParaRPr lang="ko-KR" altLang="en-US" sz="1200" b="0" dirty="0">
                <a:latin typeface="+mn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DC5AD00-810C-0B30-D61C-3D4521082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1911" y="3532044"/>
              <a:ext cx="288000" cy="28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24417A-4DFF-9174-8905-07A92F3933AA}"/>
                </a:ext>
              </a:extLst>
            </p:cNvPr>
            <p:cNvSpPr txBox="1"/>
            <p:nvPr/>
          </p:nvSpPr>
          <p:spPr>
            <a:xfrm>
              <a:off x="1068948" y="3444055"/>
              <a:ext cx="373926" cy="7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ko-KR" sz="1200" dirty="0">
                  <a:latin typeface="+mn-ea"/>
                </a:rPr>
                <a:t>PWM-DB01</a:t>
              </a:r>
              <a:endParaRPr lang="ko-KR" altLang="en-US" sz="1200" dirty="0">
                <a:latin typeface="+mn-ea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44B7410-FAC8-9155-AEC8-6DF475E02DB9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5400000" flipH="1" flipV="1">
            <a:off x="3668073" y="1745970"/>
            <a:ext cx="301568" cy="1692741"/>
          </a:xfrm>
          <a:prstGeom prst="bentConnector4">
            <a:avLst>
              <a:gd name="adj1" fmla="val -75804"/>
              <a:gd name="adj2" fmla="val 60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3332555-636C-424B-73AA-868090A85A95}"/>
              </a:ext>
            </a:extLst>
          </p:cNvPr>
          <p:cNvCxnSpPr>
            <a:stCxn id="17" idx="2"/>
            <a:endCxn id="1028" idx="1"/>
          </p:cNvCxnSpPr>
          <p:nvPr/>
        </p:nvCxnSpPr>
        <p:spPr>
          <a:xfrm rot="5400000">
            <a:off x="4309198" y="3269343"/>
            <a:ext cx="776655" cy="647700"/>
          </a:xfrm>
          <a:prstGeom prst="bentConnector4">
            <a:avLst>
              <a:gd name="adj1" fmla="val 22201"/>
              <a:gd name="adj2" fmla="val 135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D5E929B-8100-D98E-8AD7-A241A21E0C2E}"/>
              </a:ext>
            </a:extLst>
          </p:cNvPr>
          <p:cNvCxnSpPr>
            <a:cxnSpLocks/>
            <a:stCxn id="1028" idx="3"/>
            <a:endCxn id="23" idx="0"/>
          </p:cNvCxnSpPr>
          <p:nvPr/>
        </p:nvCxnSpPr>
        <p:spPr>
          <a:xfrm flipH="1">
            <a:off x="5021375" y="3981521"/>
            <a:ext cx="647700" cy="776656"/>
          </a:xfrm>
          <a:prstGeom prst="bentConnector4">
            <a:avLst>
              <a:gd name="adj1" fmla="val -35294"/>
              <a:gd name="adj2" fmla="val 7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890-ADDB-2A17-8846-73791D67C63E}"/>
              </a:ext>
            </a:extLst>
          </p:cNvPr>
          <p:cNvSpPr txBox="1"/>
          <p:nvPr/>
        </p:nvSpPr>
        <p:spPr>
          <a:xfrm>
            <a:off x="1392171" y="4117038"/>
            <a:ext cx="208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Proxy Upstream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408B66C-16B0-D826-1603-941272D33433}"/>
              </a:ext>
            </a:extLst>
          </p:cNvPr>
          <p:cNvCxnSpPr>
            <a:cxnSpLocks/>
            <a:stCxn id="39" idx="3"/>
            <a:endCxn id="1028" idx="1"/>
          </p:cNvCxnSpPr>
          <p:nvPr/>
        </p:nvCxnSpPr>
        <p:spPr>
          <a:xfrm flipV="1">
            <a:off x="3479170" y="3981521"/>
            <a:ext cx="894505" cy="3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E110979-BC57-6230-B914-1C00FF8C5730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rot="10800000">
            <a:off x="1997518" y="4850510"/>
            <a:ext cx="2667710" cy="481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9415260D-292C-FF64-68E8-5F9E5D9AB6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9693" y="1621517"/>
            <a:ext cx="936942" cy="936942"/>
          </a:xfrm>
          <a:prstGeom prst="rect">
            <a:avLst/>
          </a:prstGeom>
        </p:spPr>
      </p:pic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BADC38C-B476-8FA5-9E10-62B22D615DDE}"/>
              </a:ext>
            </a:extLst>
          </p:cNvPr>
          <p:cNvCxnSpPr>
            <a:cxnSpLocks/>
            <a:stCxn id="18" idx="3"/>
            <a:endCxn id="49" idx="1"/>
          </p:cNvCxnSpPr>
          <p:nvPr/>
        </p:nvCxnSpPr>
        <p:spPr>
          <a:xfrm flipV="1">
            <a:off x="5377522" y="2089988"/>
            <a:ext cx="1802171" cy="35156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3A157843-940D-3888-3AD8-C2B37570F3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9" y="5037851"/>
            <a:ext cx="1078824" cy="1078824"/>
          </a:xfrm>
          <a:prstGeom prst="rect">
            <a:avLst/>
          </a:prstGeom>
        </p:spPr>
      </p:pic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6D13210-6366-80D7-0977-2B3DE509637F}"/>
              </a:ext>
            </a:extLst>
          </p:cNvPr>
          <p:cNvCxnSpPr>
            <a:cxnSpLocks/>
            <a:stCxn id="22" idx="3"/>
            <a:endCxn id="62" idx="1"/>
          </p:cNvCxnSpPr>
          <p:nvPr/>
        </p:nvCxnSpPr>
        <p:spPr>
          <a:xfrm>
            <a:off x="5377522" y="5331944"/>
            <a:ext cx="1721707" cy="24531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B3E33FB-8115-21F3-CC6E-A6F421E5C970}"/>
              </a:ext>
            </a:extLst>
          </p:cNvPr>
          <p:cNvGrpSpPr/>
          <p:nvPr/>
        </p:nvGrpSpPr>
        <p:grpSpPr>
          <a:xfrm>
            <a:off x="10303337" y="1665235"/>
            <a:ext cx="914400" cy="1077890"/>
            <a:chOff x="297620" y="1386977"/>
            <a:chExt cx="382942" cy="451410"/>
          </a:xfrm>
        </p:grpSpPr>
        <p:pic>
          <p:nvPicPr>
            <p:cNvPr id="1031" name="그림 1030">
              <a:extLst>
                <a:ext uri="{FF2B5EF4-FFF2-40B4-BE49-F238E27FC236}">
                  <a16:creationId xmlns:a16="http://schemas.microsoft.com/office/drawing/2014/main" id="{540E96D3-4CBA-6CB2-810D-80774BE7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009" y="1536222"/>
              <a:ext cx="302165" cy="302165"/>
            </a:xfrm>
            <a:prstGeom prst="rect">
              <a:avLst/>
            </a:prstGeom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403A289-8ADC-9740-C504-072C3514CB51}"/>
                </a:ext>
              </a:extLst>
            </p:cNvPr>
            <p:cNvSpPr txBox="1"/>
            <p:nvPr/>
          </p:nvSpPr>
          <p:spPr>
            <a:xfrm>
              <a:off x="297620" y="1386977"/>
              <a:ext cx="382942" cy="15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Calibri" panose="020F0502020204030204" pitchFamily="34" charset="0"/>
                </a:rPr>
                <a:t>Dev</a:t>
              </a:r>
              <a:endPara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62B88374-43F2-492C-B94B-14D7878AFA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7" y="3064157"/>
            <a:ext cx="1834728" cy="1834728"/>
          </a:xfrm>
          <a:prstGeom prst="rect">
            <a:avLst/>
          </a:prstGeom>
        </p:spPr>
      </p:pic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D09B9D0E-2933-A497-F189-8D99FA4E60F2}"/>
              </a:ext>
            </a:extLst>
          </p:cNvPr>
          <p:cNvCxnSpPr>
            <a:stCxn id="1039" idx="1"/>
            <a:endCxn id="18" idx="3"/>
          </p:cNvCxnSpPr>
          <p:nvPr/>
        </p:nvCxnSpPr>
        <p:spPr>
          <a:xfrm flipH="1" flipV="1">
            <a:off x="5377522" y="2441557"/>
            <a:ext cx="1343755" cy="153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31C6509D-44FF-0616-11C4-D2F3DCD616E4}"/>
              </a:ext>
            </a:extLst>
          </p:cNvPr>
          <p:cNvCxnSpPr>
            <a:cxnSpLocks/>
            <a:stCxn id="1039" idx="1"/>
            <a:endCxn id="22" idx="3"/>
          </p:cNvCxnSpPr>
          <p:nvPr/>
        </p:nvCxnSpPr>
        <p:spPr>
          <a:xfrm flipH="1">
            <a:off x="5377522" y="3981521"/>
            <a:ext cx="1343755" cy="135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연결선: 꺾임 1047">
            <a:extLst>
              <a:ext uri="{FF2B5EF4-FFF2-40B4-BE49-F238E27FC236}">
                <a16:creationId xmlns:a16="http://schemas.microsoft.com/office/drawing/2014/main" id="{7D68657A-B957-F25E-DD0B-8A74EF19E217}"/>
              </a:ext>
            </a:extLst>
          </p:cNvPr>
          <p:cNvCxnSpPr>
            <a:stCxn id="1031" idx="2"/>
            <a:endCxn id="1039" idx="3"/>
          </p:cNvCxnSpPr>
          <p:nvPr/>
        </p:nvCxnSpPr>
        <p:spPr>
          <a:xfrm rot="5400000">
            <a:off x="9039074" y="2260057"/>
            <a:ext cx="1238396" cy="220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4CF7032-05FC-0A29-A60A-ADD4365845DD}"/>
              </a:ext>
            </a:extLst>
          </p:cNvPr>
          <p:cNvSpPr txBox="1"/>
          <p:nvPr/>
        </p:nvSpPr>
        <p:spPr>
          <a:xfrm>
            <a:off x="6009453" y="2558459"/>
            <a:ext cx="327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Front - TypeScript + React</a:t>
            </a:r>
            <a:endParaRPr lang="ko-KR" altLang="en-US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52E88EC-E953-1ACC-4B92-7E832D7A49BE}"/>
              </a:ext>
            </a:extLst>
          </p:cNvPr>
          <p:cNvSpPr txBox="1"/>
          <p:nvPr/>
        </p:nvSpPr>
        <p:spPr>
          <a:xfrm>
            <a:off x="8506101" y="3571934"/>
            <a:ext cx="225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CI/CD Jenkins</a:t>
            </a:r>
            <a:endParaRPr lang="ko-KR" altLang="en-US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E0CD597E-7B0B-4701-9903-2F77BB864A66}"/>
              </a:ext>
            </a:extLst>
          </p:cNvPr>
          <p:cNvSpPr txBox="1"/>
          <p:nvPr/>
        </p:nvSpPr>
        <p:spPr>
          <a:xfrm>
            <a:off x="6512816" y="6090353"/>
            <a:ext cx="225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Back - Python</a:t>
            </a:r>
            <a:endParaRPr lang="ko-KR" altLang="en-US" dirty="0"/>
          </a:p>
        </p:txBody>
      </p:sp>
      <p:pic>
        <p:nvPicPr>
          <p:cNvPr id="1055" name="그림 1054">
            <a:extLst>
              <a:ext uri="{FF2B5EF4-FFF2-40B4-BE49-F238E27FC236}">
                <a16:creationId xmlns:a16="http://schemas.microsoft.com/office/drawing/2014/main" id="{C55B52A8-0F00-234E-E3B8-5CC221C189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4" y="1726404"/>
            <a:ext cx="803928" cy="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70419F1A-0B64-CA9B-AC49-43FD6ECF0417}"/>
              </a:ext>
            </a:extLst>
          </p:cNvPr>
          <p:cNvSpPr/>
          <p:nvPr/>
        </p:nvSpPr>
        <p:spPr>
          <a:xfrm>
            <a:off x="385762" y="381000"/>
            <a:ext cx="11430000" cy="6096000"/>
          </a:xfrm>
          <a:prstGeom prst="roundRect">
            <a:avLst>
              <a:gd name="adj" fmla="val 187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D5FA4D02-A28E-AF94-8190-B2275F74CE2E}"/>
              </a:ext>
            </a:extLst>
          </p:cNvPr>
          <p:cNvGrpSpPr/>
          <p:nvPr/>
        </p:nvGrpSpPr>
        <p:grpSpPr>
          <a:xfrm>
            <a:off x="556982" y="2179694"/>
            <a:ext cx="11048999" cy="3282422"/>
            <a:chOff x="552220" y="2179694"/>
            <a:chExt cx="11048999" cy="3282422"/>
          </a:xfrm>
        </p:grpSpPr>
        <p:cxnSp>
          <p:nvCxnSpPr>
            <p:cNvPr id="8" name="Straight Connector 66">
              <a:extLst>
                <a:ext uri="{FF2B5EF4-FFF2-40B4-BE49-F238E27FC236}">
                  <a16:creationId xmlns:a16="http://schemas.microsoft.com/office/drawing/2014/main" id="{46B7EBE9-2C7C-B863-4C7B-6FD4FA47FEFB}"/>
                </a:ext>
              </a:extLst>
            </p:cNvPr>
            <p:cNvCxnSpPr/>
            <p:nvPr/>
          </p:nvCxnSpPr>
          <p:spPr>
            <a:xfrm flipH="1">
              <a:off x="2400287" y="4364036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EEFA1703-0252-8868-1570-9ACB6525B282}"/>
                </a:ext>
              </a:extLst>
            </p:cNvPr>
            <p:cNvCxnSpPr/>
            <p:nvPr/>
          </p:nvCxnSpPr>
          <p:spPr>
            <a:xfrm flipH="1">
              <a:off x="2400287" y="2179694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63">
              <a:extLst>
                <a:ext uri="{FF2B5EF4-FFF2-40B4-BE49-F238E27FC236}">
                  <a16:creationId xmlns:a16="http://schemas.microsoft.com/office/drawing/2014/main" id="{FF9D1E47-09A5-3041-8072-9C776D084766}"/>
                </a:ext>
              </a:extLst>
            </p:cNvPr>
            <p:cNvCxnSpPr/>
            <p:nvPr/>
          </p:nvCxnSpPr>
          <p:spPr>
            <a:xfrm flipH="1">
              <a:off x="2400287" y="2725779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64">
              <a:extLst>
                <a:ext uri="{FF2B5EF4-FFF2-40B4-BE49-F238E27FC236}">
                  <a16:creationId xmlns:a16="http://schemas.microsoft.com/office/drawing/2014/main" id="{551F0CE4-A7F6-4A61-2505-8BB2043DC302}"/>
                </a:ext>
              </a:extLst>
            </p:cNvPr>
            <p:cNvCxnSpPr/>
            <p:nvPr/>
          </p:nvCxnSpPr>
          <p:spPr>
            <a:xfrm flipH="1">
              <a:off x="2400287" y="3271866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65">
              <a:extLst>
                <a:ext uri="{FF2B5EF4-FFF2-40B4-BE49-F238E27FC236}">
                  <a16:creationId xmlns:a16="http://schemas.microsoft.com/office/drawing/2014/main" id="{5F34A989-9810-2D14-2398-81F419B5B4D3}"/>
                </a:ext>
              </a:extLst>
            </p:cNvPr>
            <p:cNvCxnSpPr/>
            <p:nvPr/>
          </p:nvCxnSpPr>
          <p:spPr>
            <a:xfrm flipH="1">
              <a:off x="2400287" y="3817950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70">
              <a:extLst>
                <a:ext uri="{FF2B5EF4-FFF2-40B4-BE49-F238E27FC236}">
                  <a16:creationId xmlns:a16="http://schemas.microsoft.com/office/drawing/2014/main" id="{F38E32F1-F905-79ED-DF04-DFBF6708F6FE}"/>
                </a:ext>
              </a:extLst>
            </p:cNvPr>
            <p:cNvCxnSpPr/>
            <p:nvPr/>
          </p:nvCxnSpPr>
          <p:spPr>
            <a:xfrm flipH="1">
              <a:off x="2400287" y="4916030"/>
              <a:ext cx="92009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72">
              <a:extLst>
                <a:ext uri="{FF2B5EF4-FFF2-40B4-BE49-F238E27FC236}">
                  <a16:creationId xmlns:a16="http://schemas.microsoft.com/office/drawing/2014/main" id="{F6439A86-EED6-2574-29E9-CF2EE71B734A}"/>
                </a:ext>
              </a:extLst>
            </p:cNvPr>
            <p:cNvCxnSpPr/>
            <p:nvPr/>
          </p:nvCxnSpPr>
          <p:spPr>
            <a:xfrm flipH="1">
              <a:off x="552220" y="5462116"/>
              <a:ext cx="1104899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4D7A7149-291B-93EA-6FDE-6F305A4B122C}"/>
              </a:ext>
            </a:extLst>
          </p:cNvPr>
          <p:cNvGrpSpPr/>
          <p:nvPr/>
        </p:nvGrpSpPr>
        <p:grpSpPr>
          <a:xfrm>
            <a:off x="2405049" y="1307501"/>
            <a:ext cx="8434184" cy="4154615"/>
            <a:chOff x="2400287" y="1307501"/>
            <a:chExt cx="8434184" cy="4154615"/>
          </a:xfrm>
        </p:grpSpPr>
        <p:cxnSp>
          <p:nvCxnSpPr>
            <p:cNvPr id="20" name="Straight Connector 69">
              <a:extLst>
                <a:ext uri="{FF2B5EF4-FFF2-40B4-BE49-F238E27FC236}">
                  <a16:creationId xmlns:a16="http://schemas.microsoft.com/office/drawing/2014/main" id="{DEC432E9-477F-6C6C-8200-E61DDF39FAD3}"/>
                </a:ext>
              </a:extLst>
            </p:cNvPr>
            <p:cNvCxnSpPr/>
            <p:nvPr/>
          </p:nvCxnSpPr>
          <p:spPr>
            <a:xfrm>
              <a:off x="2400287" y="1307501"/>
              <a:ext cx="0" cy="415461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99">
              <a:extLst>
                <a:ext uri="{FF2B5EF4-FFF2-40B4-BE49-F238E27FC236}">
                  <a16:creationId xmlns:a16="http://schemas.microsoft.com/office/drawing/2014/main" id="{08ECDD66-8697-025C-66D9-504AEF8AAED4}"/>
                </a:ext>
              </a:extLst>
            </p:cNvPr>
            <p:cNvCxnSpPr/>
            <p:nvPr/>
          </p:nvCxnSpPr>
          <p:spPr>
            <a:xfrm>
              <a:off x="3167031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103">
              <a:extLst>
                <a:ext uri="{FF2B5EF4-FFF2-40B4-BE49-F238E27FC236}">
                  <a16:creationId xmlns:a16="http://schemas.microsoft.com/office/drawing/2014/main" id="{0E99841B-C148-60D4-213A-E0D085932498}"/>
                </a:ext>
              </a:extLst>
            </p:cNvPr>
            <p:cNvCxnSpPr/>
            <p:nvPr/>
          </p:nvCxnSpPr>
          <p:spPr>
            <a:xfrm>
              <a:off x="3933775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104">
              <a:extLst>
                <a:ext uri="{FF2B5EF4-FFF2-40B4-BE49-F238E27FC236}">
                  <a16:creationId xmlns:a16="http://schemas.microsoft.com/office/drawing/2014/main" id="{135DAC94-6585-DCD9-3BF4-94EEE557D757}"/>
                </a:ext>
              </a:extLst>
            </p:cNvPr>
            <p:cNvCxnSpPr/>
            <p:nvPr/>
          </p:nvCxnSpPr>
          <p:spPr>
            <a:xfrm>
              <a:off x="4700519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105">
              <a:extLst>
                <a:ext uri="{FF2B5EF4-FFF2-40B4-BE49-F238E27FC236}">
                  <a16:creationId xmlns:a16="http://schemas.microsoft.com/office/drawing/2014/main" id="{BA26A091-6117-E8CA-7EF4-B033690D1028}"/>
                </a:ext>
              </a:extLst>
            </p:cNvPr>
            <p:cNvCxnSpPr/>
            <p:nvPr/>
          </p:nvCxnSpPr>
          <p:spPr>
            <a:xfrm>
              <a:off x="5467263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106">
              <a:extLst>
                <a:ext uri="{FF2B5EF4-FFF2-40B4-BE49-F238E27FC236}">
                  <a16:creationId xmlns:a16="http://schemas.microsoft.com/office/drawing/2014/main" id="{C9636136-2852-118C-D263-F8FDB75A1FA6}"/>
                </a:ext>
              </a:extLst>
            </p:cNvPr>
            <p:cNvCxnSpPr/>
            <p:nvPr/>
          </p:nvCxnSpPr>
          <p:spPr>
            <a:xfrm>
              <a:off x="6234007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107">
              <a:extLst>
                <a:ext uri="{FF2B5EF4-FFF2-40B4-BE49-F238E27FC236}">
                  <a16:creationId xmlns:a16="http://schemas.microsoft.com/office/drawing/2014/main" id="{A2C6D814-DF4C-6220-43F3-A5686C3D9342}"/>
                </a:ext>
              </a:extLst>
            </p:cNvPr>
            <p:cNvCxnSpPr/>
            <p:nvPr/>
          </p:nvCxnSpPr>
          <p:spPr>
            <a:xfrm>
              <a:off x="7000751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108">
              <a:extLst>
                <a:ext uri="{FF2B5EF4-FFF2-40B4-BE49-F238E27FC236}">
                  <a16:creationId xmlns:a16="http://schemas.microsoft.com/office/drawing/2014/main" id="{597FBC3D-EBA1-DF6A-482B-EA59E0536CAA}"/>
                </a:ext>
              </a:extLst>
            </p:cNvPr>
            <p:cNvCxnSpPr/>
            <p:nvPr/>
          </p:nvCxnSpPr>
          <p:spPr>
            <a:xfrm>
              <a:off x="7767495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109">
              <a:extLst>
                <a:ext uri="{FF2B5EF4-FFF2-40B4-BE49-F238E27FC236}">
                  <a16:creationId xmlns:a16="http://schemas.microsoft.com/office/drawing/2014/main" id="{B06FA5F1-5E77-A6E8-3480-02448164FE97}"/>
                </a:ext>
              </a:extLst>
            </p:cNvPr>
            <p:cNvCxnSpPr/>
            <p:nvPr/>
          </p:nvCxnSpPr>
          <p:spPr>
            <a:xfrm>
              <a:off x="8534239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73">
              <a:extLst>
                <a:ext uri="{FF2B5EF4-FFF2-40B4-BE49-F238E27FC236}">
                  <a16:creationId xmlns:a16="http://schemas.microsoft.com/office/drawing/2014/main" id="{53DC47DD-5791-3B69-4346-724C2E0430B4}"/>
                </a:ext>
              </a:extLst>
            </p:cNvPr>
            <p:cNvCxnSpPr/>
            <p:nvPr/>
          </p:nvCxnSpPr>
          <p:spPr>
            <a:xfrm>
              <a:off x="9300983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74">
              <a:extLst>
                <a:ext uri="{FF2B5EF4-FFF2-40B4-BE49-F238E27FC236}">
                  <a16:creationId xmlns:a16="http://schemas.microsoft.com/office/drawing/2014/main" id="{D8592E81-2181-04F2-F49F-A14EC697C345}"/>
                </a:ext>
              </a:extLst>
            </p:cNvPr>
            <p:cNvCxnSpPr/>
            <p:nvPr/>
          </p:nvCxnSpPr>
          <p:spPr>
            <a:xfrm>
              <a:off x="10067727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79">
              <a:extLst>
                <a:ext uri="{FF2B5EF4-FFF2-40B4-BE49-F238E27FC236}">
                  <a16:creationId xmlns:a16="http://schemas.microsoft.com/office/drawing/2014/main" id="{32A81C9B-1D58-3DB6-115F-53C3135CA52A}"/>
                </a:ext>
              </a:extLst>
            </p:cNvPr>
            <p:cNvCxnSpPr/>
            <p:nvPr/>
          </p:nvCxnSpPr>
          <p:spPr>
            <a:xfrm>
              <a:off x="10834471" y="1633608"/>
              <a:ext cx="0" cy="3803407"/>
            </a:xfrm>
            <a:prstGeom prst="line">
              <a:avLst/>
            </a:prstGeom>
            <a:noFill/>
            <a:ln w="63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</p:cxnSp>
      </p:grpSp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EDF516D7-24CA-A26A-F104-5F9C53C3B38E}"/>
              </a:ext>
            </a:extLst>
          </p:cNvPr>
          <p:cNvCxnSpPr/>
          <p:nvPr/>
        </p:nvCxnSpPr>
        <p:spPr>
          <a:xfrm flipH="1">
            <a:off x="4044765" y="723900"/>
            <a:ext cx="7001024" cy="0"/>
          </a:xfrm>
          <a:prstGeom prst="line">
            <a:avLst/>
          </a:prstGeom>
          <a:noFill/>
          <a:ln w="6350" cap="flat" cmpd="sng" algn="ctr">
            <a:solidFill>
              <a:srgbClr val="A2A9AF"/>
            </a:solidFill>
            <a:prstDash val="solid"/>
            <a:miter lim="800000"/>
          </a:ln>
          <a:effectLst/>
        </p:spPr>
      </p:cxn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53D237D-400A-3794-7072-9A1A5E267F34}"/>
              </a:ext>
            </a:extLst>
          </p:cNvPr>
          <p:cNvCxnSpPr/>
          <p:nvPr/>
        </p:nvCxnSpPr>
        <p:spPr>
          <a:xfrm flipH="1">
            <a:off x="376237" y="6134100"/>
            <a:ext cx="9801225" cy="0"/>
          </a:xfrm>
          <a:prstGeom prst="line">
            <a:avLst/>
          </a:prstGeom>
          <a:noFill/>
          <a:ln w="6350" cap="flat" cmpd="sng" algn="ctr">
            <a:solidFill>
              <a:srgbClr val="A2A9AF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EC2C51-402F-E9C7-1D1D-3EFE646A4809}"/>
              </a:ext>
            </a:extLst>
          </p:cNvPr>
          <p:cNvSpPr txBox="1"/>
          <p:nvPr/>
        </p:nvSpPr>
        <p:spPr>
          <a:xfrm>
            <a:off x="779512" y="533720"/>
            <a:ext cx="13160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dirty="0">
                <a:solidFill>
                  <a:srgbClr val="45378D"/>
                </a:solidFill>
                <a:latin typeface="Segoe UI Semibold"/>
                <a:cs typeface="Segoe UI Semibold" panose="020B0702040204020203" pitchFamily="34" charset="0"/>
              </a:rPr>
              <a:t>일정 계획</a:t>
            </a:r>
            <a:endParaRPr lang="en-US" sz="2400" dirty="0">
              <a:solidFill>
                <a:srgbClr val="45378D"/>
              </a:solidFill>
              <a:latin typeface="Segoe UI Semibold"/>
              <a:cs typeface="Segoe UI Semibold" panose="020B0702040204020203" pitchFamily="34" charset="0"/>
            </a:endParaRPr>
          </a:p>
        </p:txBody>
      </p:sp>
      <p:sp>
        <p:nvSpPr>
          <p:cNvPr id="36" name="Rounded Rectangle 137">
            <a:extLst>
              <a:ext uri="{FF2B5EF4-FFF2-40B4-BE49-F238E27FC236}">
                <a16:creationId xmlns:a16="http://schemas.microsoft.com/office/drawing/2014/main" id="{77E29153-2D83-E431-3F6B-65D18F4D9FAF}"/>
              </a:ext>
            </a:extLst>
          </p:cNvPr>
          <p:cNvSpPr/>
          <p:nvPr/>
        </p:nvSpPr>
        <p:spPr>
          <a:xfrm>
            <a:off x="556982" y="1305939"/>
            <a:ext cx="11048999" cy="345689"/>
          </a:xfrm>
          <a:prstGeom prst="roundRect">
            <a:avLst>
              <a:gd name="adj" fmla="val 0"/>
            </a:avLst>
          </a:prstGeom>
          <a:solidFill>
            <a:srgbClr val="7584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257483-3277-B367-B418-71151750EC10}"/>
              </a:ext>
            </a:extLst>
          </p:cNvPr>
          <p:cNvSpPr txBox="1"/>
          <p:nvPr/>
        </p:nvSpPr>
        <p:spPr>
          <a:xfrm>
            <a:off x="556983" y="2905691"/>
            <a:ext cx="1700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 dirty="0">
                <a:solidFill>
                  <a:prstClr val="black"/>
                </a:solidFill>
                <a:latin typeface="Segoe UI Light"/>
              </a:rPr>
              <a:t>로그인 및 초기화면</a:t>
            </a:r>
            <a:endParaRPr lang="en-US" sz="140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51DA3-E3F0-987C-07A9-775EE7A82FAC}"/>
              </a:ext>
            </a:extLst>
          </p:cNvPr>
          <p:cNvSpPr txBox="1"/>
          <p:nvPr/>
        </p:nvSpPr>
        <p:spPr>
          <a:xfrm>
            <a:off x="556982" y="2360985"/>
            <a:ext cx="1700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Segoe UI Light"/>
              </a:rPr>
              <a:t>Design Development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C6EAA-0C8D-689F-3EA2-86CAC09EE295}"/>
              </a:ext>
            </a:extLst>
          </p:cNvPr>
          <p:cNvSpPr txBox="1"/>
          <p:nvPr/>
        </p:nvSpPr>
        <p:spPr>
          <a:xfrm>
            <a:off x="556982" y="1816279"/>
            <a:ext cx="1700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Segoe UI Light"/>
              </a:rPr>
              <a:t>Team Making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6F87B2-C60E-2BC9-DECD-899932044F8E}"/>
              </a:ext>
            </a:extLst>
          </p:cNvPr>
          <p:cNvSpPr txBox="1"/>
          <p:nvPr/>
        </p:nvSpPr>
        <p:spPr>
          <a:xfrm>
            <a:off x="556983" y="3450398"/>
            <a:ext cx="17007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 dirty="0">
                <a:solidFill>
                  <a:prstClr val="black"/>
                </a:solidFill>
                <a:latin typeface="Segoe UI Light"/>
              </a:rPr>
              <a:t>메인 화면 제작</a:t>
            </a:r>
            <a:endParaRPr lang="en-US" sz="140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D63575-2779-4346-0406-CD17F54C3E51}"/>
              </a:ext>
            </a:extLst>
          </p:cNvPr>
          <p:cNvSpPr txBox="1"/>
          <p:nvPr/>
        </p:nvSpPr>
        <p:spPr>
          <a:xfrm>
            <a:off x="556982" y="3995106"/>
            <a:ext cx="1700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 dirty="0">
                <a:solidFill>
                  <a:prstClr val="black"/>
                </a:solidFill>
                <a:latin typeface="Segoe UI Light"/>
              </a:rPr>
              <a:t>공유 화면 제작</a:t>
            </a:r>
            <a:endParaRPr lang="en-US" sz="140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463E30-1C29-B6F4-2EC0-63BCB680FC67}"/>
              </a:ext>
            </a:extLst>
          </p:cNvPr>
          <p:cNvSpPr txBox="1"/>
          <p:nvPr/>
        </p:nvSpPr>
        <p:spPr>
          <a:xfrm>
            <a:off x="646112" y="1369701"/>
            <a:ext cx="16116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Date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17E2FBB2-C22F-0E70-E07A-D8F40EEC2120}"/>
              </a:ext>
            </a:extLst>
          </p:cNvPr>
          <p:cNvSpPr/>
          <p:nvPr/>
        </p:nvSpPr>
        <p:spPr>
          <a:xfrm>
            <a:off x="2309281" y="1801017"/>
            <a:ext cx="230064" cy="230064"/>
          </a:xfrm>
          <a:prstGeom prst="ellipse">
            <a:avLst/>
          </a:prstGeom>
          <a:solidFill>
            <a:srgbClr val="EE55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9B796FE7-98B8-A705-BEC8-8609870038B5}"/>
              </a:ext>
            </a:extLst>
          </p:cNvPr>
          <p:cNvSpPr/>
          <p:nvPr/>
        </p:nvSpPr>
        <p:spPr>
          <a:xfrm>
            <a:off x="2309281" y="2345723"/>
            <a:ext cx="230064" cy="230064"/>
          </a:xfrm>
          <a:prstGeom prst="ellipse">
            <a:avLst/>
          </a:prstGeom>
          <a:solidFill>
            <a:srgbClr val="3AB1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Oval 34">
            <a:extLst>
              <a:ext uri="{FF2B5EF4-FFF2-40B4-BE49-F238E27FC236}">
                <a16:creationId xmlns:a16="http://schemas.microsoft.com/office/drawing/2014/main" id="{2E8C0C65-FE8A-1658-290C-AB24368B6496}"/>
              </a:ext>
            </a:extLst>
          </p:cNvPr>
          <p:cNvSpPr/>
          <p:nvPr/>
        </p:nvSpPr>
        <p:spPr>
          <a:xfrm>
            <a:off x="2309281" y="2890430"/>
            <a:ext cx="230064" cy="230064"/>
          </a:xfrm>
          <a:prstGeom prst="ellipse">
            <a:avLst/>
          </a:prstGeom>
          <a:solidFill>
            <a:srgbClr val="17A4E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Oval 35">
            <a:extLst>
              <a:ext uri="{FF2B5EF4-FFF2-40B4-BE49-F238E27FC236}">
                <a16:creationId xmlns:a16="http://schemas.microsoft.com/office/drawing/2014/main" id="{BF191B69-D7F1-972C-8727-006941B39F48}"/>
              </a:ext>
            </a:extLst>
          </p:cNvPr>
          <p:cNvSpPr/>
          <p:nvPr/>
        </p:nvSpPr>
        <p:spPr>
          <a:xfrm>
            <a:off x="2309281" y="3435137"/>
            <a:ext cx="230064" cy="230064"/>
          </a:xfrm>
          <a:prstGeom prst="ellipse">
            <a:avLst/>
          </a:prstGeom>
          <a:solidFill>
            <a:srgbClr val="F172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C222212C-A4EB-C82A-44E9-848E2DD1D0A0}"/>
              </a:ext>
            </a:extLst>
          </p:cNvPr>
          <p:cNvSpPr/>
          <p:nvPr/>
        </p:nvSpPr>
        <p:spPr>
          <a:xfrm>
            <a:off x="2309281" y="3979844"/>
            <a:ext cx="230064" cy="230064"/>
          </a:xfrm>
          <a:prstGeom prst="ellipse">
            <a:avLst/>
          </a:prstGeom>
          <a:solidFill>
            <a:srgbClr val="50C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ounded Rectangle 76">
            <a:extLst>
              <a:ext uri="{FF2B5EF4-FFF2-40B4-BE49-F238E27FC236}">
                <a16:creationId xmlns:a16="http://schemas.microsoft.com/office/drawing/2014/main" id="{D540EAE4-E096-FB65-25EE-D2C30CFC5CFF}"/>
              </a:ext>
            </a:extLst>
          </p:cNvPr>
          <p:cNvSpPr/>
          <p:nvPr/>
        </p:nvSpPr>
        <p:spPr>
          <a:xfrm>
            <a:off x="3626393" y="1801016"/>
            <a:ext cx="7979589" cy="229147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9" name="Rounded Rectangle 77">
            <a:extLst>
              <a:ext uri="{FF2B5EF4-FFF2-40B4-BE49-F238E27FC236}">
                <a16:creationId xmlns:a16="http://schemas.microsoft.com/office/drawing/2014/main" id="{CB100323-D9C9-852F-69DB-F81893E81737}"/>
              </a:ext>
            </a:extLst>
          </p:cNvPr>
          <p:cNvSpPr/>
          <p:nvPr/>
        </p:nvSpPr>
        <p:spPr>
          <a:xfrm>
            <a:off x="4408602" y="2352647"/>
            <a:ext cx="7197378" cy="214802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0" name="Rounded Rectangle 83">
            <a:extLst>
              <a:ext uri="{FF2B5EF4-FFF2-40B4-BE49-F238E27FC236}">
                <a16:creationId xmlns:a16="http://schemas.microsoft.com/office/drawing/2014/main" id="{6BAC5EE0-78CD-F371-91B9-96F605A06834}"/>
              </a:ext>
            </a:extLst>
          </p:cNvPr>
          <p:cNvSpPr/>
          <p:nvPr/>
        </p:nvSpPr>
        <p:spPr>
          <a:xfrm>
            <a:off x="5791202" y="2900238"/>
            <a:ext cx="5853340" cy="210447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1" name="Rounded Rectangle 84">
            <a:extLst>
              <a:ext uri="{FF2B5EF4-FFF2-40B4-BE49-F238E27FC236}">
                <a16:creationId xmlns:a16="http://schemas.microsoft.com/office/drawing/2014/main" id="{02928CCD-71E5-B23C-10B8-CD6422BAB7FE}"/>
              </a:ext>
            </a:extLst>
          </p:cNvPr>
          <p:cNvSpPr/>
          <p:nvPr/>
        </p:nvSpPr>
        <p:spPr>
          <a:xfrm>
            <a:off x="6693962" y="3433045"/>
            <a:ext cx="4921545" cy="216894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2" name="Rounded Rectangle 85">
            <a:extLst>
              <a:ext uri="{FF2B5EF4-FFF2-40B4-BE49-F238E27FC236}">
                <a16:creationId xmlns:a16="http://schemas.microsoft.com/office/drawing/2014/main" id="{BF162AE7-2BE4-5139-4500-9D6BA0C6FF22}"/>
              </a:ext>
            </a:extLst>
          </p:cNvPr>
          <p:cNvSpPr/>
          <p:nvPr/>
        </p:nvSpPr>
        <p:spPr>
          <a:xfrm>
            <a:off x="8641079" y="3996453"/>
            <a:ext cx="2974425" cy="198193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3" name="Rounded Rectangle 71">
            <a:extLst>
              <a:ext uri="{FF2B5EF4-FFF2-40B4-BE49-F238E27FC236}">
                <a16:creationId xmlns:a16="http://schemas.microsoft.com/office/drawing/2014/main" id="{45E5548A-097F-2625-CD28-EE27F8BEEBDB}"/>
              </a:ext>
            </a:extLst>
          </p:cNvPr>
          <p:cNvSpPr/>
          <p:nvPr/>
        </p:nvSpPr>
        <p:spPr>
          <a:xfrm>
            <a:off x="2301852" y="1801017"/>
            <a:ext cx="2412953" cy="228684"/>
          </a:xfrm>
          <a:prstGeom prst="roundRect">
            <a:avLst>
              <a:gd name="adj" fmla="val 50000"/>
            </a:avLst>
          </a:prstGeom>
          <a:solidFill>
            <a:srgbClr val="EE55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2FEDA1A1-BF27-E3A3-C236-3A4C6AAF885F}"/>
              </a:ext>
            </a:extLst>
          </p:cNvPr>
          <p:cNvSpPr/>
          <p:nvPr/>
        </p:nvSpPr>
        <p:spPr>
          <a:xfrm>
            <a:off x="4093266" y="2353274"/>
            <a:ext cx="1388281" cy="216339"/>
          </a:xfrm>
          <a:prstGeom prst="roundRect">
            <a:avLst>
              <a:gd name="adj" fmla="val 50000"/>
            </a:avLst>
          </a:prstGeom>
          <a:solidFill>
            <a:srgbClr val="3AB1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5" name="Rounded Rectangle 78">
            <a:extLst>
              <a:ext uri="{FF2B5EF4-FFF2-40B4-BE49-F238E27FC236}">
                <a16:creationId xmlns:a16="http://schemas.microsoft.com/office/drawing/2014/main" id="{79CC8FEC-3184-7EAC-B0AE-2B0E47226564}"/>
              </a:ext>
            </a:extLst>
          </p:cNvPr>
          <p:cNvSpPr/>
          <p:nvPr/>
        </p:nvSpPr>
        <p:spPr>
          <a:xfrm>
            <a:off x="5481548" y="2892546"/>
            <a:ext cx="747692" cy="212686"/>
          </a:xfrm>
          <a:prstGeom prst="roundRect">
            <a:avLst>
              <a:gd name="adj" fmla="val 50000"/>
            </a:avLst>
          </a:prstGeom>
          <a:solidFill>
            <a:srgbClr val="17A4E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6" name="Rounded Rectangle 81">
            <a:extLst>
              <a:ext uri="{FF2B5EF4-FFF2-40B4-BE49-F238E27FC236}">
                <a16:creationId xmlns:a16="http://schemas.microsoft.com/office/drawing/2014/main" id="{9AA32DFF-5E88-C088-BDA1-1FC09CA9CBD0}"/>
              </a:ext>
            </a:extLst>
          </p:cNvPr>
          <p:cNvSpPr/>
          <p:nvPr/>
        </p:nvSpPr>
        <p:spPr>
          <a:xfrm>
            <a:off x="5481547" y="3435137"/>
            <a:ext cx="2290706" cy="214802"/>
          </a:xfrm>
          <a:prstGeom prst="roundRect">
            <a:avLst>
              <a:gd name="adj" fmla="val 50000"/>
            </a:avLst>
          </a:prstGeom>
          <a:solidFill>
            <a:srgbClr val="F172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Rounded Rectangle 82">
            <a:extLst>
              <a:ext uri="{FF2B5EF4-FFF2-40B4-BE49-F238E27FC236}">
                <a16:creationId xmlns:a16="http://schemas.microsoft.com/office/drawing/2014/main" id="{FFE53894-BD3A-C4E8-A5C5-52858136A1AC}"/>
              </a:ext>
            </a:extLst>
          </p:cNvPr>
          <p:cNvSpPr/>
          <p:nvPr/>
        </p:nvSpPr>
        <p:spPr>
          <a:xfrm>
            <a:off x="7772253" y="3990905"/>
            <a:ext cx="1543018" cy="203741"/>
          </a:xfrm>
          <a:prstGeom prst="roundRect">
            <a:avLst>
              <a:gd name="adj" fmla="val 50000"/>
            </a:avLst>
          </a:prstGeom>
          <a:solidFill>
            <a:srgbClr val="50C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8" name="Oval 87">
            <a:extLst>
              <a:ext uri="{FF2B5EF4-FFF2-40B4-BE49-F238E27FC236}">
                <a16:creationId xmlns:a16="http://schemas.microsoft.com/office/drawing/2014/main" id="{AD9A83D5-2C1A-1999-ED04-4D8A2F9B5655}"/>
              </a:ext>
            </a:extLst>
          </p:cNvPr>
          <p:cNvSpPr/>
          <p:nvPr/>
        </p:nvSpPr>
        <p:spPr>
          <a:xfrm>
            <a:off x="2309281" y="4525929"/>
            <a:ext cx="230064" cy="230064"/>
          </a:xfrm>
          <a:prstGeom prst="ellipse">
            <a:avLst/>
          </a:prstGeom>
          <a:solidFill>
            <a:srgbClr val="1DB8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9" name="Oval 88">
            <a:extLst>
              <a:ext uri="{FF2B5EF4-FFF2-40B4-BE49-F238E27FC236}">
                <a16:creationId xmlns:a16="http://schemas.microsoft.com/office/drawing/2014/main" id="{3E6BCBF6-0F5B-48F8-4594-2CCA575286F2}"/>
              </a:ext>
            </a:extLst>
          </p:cNvPr>
          <p:cNvSpPr/>
          <p:nvPr/>
        </p:nvSpPr>
        <p:spPr>
          <a:xfrm>
            <a:off x="2309281" y="5070636"/>
            <a:ext cx="230064" cy="230064"/>
          </a:xfrm>
          <a:prstGeom prst="ellipse">
            <a:avLst/>
          </a:prstGeom>
          <a:solidFill>
            <a:srgbClr val="2716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A7FCF-A313-49FD-76D0-07CDEDB2789B}"/>
              </a:ext>
            </a:extLst>
          </p:cNvPr>
          <p:cNvSpPr txBox="1"/>
          <p:nvPr/>
        </p:nvSpPr>
        <p:spPr>
          <a:xfrm>
            <a:off x="556983" y="4512873"/>
            <a:ext cx="17007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 dirty="0">
                <a:solidFill>
                  <a:prstClr val="black"/>
                </a:solidFill>
                <a:latin typeface="Segoe UI Light"/>
              </a:rPr>
              <a:t>라운지 제작</a:t>
            </a:r>
            <a:endParaRPr lang="en-US" sz="140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863C4F-CCE8-D354-0BFB-B9ECACC60845}"/>
              </a:ext>
            </a:extLst>
          </p:cNvPr>
          <p:cNvSpPr txBox="1"/>
          <p:nvPr/>
        </p:nvSpPr>
        <p:spPr>
          <a:xfrm>
            <a:off x="556982" y="5057581"/>
            <a:ext cx="1700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Segoe UI Light"/>
              </a:rPr>
              <a:t>Cloud </a:t>
            </a:r>
            <a:r>
              <a:rPr lang="ko-KR" altLang="en-US" sz="1400" dirty="0">
                <a:solidFill>
                  <a:prstClr val="black"/>
                </a:solidFill>
                <a:latin typeface="Segoe UI Light"/>
              </a:rPr>
              <a:t>적용 검수</a:t>
            </a:r>
            <a:endParaRPr lang="en-US" sz="140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62" name="Rounded Rectangle 92">
            <a:extLst>
              <a:ext uri="{FF2B5EF4-FFF2-40B4-BE49-F238E27FC236}">
                <a16:creationId xmlns:a16="http://schemas.microsoft.com/office/drawing/2014/main" id="{63D009DE-540D-F204-465E-DE823FE79DAB}"/>
              </a:ext>
            </a:extLst>
          </p:cNvPr>
          <p:cNvSpPr/>
          <p:nvPr/>
        </p:nvSpPr>
        <p:spPr>
          <a:xfrm>
            <a:off x="8641080" y="4514909"/>
            <a:ext cx="2974425" cy="210447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3" name="Rounded Rectangle 93">
            <a:extLst>
              <a:ext uri="{FF2B5EF4-FFF2-40B4-BE49-F238E27FC236}">
                <a16:creationId xmlns:a16="http://schemas.microsoft.com/office/drawing/2014/main" id="{17FE001C-1F53-4510-D856-B70906309606}"/>
              </a:ext>
            </a:extLst>
          </p:cNvPr>
          <p:cNvSpPr/>
          <p:nvPr/>
        </p:nvSpPr>
        <p:spPr>
          <a:xfrm>
            <a:off x="7772253" y="4513567"/>
            <a:ext cx="2317018" cy="212686"/>
          </a:xfrm>
          <a:prstGeom prst="roundRect">
            <a:avLst>
              <a:gd name="adj" fmla="val 50000"/>
            </a:avLst>
          </a:prstGeom>
          <a:solidFill>
            <a:srgbClr val="1DB8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4" name="Rounded Rectangle 96">
            <a:extLst>
              <a:ext uri="{FF2B5EF4-FFF2-40B4-BE49-F238E27FC236}">
                <a16:creationId xmlns:a16="http://schemas.microsoft.com/office/drawing/2014/main" id="{8C53F7A1-F04D-05BC-454B-9AEF7DE67B78}"/>
              </a:ext>
            </a:extLst>
          </p:cNvPr>
          <p:cNvSpPr/>
          <p:nvPr/>
        </p:nvSpPr>
        <p:spPr>
          <a:xfrm>
            <a:off x="10306281" y="5066024"/>
            <a:ext cx="1309225" cy="210447"/>
          </a:xfrm>
          <a:prstGeom prst="roundRect">
            <a:avLst>
              <a:gd name="adj" fmla="val 0"/>
            </a:avLst>
          </a:prstGeom>
          <a:solidFill>
            <a:srgbClr val="D4D9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5" name="Rounded Rectangle 94">
            <a:extLst>
              <a:ext uri="{FF2B5EF4-FFF2-40B4-BE49-F238E27FC236}">
                <a16:creationId xmlns:a16="http://schemas.microsoft.com/office/drawing/2014/main" id="{9A48F0C1-7ED4-FB98-4367-0136F9C5353A}"/>
              </a:ext>
            </a:extLst>
          </p:cNvPr>
          <p:cNvSpPr/>
          <p:nvPr/>
        </p:nvSpPr>
        <p:spPr>
          <a:xfrm>
            <a:off x="9838698" y="5066866"/>
            <a:ext cx="963582" cy="216339"/>
          </a:xfrm>
          <a:prstGeom prst="roundRect">
            <a:avLst>
              <a:gd name="adj" fmla="val 50000"/>
            </a:avLst>
          </a:prstGeom>
          <a:solidFill>
            <a:srgbClr val="2716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C3A61A-EC3D-17CB-12FC-162B1FC289D7}"/>
              </a:ext>
            </a:extLst>
          </p:cNvPr>
          <p:cNvSpPr txBox="1"/>
          <p:nvPr/>
        </p:nvSpPr>
        <p:spPr>
          <a:xfrm>
            <a:off x="2450262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Jan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05B045-7889-3FEA-926A-D92488F328C8}"/>
              </a:ext>
            </a:extLst>
          </p:cNvPr>
          <p:cNvSpPr txBox="1"/>
          <p:nvPr/>
        </p:nvSpPr>
        <p:spPr>
          <a:xfrm>
            <a:off x="3215988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Feb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889E69-0385-3FB4-12D6-01D2D281EACA}"/>
              </a:ext>
            </a:extLst>
          </p:cNvPr>
          <p:cNvSpPr txBox="1"/>
          <p:nvPr/>
        </p:nvSpPr>
        <p:spPr>
          <a:xfrm>
            <a:off x="3981714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Mar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A773D7-B9D6-DA3D-BD18-3804B88ED39B}"/>
              </a:ext>
            </a:extLst>
          </p:cNvPr>
          <p:cNvSpPr txBox="1"/>
          <p:nvPr/>
        </p:nvSpPr>
        <p:spPr>
          <a:xfrm>
            <a:off x="4747440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Apr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1D78E5-F213-17EE-8C68-36FB8BBE1460}"/>
              </a:ext>
            </a:extLst>
          </p:cNvPr>
          <p:cNvSpPr txBox="1"/>
          <p:nvPr/>
        </p:nvSpPr>
        <p:spPr>
          <a:xfrm>
            <a:off x="5513166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May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D9C14E-3D92-AFCD-CE2C-4B8BADAD8D3D}"/>
              </a:ext>
            </a:extLst>
          </p:cNvPr>
          <p:cNvSpPr txBox="1"/>
          <p:nvPr/>
        </p:nvSpPr>
        <p:spPr>
          <a:xfrm>
            <a:off x="6278892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Jun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A8C288-ED89-6AFD-E54B-141CBEB2CABE}"/>
              </a:ext>
            </a:extLst>
          </p:cNvPr>
          <p:cNvSpPr txBox="1"/>
          <p:nvPr/>
        </p:nvSpPr>
        <p:spPr>
          <a:xfrm>
            <a:off x="7044618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Jul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471A8B-4F3F-86BE-B2CD-B23D825592E8}"/>
              </a:ext>
            </a:extLst>
          </p:cNvPr>
          <p:cNvSpPr txBox="1"/>
          <p:nvPr/>
        </p:nvSpPr>
        <p:spPr>
          <a:xfrm>
            <a:off x="7810344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Agu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2EC997-57A4-D544-BEF3-FDD08CF049C9}"/>
              </a:ext>
            </a:extLst>
          </p:cNvPr>
          <p:cNvSpPr txBox="1"/>
          <p:nvPr/>
        </p:nvSpPr>
        <p:spPr>
          <a:xfrm>
            <a:off x="8576070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Sep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560738-3DE5-3960-A1AF-986A57319807}"/>
              </a:ext>
            </a:extLst>
          </p:cNvPr>
          <p:cNvSpPr txBox="1"/>
          <p:nvPr/>
        </p:nvSpPr>
        <p:spPr>
          <a:xfrm>
            <a:off x="9341796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Oct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B52A50-2916-6792-CB40-6B8DD785E879}"/>
              </a:ext>
            </a:extLst>
          </p:cNvPr>
          <p:cNvSpPr txBox="1"/>
          <p:nvPr/>
        </p:nvSpPr>
        <p:spPr>
          <a:xfrm>
            <a:off x="10107522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Nov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8DB2A-E2C1-2EB6-29D8-2FE09633C5D9}"/>
              </a:ext>
            </a:extLst>
          </p:cNvPr>
          <p:cNvSpPr txBox="1"/>
          <p:nvPr/>
        </p:nvSpPr>
        <p:spPr>
          <a:xfrm>
            <a:off x="10873245" y="1369701"/>
            <a:ext cx="6858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Segoe UI Light"/>
              </a:rPr>
              <a:t>Dec</a:t>
            </a:r>
            <a:endParaRPr lang="en-US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94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9810750" y="4485476"/>
            <a:ext cx="1935922" cy="1935922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6272" y="5528965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팀원 소개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592455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 rot="20024685">
            <a:off x="9828498" y="3453566"/>
            <a:ext cx="1900428" cy="1638300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1AF63-91D7-904F-17E2-647FB04E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03" y="1221246"/>
            <a:ext cx="1206000" cy="120600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A42C8-85DE-B492-9DC3-0B0C07A505A1}"/>
              </a:ext>
            </a:extLst>
          </p:cNvPr>
          <p:cNvSpPr txBox="1"/>
          <p:nvPr/>
        </p:nvSpPr>
        <p:spPr>
          <a:xfrm>
            <a:off x="1742125" y="2594513"/>
            <a:ext cx="181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강원영</a:t>
            </a:r>
            <a:endParaRPr lang="en-US" altLang="ko-KR" sz="1600" dirty="0"/>
          </a:p>
          <a:p>
            <a:pPr algn="ctr"/>
            <a:r>
              <a:rPr lang="en-US" altLang="ko-KR" sz="1600" dirty="0"/>
              <a:t>Project Manager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UI/UX, Infra, Front dev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2F11E1-7968-F93C-E48E-70801599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31" y="1221246"/>
            <a:ext cx="1206000" cy="1206000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04400-B814-0756-5FC8-E3D74461337C}"/>
              </a:ext>
            </a:extLst>
          </p:cNvPr>
          <p:cNvSpPr txBox="1"/>
          <p:nvPr/>
        </p:nvSpPr>
        <p:spPr>
          <a:xfrm>
            <a:off x="5268393" y="2594513"/>
            <a:ext cx="181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방인호</a:t>
            </a:r>
            <a:endParaRPr lang="en-US" altLang="ko-KR" sz="1600" dirty="0"/>
          </a:p>
          <a:p>
            <a:pPr algn="ctr"/>
            <a:r>
              <a:rPr lang="en-US" altLang="ko-KR" sz="1600" dirty="0"/>
              <a:t>Developer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UI/UX, Front dev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0E53BD-69E9-8BA5-9ACC-48CC85B4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753" y="1221246"/>
            <a:ext cx="1206000" cy="1206000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13566-4C84-CB38-9325-3B9D64AA5F81}"/>
              </a:ext>
            </a:extLst>
          </p:cNvPr>
          <p:cNvSpPr txBox="1"/>
          <p:nvPr/>
        </p:nvSpPr>
        <p:spPr>
          <a:xfrm>
            <a:off x="8789753" y="2594513"/>
            <a:ext cx="181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김현희</a:t>
            </a:r>
            <a:endParaRPr lang="en-US" altLang="ko-KR" sz="1600" dirty="0"/>
          </a:p>
          <a:p>
            <a:pPr algn="ctr"/>
            <a:r>
              <a:rPr lang="en-US" altLang="ko-KR" sz="1600" dirty="0"/>
              <a:t>Developer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UI/UX, Front dev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BA2C76-F33A-277D-431A-13714ADDBF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" t="2495" r="-254" b="22549"/>
          <a:stretch/>
        </p:blipFill>
        <p:spPr>
          <a:xfrm>
            <a:off x="3730856" y="3117728"/>
            <a:ext cx="1206000" cy="1206000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04812-E2CB-994C-B180-677AA650C0F4}"/>
              </a:ext>
            </a:extLst>
          </p:cNvPr>
          <p:cNvSpPr txBox="1"/>
          <p:nvPr/>
        </p:nvSpPr>
        <p:spPr>
          <a:xfrm>
            <a:off x="3424218" y="4484854"/>
            <a:ext cx="181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조경천</a:t>
            </a:r>
            <a:endParaRPr lang="en-US" altLang="ko-KR" sz="1600" dirty="0"/>
          </a:p>
          <a:p>
            <a:pPr algn="ctr"/>
            <a:r>
              <a:rPr lang="en-US" altLang="ko-KR" sz="1600" dirty="0"/>
              <a:t>Developer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DB, Front dev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CF29052-3A7C-42A0-C3C1-DBC5661B81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424" y="3117728"/>
            <a:ext cx="1206000" cy="1206000"/>
          </a:xfrm>
          <a:prstGeom prst="ellipse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F71E0B-D57C-5877-EC51-E09DE481A208}"/>
              </a:ext>
            </a:extLst>
          </p:cNvPr>
          <p:cNvSpPr txBox="1"/>
          <p:nvPr/>
        </p:nvSpPr>
        <p:spPr>
          <a:xfrm>
            <a:off x="7075786" y="4484854"/>
            <a:ext cx="181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이태민</a:t>
            </a:r>
            <a:endParaRPr lang="en-US" altLang="ko-KR" sz="1600" dirty="0"/>
          </a:p>
          <a:p>
            <a:pPr algn="ctr"/>
            <a:r>
              <a:rPr lang="en-US" altLang="ko-KR" sz="1600" dirty="0"/>
              <a:t>Developer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DB, Back dev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7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95400"/>
            <a:ext cx="107442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37207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개발 동기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2658" y="1488996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할일이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 잘려 보기 불편한 캘린더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C5E5C-ED8F-6051-23B8-147C4E5B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83" y="2057400"/>
            <a:ext cx="62340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95400"/>
            <a:ext cx="107442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81000" y="19050"/>
            <a:ext cx="0" cy="683895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621472" y="37207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개발 동기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6786" y="1488996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달력 형식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To-do list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C5E5C-ED8F-6051-23B8-147C4E5B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8983" y="2119937"/>
            <a:ext cx="6234034" cy="46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897891" y="2765838"/>
            <a:ext cx="2569983" cy="2569983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팔로우한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사람들끼리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공유 달력</a:t>
            </a:r>
          </a:p>
        </p:txBody>
      </p:sp>
      <p:sp>
        <p:nvSpPr>
          <p:cNvPr id="20" name="타원 19"/>
          <p:cNvSpPr/>
          <p:nvPr/>
        </p:nvSpPr>
        <p:spPr>
          <a:xfrm>
            <a:off x="240472" y="304800"/>
            <a:ext cx="1371600" cy="1371600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6272" y="1181100"/>
            <a:ext cx="8596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Calendar + To do list + SNS ?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9600" y="800100"/>
            <a:ext cx="0" cy="60579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391650" y="6294680"/>
            <a:ext cx="280035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0" y="266700"/>
            <a:ext cx="12192000" cy="8763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/>
          <p:cNvSpPr/>
          <p:nvPr/>
        </p:nvSpPr>
        <p:spPr>
          <a:xfrm>
            <a:off x="10670014" y="5604028"/>
            <a:ext cx="1126438" cy="971067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3691" y="54054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1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98961" y="2765838"/>
            <a:ext cx="2569983" cy="25699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Todo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list</a:t>
            </a:r>
            <a:r>
              <a:rPr lang="ko-KR" altLang="en-US" sz="1600" b="1" dirty="0">
                <a:solidFill>
                  <a:schemeClr val="tx1"/>
                </a:solidFill>
              </a:rPr>
              <a:t> 처럼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시간 설정 없는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간단한 </a:t>
            </a:r>
            <a:r>
              <a:rPr lang="ko-KR" altLang="en-US" sz="1600" b="1" dirty="0" err="1">
                <a:solidFill>
                  <a:schemeClr val="tx1"/>
                </a:solidFill>
              </a:rPr>
              <a:t>할일</a:t>
            </a:r>
            <a:r>
              <a:rPr lang="ko-KR" altLang="en-US" sz="1600" b="1" dirty="0">
                <a:solidFill>
                  <a:schemeClr val="tx1"/>
                </a:solidFill>
              </a:rPr>
              <a:t> 메모</a:t>
            </a:r>
          </a:p>
        </p:txBody>
      </p:sp>
      <p:sp>
        <p:nvSpPr>
          <p:cNvPr id="12" name="타원 11"/>
          <p:cNvSpPr/>
          <p:nvPr/>
        </p:nvSpPr>
        <p:spPr>
          <a:xfrm>
            <a:off x="8100031" y="2765838"/>
            <a:ext cx="2569983" cy="2569983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지인 뿐만 아니라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모르는 사람들과 공유</a:t>
            </a:r>
          </a:p>
        </p:txBody>
      </p:sp>
    </p:spTree>
    <p:extLst>
      <p:ext uri="{BB962C8B-B14F-4D97-AF65-F5344CB8AC3E}">
        <p14:creationId xmlns:p14="http://schemas.microsoft.com/office/powerpoint/2010/main" val="7249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305050" cy="215265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8661" y="668029"/>
            <a:ext cx="6327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PlanwithMe</a:t>
            </a:r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제공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6720" y="1802322"/>
            <a:ext cx="7917552" cy="430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개인 캘린더를 통해 </a:t>
            </a:r>
            <a:r>
              <a:rPr lang="en-US" altLang="ko-KR" sz="2000" dirty="0" err="1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todo</a:t>
            </a:r>
            <a:r>
              <a:rPr lang="en-US" altLang="ko-KR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-list </a:t>
            </a: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사용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여러 사람과 함께 쓸 수 있는 공유 달력 제공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 err="1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팔로우</a:t>
            </a: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 기능을 통해 지인의 캘린더 뷰 가능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고정 목표의 완료도</a:t>
            </a:r>
            <a:r>
              <a:rPr lang="en-US" altLang="ko-KR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% </a:t>
            </a: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기능을 제공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라운지 페이지를 통해 전체공개로 설정한 고정 목표를 공유 가능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라운지 페이지를 통해 </a:t>
            </a:r>
            <a:r>
              <a:rPr lang="ko-KR" altLang="en-US" sz="2000" dirty="0" err="1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이모티콘과</a:t>
            </a: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 응원 댓글 달기 가능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라운지 페이지를 통해 가장 많이 하트를 받은 목표</a:t>
            </a:r>
            <a:r>
              <a:rPr lang="en-US" altLang="ko-KR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,</a:t>
            </a:r>
            <a:r>
              <a:rPr lang="ko-KR" altLang="en-US" sz="20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 순위 공개</a:t>
            </a:r>
            <a:endParaRPr lang="en-US" altLang="ko-KR" sz="20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0" y="445353"/>
            <a:ext cx="11296650" cy="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2900" y="152400"/>
            <a:ext cx="0" cy="626745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137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305050" cy="215265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8661" y="668029"/>
            <a:ext cx="4709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사용자 시나리오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6720" y="1802322"/>
            <a:ext cx="9103774" cy="15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1.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배드민턴 동호회</a:t>
            </a:r>
            <a:endParaRPr lang="en-US" altLang="ko-KR" sz="2800" b="1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동호회 공유 달력을 생성하여</a:t>
            </a:r>
            <a:r>
              <a:rPr lang="en-US" altLang="ko-KR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팀 매칭 일정</a:t>
            </a:r>
            <a:r>
              <a:rPr lang="en-US" altLang="ko-KR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레슨 수업 일정 공유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0" y="445353"/>
            <a:ext cx="11296650" cy="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2900" y="152400"/>
            <a:ext cx="0" cy="626745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AFD50C-EF09-5B05-C313-A86C0F018D8C}"/>
              </a:ext>
            </a:extLst>
          </p:cNvPr>
          <p:cNvSpPr txBox="1"/>
          <p:nvPr/>
        </p:nvSpPr>
        <p:spPr>
          <a:xfrm>
            <a:off x="1146720" y="3946909"/>
            <a:ext cx="10774103" cy="231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2.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가족</a:t>
            </a: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/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연인</a:t>
            </a: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/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친구</a:t>
            </a:r>
            <a:endParaRPr lang="en-US" altLang="ko-KR" sz="2800" b="1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구성원의 이름으로 고정 목표를 생성 후</a:t>
            </a:r>
            <a:r>
              <a:rPr lang="en-US" altLang="ko-KR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부탁이나 심부름을 대신 적어주거나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 </a:t>
            </a: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혹은 각자의 할 일과 일정을 공유 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46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305050" cy="2152650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8661" y="668029"/>
            <a:ext cx="4709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사용자 시나리오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6720" y="1802322"/>
            <a:ext cx="10289996" cy="231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3.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수험생</a:t>
            </a:r>
            <a:endParaRPr lang="en-US" altLang="ko-KR" sz="2800" b="1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자신과 비슷한 상황의 사용자들은 어떻게 계획을 세워서 공부하는지 확인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자신의 계획을 타인에게 보여주어 공부 자극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0" y="445353"/>
            <a:ext cx="11296650" cy="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2900" y="152400"/>
            <a:ext cx="0" cy="626745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AFD50C-EF09-5B05-C313-A86C0F018D8C}"/>
              </a:ext>
            </a:extLst>
          </p:cNvPr>
          <p:cNvSpPr txBox="1"/>
          <p:nvPr/>
        </p:nvSpPr>
        <p:spPr>
          <a:xfrm>
            <a:off x="1146720" y="4316241"/>
            <a:ext cx="9850774" cy="15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4. </a:t>
            </a:r>
            <a:r>
              <a:rPr lang="ko-KR" altLang="en-US" sz="2800" b="1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회사 부서</a:t>
            </a:r>
            <a:endParaRPr lang="en-US" altLang="ko-KR" sz="2800" b="1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내부 부서원들 끼리 업무 공유</a:t>
            </a:r>
            <a:r>
              <a:rPr lang="en-US" altLang="ko-KR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, </a:t>
            </a:r>
            <a:r>
              <a:rPr lang="ko-KR" altLang="en-US" sz="2400" dirty="0">
                <a:latin typeface="넥슨Lv1고딕 OTF Light" panose="00000300000000000000" pitchFamily="50" charset="-127"/>
                <a:ea typeface="넥슨Lv1고딕 OTF Light" panose="00000300000000000000" pitchFamily="50" charset="-127"/>
              </a:rPr>
              <a:t>시각적으로 인원의 업무량을 파악 가능</a:t>
            </a:r>
            <a:endParaRPr lang="en-US" altLang="ko-KR" sz="2400" dirty="0">
              <a:latin typeface="넥슨Lv1고딕 OTF Light" panose="00000300000000000000" pitchFamily="50" charset="-127"/>
              <a:ea typeface="넥슨Lv1고딕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95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821734" y="1142984"/>
            <a:ext cx="1042867" cy="1042867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523" y="556431"/>
            <a:ext cx="692978" cy="692978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062" y="1608083"/>
            <a:ext cx="10949876" cy="483147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9819" y="277302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accent5">
                    <a:lumMod val="50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시스템 구성도</a:t>
            </a:r>
          </a:p>
        </p:txBody>
      </p:sp>
      <p:sp>
        <p:nvSpPr>
          <p:cNvPr id="9" name="이등변 삼각형 8"/>
          <p:cNvSpPr/>
          <p:nvPr/>
        </p:nvSpPr>
        <p:spPr>
          <a:xfrm>
            <a:off x="514350" y="322402"/>
            <a:ext cx="701906" cy="605091"/>
          </a:xfrm>
          <a:prstGeom prst="triangl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92801" y="983435"/>
            <a:ext cx="450366" cy="450366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6B5318-648E-A7D3-B0FB-A7B33097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54393"/>
              </p:ext>
            </p:extLst>
          </p:nvPr>
        </p:nvGraphicFramePr>
        <p:xfrm>
          <a:off x="4773612" y="2687320"/>
          <a:ext cx="2644775" cy="254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7">
                  <a:extLst>
                    <a:ext uri="{9D8B030D-6E8A-4147-A177-3AD203B41FA5}">
                      <a16:colId xmlns:a16="http://schemas.microsoft.com/office/drawing/2014/main" val="3334445522"/>
                    </a:ext>
                  </a:extLst>
                </a:gridCol>
                <a:gridCol w="2215948">
                  <a:extLst>
                    <a:ext uri="{9D8B030D-6E8A-4147-A177-3AD203B41FA5}">
                      <a16:colId xmlns:a16="http://schemas.microsoft.com/office/drawing/2014/main" val="41057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메인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7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개인 캘린더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공유된 캘린더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팔로우</a:t>
                      </a:r>
                      <a:r>
                        <a:rPr lang="ko-KR" altLang="en-US" dirty="0"/>
                        <a:t> 목록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생성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할일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8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7FA68B-106F-B14E-00B9-BD9F2AE10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98835"/>
              </p:ext>
            </p:extLst>
          </p:nvPr>
        </p:nvGraphicFramePr>
        <p:xfrm>
          <a:off x="1216256" y="2704201"/>
          <a:ext cx="2644775" cy="22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7">
                  <a:extLst>
                    <a:ext uri="{9D8B030D-6E8A-4147-A177-3AD203B41FA5}">
                      <a16:colId xmlns:a16="http://schemas.microsoft.com/office/drawing/2014/main" val="3334445522"/>
                    </a:ext>
                  </a:extLst>
                </a:gridCol>
                <a:gridCol w="2215948">
                  <a:extLst>
                    <a:ext uri="{9D8B030D-6E8A-4147-A177-3AD203B41FA5}">
                      <a16:colId xmlns:a16="http://schemas.microsoft.com/office/drawing/2014/main" val="4105702781"/>
                    </a:ext>
                  </a:extLst>
                </a:gridCol>
              </a:tblGrid>
              <a:tr h="39405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공유 달력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77238"/>
                  </a:ext>
                </a:extLst>
              </a:tr>
              <a:tr h="18356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공유 캘린더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참여 인원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공동 목표 생성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개인 목표 생성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8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9E85A-1EDB-F8A8-D8D9-67475EDD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4887"/>
              </p:ext>
            </p:extLst>
          </p:nvPr>
        </p:nvGraphicFramePr>
        <p:xfrm>
          <a:off x="8330968" y="2704201"/>
          <a:ext cx="2644775" cy="254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7">
                  <a:extLst>
                    <a:ext uri="{9D8B030D-6E8A-4147-A177-3AD203B41FA5}">
                      <a16:colId xmlns:a16="http://schemas.microsoft.com/office/drawing/2014/main" val="3334445522"/>
                    </a:ext>
                  </a:extLst>
                </a:gridCol>
                <a:gridCol w="2215948">
                  <a:extLst>
                    <a:ext uri="{9D8B030D-6E8A-4147-A177-3AD203B41FA5}">
                      <a16:colId xmlns:a16="http://schemas.microsoft.com/office/drawing/2014/main" val="41057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라운지 페이지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7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계정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키워드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전체 공개된 목표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댓글 및 이모티콘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계정 </a:t>
                      </a:r>
                      <a:r>
                        <a:rPr lang="ko-KR" altLang="en-US" dirty="0" err="1"/>
                        <a:t>팔로우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869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1BBDA36-A39E-9D26-F0CF-3FBA9EFD67BD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861032" y="3846996"/>
            <a:ext cx="912583" cy="191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A968B6D-9C5D-25C9-A026-C965C850E75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418384" y="3846996"/>
            <a:ext cx="912584" cy="130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422</Words>
  <Application>Microsoft Office PowerPoint</Application>
  <PresentationFormat>와이드스크린</PresentationFormat>
  <Paragraphs>145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넥슨Lv1고딕 OTF Bold</vt:lpstr>
      <vt:lpstr>넥슨Lv1고딕 OTF Light</vt:lpstr>
      <vt:lpstr>맑은 고딕</vt:lpstr>
      <vt:lpstr>Arial</vt:lpstr>
      <vt:lpstr>Segoe UI Light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경은</dc:creator>
  <cp:lastModifiedBy>Rachel</cp:lastModifiedBy>
  <cp:revision>28</cp:revision>
  <dcterms:created xsi:type="dcterms:W3CDTF">2019-11-07T05:01:24Z</dcterms:created>
  <dcterms:modified xsi:type="dcterms:W3CDTF">2024-04-20T11:29:57Z</dcterms:modified>
</cp:coreProperties>
</file>