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2" r:id="rId1"/>
  </p:sldMasterIdLst>
  <p:notesMasterIdLst>
    <p:notesMasterId r:id="rId2"/>
  </p:notesMasterIdLst>
  <p:sldIdLst>
    <p:sldId id="290" r:id="rId3"/>
    <p:sldId id="291" r:id="rId4"/>
    <p:sldId id="295" r:id="rId5"/>
    <p:sldId id="263" r:id="rId6"/>
    <p:sldId id="296" r:id="rId7"/>
    <p:sldId id="292" r:id="rId8"/>
    <p:sldId id="261" r:id="rId9"/>
    <p:sldId id="297" r:id="rId10"/>
    <p:sldId id="264" r:id="rId11"/>
    <p:sldId id="293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76497" autoAdjust="0"/>
  </p:normalViewPr>
  <p:slideViewPr>
    <p:cSldViewPr snapToGrid="0">
      <p:cViewPr varScale="1">
        <p:scale>
          <a:sx n="100" d="100"/>
          <a:sy n="100" d="100"/>
        </p:scale>
        <p:origin x="96" y="162"/>
      </p:cViewPr>
      <p:guideLst>
        <p:guide orient="horz" pos="277"/>
        <p:guide orient="horz" pos="4041"/>
        <p:guide orient="horz" pos="526"/>
        <p:guide orient="horz" pos="3792"/>
        <p:guide pos="301"/>
        <p:guide pos="73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3A579D4-7731-47DB-9A48-80F4DD29CDED}" type="datetime1">
              <a:rPr lang="ko-KR" altLang="en-US"/>
              <a:pPr lvl="0">
                <a:defRPr/>
              </a:pPr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B55A656-AB5D-4F2C-B6BA-E0E028BCFB6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안녕하세요</a:t>
            </a:r>
            <a:r>
              <a:rPr lang="en-US" altLang="ko-KR"/>
              <a:t>. PWM</a:t>
            </a:r>
            <a:r>
              <a:rPr lang="ko-KR" altLang="en-US"/>
              <a:t>팀 팀장 강원영 입니다</a:t>
            </a:r>
            <a:r>
              <a:rPr lang="en-US" altLang="ko-KR"/>
              <a:t>. </a:t>
            </a:r>
            <a:r>
              <a:rPr lang="ko-KR" altLang="en-US"/>
              <a:t>발표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55A656-AB5D-4F2C-B6BA-E0E028BCFB6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개인별 맞춤 피드를 제공하기 위하여 </a:t>
            </a:r>
            <a:r>
              <a:rPr lang="en-US" altLang="ko-KR"/>
              <a:t>PWM</a:t>
            </a:r>
            <a:r>
              <a:rPr lang="ko-KR" altLang="en-US"/>
              <a:t>에서는 </a:t>
            </a:r>
            <a:r>
              <a:rPr lang="en-US" altLang="ko-KR"/>
              <a:t>GPT</a:t>
            </a:r>
            <a:r>
              <a:rPr lang="ko-KR" altLang="en-US"/>
              <a:t>를 활용한 알고리즘을 구축하였습니다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사용자가 전체공개로 설정한 데이터를 바탕으로 </a:t>
            </a:r>
            <a:r>
              <a:rPr lang="en-US" altLang="ko-KR"/>
              <a:t>GPT</a:t>
            </a:r>
            <a:r>
              <a:rPr lang="ko-KR" altLang="en-US"/>
              <a:t>는 유사 태그를 </a:t>
            </a:r>
            <a:r>
              <a:rPr lang="en-US" altLang="ko-KR"/>
              <a:t>DB</a:t>
            </a:r>
            <a:r>
              <a:rPr lang="ko-KR" altLang="en-US"/>
              <a:t>에 저장한 후</a:t>
            </a:r>
            <a:r>
              <a:rPr lang="en-US" altLang="ko-KR"/>
              <a:t>, </a:t>
            </a:r>
            <a:r>
              <a:rPr lang="ko-KR" altLang="en-US"/>
              <a:t>해당 데이터를 바탕으로 유저에게 맞춤 데이터를 제공하고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자동 추천 뿐만 아니라 직접 검색하는 기능도 추가하여 관심있는 데이터들을 자유롭게 확인할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55A656-AB5D-4F2C-B6BA-E0E028BCFB6A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 </a:t>
            </a:r>
            <a:r>
              <a:rPr lang="en-US" altLang="ko-KR"/>
              <a:t>PWM</a:t>
            </a:r>
            <a:r>
              <a:rPr lang="ko-KR" altLang="en-US"/>
              <a:t>팀은 서비스 기획 단계에서 생산성 도구의 문제점에 주목을 해왔습니다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구글캘린더 같은 공유 캘린더 서비스의 단점은 </a:t>
            </a:r>
            <a:r>
              <a:rPr lang="en-US" altLang="ko-KR"/>
              <a:t>UI</a:t>
            </a:r>
            <a:r>
              <a:rPr lang="ko-KR" altLang="en-US"/>
              <a:t>가 달력 안에 한정되어있다는 점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모든 일정이 네모난 틀에 기록되어</a:t>
            </a:r>
            <a:r>
              <a:rPr lang="en-US" altLang="ko-KR"/>
              <a:t>, </a:t>
            </a:r>
            <a:r>
              <a:rPr lang="ko-KR" altLang="en-US"/>
              <a:t>일정이 많거나</a:t>
            </a:r>
            <a:r>
              <a:rPr lang="en-US" altLang="ko-KR"/>
              <a:t>, </a:t>
            </a:r>
            <a:r>
              <a:rPr lang="ko-KR" altLang="en-US"/>
              <a:t>내용이 길면 모든 내용을 보여주지 않는다는 점입니다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일정을 정리하긴 좋지만</a:t>
            </a:r>
            <a:r>
              <a:rPr lang="en-US" altLang="ko-KR"/>
              <a:t>, </a:t>
            </a:r>
            <a:r>
              <a:rPr lang="ko-KR" altLang="en-US"/>
              <a:t>시각적 명확성이 뛰어나지는 않습니다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또한 </a:t>
            </a:r>
            <a:r>
              <a:rPr lang="en-US" altLang="ko-KR"/>
              <a:t>Todo-List</a:t>
            </a:r>
            <a:r>
              <a:rPr lang="ko-KR" altLang="en-US"/>
              <a:t>같은 경우 캘린더에 비해 내용에 대한 인지를 빠르게 할 수 있지만 날짜나 기한을 바로 확인하기엔 어려운 부분이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55A656-AB5D-4F2C-B6BA-E0E028BCFB6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그래서 저희는 생각했습니다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두 서비스의 장점을 합쳐보면 어떨까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또한 일정 정리라는 것이</a:t>
            </a:r>
            <a:r>
              <a:rPr lang="en-US" altLang="ko-KR"/>
              <a:t>, </a:t>
            </a:r>
            <a:r>
              <a:rPr lang="ko-KR" altLang="en-US"/>
              <a:t>어렵거나 단계가 많으면 </a:t>
            </a:r>
            <a:r>
              <a:rPr lang="en-US" altLang="ko-KR"/>
              <a:t>‘</a:t>
            </a:r>
            <a:r>
              <a:rPr lang="ko-KR" altLang="en-US"/>
              <a:t>일정을 정리해야 한다</a:t>
            </a:r>
            <a:r>
              <a:rPr lang="en-US" altLang="ko-KR"/>
              <a:t>’ </a:t>
            </a:r>
            <a:r>
              <a:rPr lang="ko-KR" altLang="en-US"/>
              <a:t>라는 것이 또 하나의 할일이 되버릴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PWM</a:t>
            </a:r>
            <a:r>
              <a:rPr lang="ko-KR" altLang="en-US"/>
              <a:t>은 단순하게 메모처럼 사용 가능하지만 시간과 내용의 시각적 명확성이 뛰어난 서비스로 설계했습니다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마지막으로 일정을 계속 쓰게 도와주는 가장 큰 힘은 동기부여라고 생각합니다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우리가 정리하고 완료하는 모든 일정이 남들에게 좋은 모습으로 비춰져 계속 사용할 수 있는 원동력이 될 수 있도록 설계하였습니다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55A656-AB5D-4F2C-B6BA-E0E028BCFB6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PWM </a:t>
            </a:r>
            <a:r>
              <a:rPr lang="ko-KR" altLang="en-US"/>
              <a:t>서비스의 메인 화면입니다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캘린더와 </a:t>
            </a:r>
            <a:r>
              <a:rPr lang="en-US" altLang="ko-KR"/>
              <a:t>Todo-List</a:t>
            </a:r>
            <a:r>
              <a:rPr lang="ko-KR" altLang="en-US"/>
              <a:t>를 한 화면에 합친 </a:t>
            </a:r>
            <a:r>
              <a:rPr lang="en-US" altLang="ko-KR"/>
              <a:t>UI</a:t>
            </a:r>
            <a:r>
              <a:rPr lang="ko-KR" altLang="en-US"/>
              <a:t>로 제공됩니다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달력의 날짜를 누르게 되면 해당 날짜의 일정이 하단에 </a:t>
            </a:r>
            <a:r>
              <a:rPr lang="en-US" altLang="ko-KR"/>
              <a:t>Todo-List </a:t>
            </a:r>
            <a:r>
              <a:rPr lang="ko-KR" altLang="en-US"/>
              <a:t>방식으로 노출되게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사용자는 원하는 날짜에 할일을 작성 하고</a:t>
            </a:r>
            <a:r>
              <a:rPr lang="en-US" altLang="ko-KR"/>
              <a:t>, </a:t>
            </a:r>
            <a:r>
              <a:rPr lang="ko-KR" altLang="en-US"/>
              <a:t>완료가 되면 클릭 한번 누르는 것으로 모든 프로세스가 종료됩니다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이것이 저희가 바랬던 </a:t>
            </a:r>
            <a:r>
              <a:rPr lang="en-US" altLang="ko-KR"/>
              <a:t>‘</a:t>
            </a:r>
            <a:r>
              <a:rPr lang="ko-KR" altLang="en-US"/>
              <a:t>간단한 사용</a:t>
            </a:r>
            <a:r>
              <a:rPr lang="en-US" altLang="ko-KR"/>
              <a:t>‘ 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캘린더 </a:t>
            </a:r>
            <a:r>
              <a:rPr lang="en-US" altLang="ko-KR"/>
              <a:t>UI</a:t>
            </a:r>
            <a:r>
              <a:rPr lang="ko-KR" altLang="en-US"/>
              <a:t>에서는 미완료 개수를 표현하며</a:t>
            </a:r>
            <a:r>
              <a:rPr lang="en-US" altLang="ko-KR"/>
              <a:t>, </a:t>
            </a:r>
            <a:r>
              <a:rPr lang="ko-KR" altLang="en-US"/>
              <a:t>해당 날짜에 할 일이 완료가 되면 사용자가 정한 색상으로 캘린더가 꾸며져</a:t>
            </a:r>
            <a:r>
              <a:rPr lang="en-US" altLang="ko-KR"/>
              <a:t>, </a:t>
            </a:r>
            <a:r>
              <a:rPr lang="ko-KR" altLang="en-US"/>
              <a:t>매 달 다른 나만의 페이지를 커스텀 할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55A656-AB5D-4F2C-B6BA-E0E028BCFB6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PWM </a:t>
            </a:r>
            <a:r>
              <a:rPr lang="ko-KR" altLang="en-US"/>
              <a:t>서비스는 어플리케이션이 아닌 웹 서비스로 </a:t>
            </a:r>
            <a:r>
              <a:rPr lang="en-US" altLang="ko-KR"/>
              <a:t>PC</a:t>
            </a:r>
            <a:r>
              <a:rPr lang="ko-KR" altLang="en-US"/>
              <a:t>에서도 접근 가능하며</a:t>
            </a:r>
            <a:r>
              <a:rPr lang="en-US" altLang="ko-KR"/>
              <a:t>, </a:t>
            </a:r>
            <a:r>
              <a:rPr lang="ko-KR" altLang="en-US"/>
              <a:t>인터넷이 되는 모든 장비에서 접속이 가능합니다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리엑트와 타입스크립트를 사용해 </a:t>
            </a:r>
            <a:r>
              <a:rPr lang="en-US" altLang="ko-KR"/>
              <a:t>UI</a:t>
            </a:r>
            <a:r>
              <a:rPr lang="ko-KR" altLang="en-US"/>
              <a:t>를 구성하였으며 데이터는 모두 파이썬 </a:t>
            </a:r>
            <a:r>
              <a:rPr lang="en-US" altLang="ko-KR"/>
              <a:t>Fast API</a:t>
            </a:r>
            <a:r>
              <a:rPr lang="ko-KR" altLang="en-US"/>
              <a:t>를 통하여 통신을 하는 구조로 되어있습니다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55A656-AB5D-4F2C-B6BA-E0E028BCFB6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 </a:t>
            </a:r>
            <a:r>
              <a:rPr lang="en-US" altLang="ko-KR"/>
              <a:t>PWM </a:t>
            </a:r>
            <a:r>
              <a:rPr lang="ko-KR" altLang="en-US"/>
              <a:t>서비스의 서비스 구성도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개인 페이지에서는 </a:t>
            </a:r>
            <a:r>
              <a:rPr lang="en-US" altLang="ko-KR"/>
              <a:t>Todo-List</a:t>
            </a:r>
            <a:r>
              <a:rPr lang="ko-KR" altLang="en-US"/>
              <a:t>와 일기를 작성하고 다른 사용자와 공유가 가능합니다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이렇게 작성된 데이터는 그룹캘린더에</a:t>
            </a:r>
            <a:r>
              <a:rPr lang="en-US" altLang="ko-KR"/>
              <a:t> </a:t>
            </a:r>
            <a:r>
              <a:rPr lang="ko-KR" altLang="en-US"/>
              <a:t>복사할 수 있으며</a:t>
            </a:r>
            <a:r>
              <a:rPr lang="en-US" altLang="ko-KR"/>
              <a:t>,</a:t>
            </a:r>
            <a:r>
              <a:rPr lang="ko-KR" altLang="en-US"/>
              <a:t> 혹은 그룹의 일정을 개인페이지로 복사할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또한 나의 데이터를 전체공개시 라운지 페이지에 노출시켜 </a:t>
            </a:r>
            <a:r>
              <a:rPr lang="en-US" altLang="ko-KR"/>
              <a:t>SNS</a:t>
            </a:r>
            <a:r>
              <a:rPr lang="ko-KR" altLang="en-US"/>
              <a:t>처럼 모르는 다른 사람들과 공유하고 다른 사람의 </a:t>
            </a:r>
            <a:r>
              <a:rPr lang="en-US" altLang="ko-KR"/>
              <a:t>Todo</a:t>
            </a:r>
            <a:r>
              <a:rPr lang="ko-KR" altLang="en-US"/>
              <a:t>를 열람할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55A656-AB5D-4F2C-B6BA-E0E028BCFB6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PWM</a:t>
            </a:r>
            <a:r>
              <a:rPr lang="ko-KR" altLang="en-US"/>
              <a:t>의 여러 서비스 페이지 중 일부분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첫번 쨰로 개인 색상 커스텀이 가능하여 할일을 완료할 때마다 달력에 색상이 채워져 꾸미는 것 또한 동기부여가 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두번 째로 개인 일기장을 제공하여 달력에 그날의 기분을 날씨 아이콘으로 표시할 수 있게 제공합니다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마지막 이모티콘 기능은 타 유저의 페이지로 이동하여 </a:t>
            </a:r>
            <a:r>
              <a:rPr lang="en-US" altLang="ko-KR"/>
              <a:t>PWM</a:t>
            </a:r>
            <a:r>
              <a:rPr lang="ko-KR" altLang="en-US"/>
              <a:t>에서 제공하는 여러 이모티콘으로 댓글 달기가 가능합니다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55A656-AB5D-4F2C-B6BA-E0E028BCFB6A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방금 전 내용은 </a:t>
            </a:r>
            <a:r>
              <a:rPr lang="en-US" altLang="ko-KR"/>
              <a:t>‘</a:t>
            </a:r>
            <a:r>
              <a:rPr lang="ko-KR" altLang="en-US"/>
              <a:t>개인</a:t>
            </a:r>
            <a:r>
              <a:rPr lang="en-US" altLang="ko-KR"/>
              <a:t>’ </a:t>
            </a:r>
            <a:r>
              <a:rPr lang="ko-KR" altLang="en-US"/>
              <a:t>의 범주였다면 그룹 캘린더는 </a:t>
            </a:r>
            <a:r>
              <a:rPr lang="en-US" altLang="ko-KR"/>
              <a:t>‘</a:t>
            </a:r>
            <a:r>
              <a:rPr lang="ko-KR" altLang="en-US"/>
              <a:t>우리</a:t>
            </a:r>
            <a:r>
              <a:rPr lang="en-US" altLang="ko-KR"/>
              <a:t>’</a:t>
            </a:r>
            <a:r>
              <a:rPr lang="ko-KR" altLang="en-US"/>
              <a:t>의 범주입니다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유저 초대를 통하여 그룹원들과 하나의 페이지를 꾸밀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업무를 같이 하는 팀원 혹은 동아리</a:t>
            </a:r>
            <a:r>
              <a:rPr lang="en-US" altLang="ko-KR"/>
              <a:t> </a:t>
            </a:r>
            <a:r>
              <a:rPr lang="ko-KR" altLang="en-US"/>
              <a:t>등 다양한 경로로 활용이 가능합니다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같이 사용하는 페이지인 만큼 데이터의 실시간 반영이 중요한데</a:t>
            </a:r>
            <a:r>
              <a:rPr lang="en-US" altLang="ko-KR"/>
              <a:t>, </a:t>
            </a:r>
            <a:r>
              <a:rPr lang="ko-KR" altLang="en-US"/>
              <a:t>본인이 새로고침을 하지 않더라도 다른 유저가 데이터를 변경하면 바로 페이지에 노출될 수 있게 설계하였습니다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또한 그룹페이지와 개인페이지의 일정을 서로 복사하는 기능을 제공합니다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55A656-AB5D-4F2C-B6BA-E0E028BCFB6A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라운지 페이지는 다른 유저와 나의 일정을 공유하는 공간입니다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아무 내용이나 나오는 것이 아닌 나의 데이터를 기반으로 추천 피드를 제공합니다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라운지페이지를 통해 나의 관심사를 가진 사람들이 어떤 일정으로 목표를 이루고 있는지 확인할 수 있고</a:t>
            </a:r>
            <a:r>
              <a:rPr lang="en-US" altLang="ko-KR"/>
              <a:t>, </a:t>
            </a:r>
            <a:r>
              <a:rPr lang="ko-KR" altLang="en-US"/>
              <a:t>또 이를 참고로 가이드라인을 잡을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또한 타 유저의 페이지로 접속하여 이모티콘으로 상대를 응원할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55A656-AB5D-4F2C-B6BA-E0E028BCFB6A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EB21A-72A2-40F2-B7B5-0F42955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8F0C-BDA9-4B2D-8DD6-CC08A91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B7E56-8E24-49A9-A3C0-21397EE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5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791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493A0-5A2E-4ABE-81B3-F29B6C4F9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08CF-DC57-46EC-9C0B-8BA20E3F69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16706-CBCE-4693-8FD2-0D8EDFF4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8EA90-D9AC-455B-BCAC-5C47FC01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8.png"  /><Relationship Id="rId4" Type="http://schemas.openxmlformats.org/officeDocument/2006/relationships/image" Target="../media/image27.gif"  /><Relationship Id="rId5" Type="http://schemas.openxmlformats.org/officeDocument/2006/relationships/image" Target="../media/image15.png"  /><Relationship Id="rId6" Type="http://schemas.openxmlformats.org/officeDocument/2006/relationships/image" Target="../media/image16.svg"  /><Relationship Id="rId7" Type="http://schemas.openxmlformats.org/officeDocument/2006/relationships/image" Target="../media/image6.png"  /><Relationship Id="rId8" Type="http://schemas.openxmlformats.org/officeDocument/2006/relationships/image" Target="../media/image4.png"  /><Relationship Id="rId9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0.emf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5.png"  /><Relationship Id="rId4" Type="http://schemas.openxmlformats.org/officeDocument/2006/relationships/image" Target="../media/image16.svg"  /><Relationship Id="rId5" Type="http://schemas.openxmlformats.org/officeDocument/2006/relationships/image" Target="../media/image6.png"  /><Relationship Id="rId6" Type="http://schemas.openxmlformats.org/officeDocument/2006/relationships/image" Target="../media/image4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8.png"  /><Relationship Id="rId4" Type="http://schemas.openxmlformats.org/officeDocument/2006/relationships/image" Target="../media/image2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8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F1CDC69-C962-CD4F-A988-9FDFBBC1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B392F-E574-ED4B-279B-950E3986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7B8622-59BA-7BC4-E511-4DF370EA4A1B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D671DB-AF76-BAF6-BCBA-7B7EDE32562D}"/>
              </a:ext>
            </a:extLst>
          </p:cNvPr>
          <p:cNvSpPr txBox="1"/>
          <p:nvPr/>
        </p:nvSpPr>
        <p:spPr>
          <a:xfrm>
            <a:off x="773861" y="425501"/>
            <a:ext cx="3429144" cy="55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추천 </a:t>
            </a:r>
            <a:r>
              <a:rPr lang="ko-KR" altLang="en-US" sz="3000" spc="-8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피드</a:t>
            </a: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알고리즘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1DEEFAA4-2CB4-069D-2F99-7B7214C91C46}"/>
              </a:ext>
            </a:extLst>
          </p:cNvPr>
          <p:cNvSpPr/>
          <p:nvPr/>
        </p:nvSpPr>
        <p:spPr>
          <a:xfrm>
            <a:off x="878377" y="5192234"/>
            <a:ext cx="10894628" cy="1125991"/>
          </a:xfrm>
          <a:prstGeom prst="bracketPai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8DFEB-2904-311B-74AA-225EA8315C62}"/>
              </a:ext>
            </a:extLst>
          </p:cNvPr>
          <p:cNvSpPr txBox="1"/>
          <p:nvPr/>
        </p:nvSpPr>
        <p:spPr>
          <a:xfrm>
            <a:off x="1219976" y="5154807"/>
            <a:ext cx="21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System Architecture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E73B9-D28A-032D-429B-C9124BE21545}"/>
              </a:ext>
            </a:extLst>
          </p:cNvPr>
          <p:cNvSpPr txBox="1"/>
          <p:nvPr/>
        </p:nvSpPr>
        <p:spPr>
          <a:xfrm>
            <a:off x="1219976" y="5474797"/>
            <a:ext cx="10215034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/>
              <a:t>사용자가 전체공개용 상위 목표를 만들 때</a:t>
            </a:r>
            <a:r>
              <a:rPr lang="en-US" altLang="ko-KR" sz="1100" dirty="0"/>
              <a:t>, </a:t>
            </a:r>
            <a:r>
              <a:rPr lang="ko-KR" altLang="en-US" sz="1100" dirty="0"/>
              <a:t>저장한 태그를 </a:t>
            </a:r>
            <a:r>
              <a:rPr lang="en-US" altLang="ko-KR" sz="1100" dirty="0"/>
              <a:t>GPT AI</a:t>
            </a:r>
            <a:r>
              <a:rPr lang="ko-KR" altLang="en-US" sz="1100" dirty="0"/>
              <a:t>를 통하여 연관 태그와 함께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dirty="0"/>
              <a:t>사용자가 라운지 페이지에 접속하면 수 많은 전체공개 </a:t>
            </a:r>
            <a:r>
              <a:rPr lang="ko-KR" altLang="en-US" sz="1100" dirty="0" err="1"/>
              <a:t>피드</a:t>
            </a:r>
            <a:r>
              <a:rPr lang="en-US" altLang="ko-KR" sz="1100" dirty="0"/>
              <a:t>(</a:t>
            </a:r>
            <a:r>
              <a:rPr lang="ko-KR" altLang="en-US" sz="1100" dirty="0"/>
              <a:t>타 사용자의 전체공개 데이터</a:t>
            </a:r>
            <a:r>
              <a:rPr lang="en-US" altLang="ko-KR" sz="1100" dirty="0"/>
              <a:t>) </a:t>
            </a:r>
            <a:r>
              <a:rPr lang="ko-KR" altLang="en-US" sz="1100" dirty="0"/>
              <a:t>사용자가 등록한 태그와 연관 태그의 </a:t>
            </a:r>
            <a:r>
              <a:rPr lang="ko-KR" altLang="en-US" sz="1100" dirty="0" err="1"/>
              <a:t>피드를</a:t>
            </a:r>
            <a:r>
              <a:rPr lang="ko-KR" altLang="en-US" sz="1100" dirty="0"/>
              <a:t> 먼저 보여주는 알고리즘으로 설계하였다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C5E59E-E894-F395-F488-8ACDEE860F0D}"/>
              </a:ext>
            </a:extLst>
          </p:cNvPr>
          <p:cNvGrpSpPr/>
          <p:nvPr/>
        </p:nvGrpSpPr>
        <p:grpSpPr>
          <a:xfrm>
            <a:off x="1513612" y="1417599"/>
            <a:ext cx="9604401" cy="3827636"/>
            <a:chOff x="1282119" y="1388662"/>
            <a:chExt cx="9604401" cy="3827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A656F90-0503-AE50-4562-2F4E1DC8C6B1}"/>
                </a:ext>
              </a:extLst>
            </p:cNvPr>
            <p:cNvGrpSpPr/>
            <p:nvPr/>
          </p:nvGrpSpPr>
          <p:grpSpPr>
            <a:xfrm>
              <a:off x="4418807" y="1850222"/>
              <a:ext cx="1220879" cy="474523"/>
              <a:chOff x="1371959" y="1930085"/>
              <a:chExt cx="1220879" cy="474523"/>
            </a:xfrm>
          </p:grpSpPr>
          <p:pic>
            <p:nvPicPr>
              <p:cNvPr id="81" name="Picture 6" descr="사용자 - 무료 사회적인개 아이콘">
                <a:extLst>
                  <a:ext uri="{FF2B5EF4-FFF2-40B4-BE49-F238E27FC236}">
                    <a16:creationId xmlns:a16="http://schemas.microsoft.com/office/drawing/2014/main" id="{E93A5C12-FA67-F008-4083-E67E57AEF5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959" y="1967378"/>
                <a:ext cx="437230" cy="437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634DBFF-4DFA-1CE2-2091-9580A4F23DC5}"/>
                  </a:ext>
                </a:extLst>
              </p:cNvPr>
              <p:cNvSpPr txBox="1"/>
              <p:nvPr/>
            </p:nvSpPr>
            <p:spPr>
              <a:xfrm>
                <a:off x="1702851" y="193008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b="1" dirty="0"/>
                  <a:t>개인사용자</a:t>
                </a:r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D98F1D9-06A8-18B1-51BB-4E62CA0BF69E}"/>
                </a:ext>
              </a:extLst>
            </p:cNvPr>
            <p:cNvSpPr/>
            <p:nvPr/>
          </p:nvSpPr>
          <p:spPr>
            <a:xfrm rot="10800000" flipV="1">
              <a:off x="1404181" y="2767435"/>
              <a:ext cx="929674" cy="333660"/>
            </a:xfrm>
            <a:prstGeom prst="roundRect">
              <a:avLst>
                <a:gd name="adj" fmla="val 277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관련 태그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등록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BDF635F-CCAA-F97B-EB52-C5B581D14F96}"/>
                </a:ext>
              </a:extLst>
            </p:cNvPr>
            <p:cNvSpPr/>
            <p:nvPr/>
          </p:nvSpPr>
          <p:spPr>
            <a:xfrm>
              <a:off x="1379236" y="2047114"/>
              <a:ext cx="1918723" cy="667320"/>
            </a:xfrm>
            <a:prstGeom prst="roundRect">
              <a:avLst>
                <a:gd name="adj" fmla="val 2777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상위 목표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E8886F6-83B7-63E7-595A-2BF0D2BCB68D}"/>
                </a:ext>
              </a:extLst>
            </p:cNvPr>
            <p:cNvSpPr/>
            <p:nvPr/>
          </p:nvSpPr>
          <p:spPr>
            <a:xfrm rot="10800000" flipV="1">
              <a:off x="2368286" y="2767435"/>
              <a:ext cx="929674" cy="333660"/>
            </a:xfrm>
            <a:prstGeom prst="roundRect">
              <a:avLst>
                <a:gd name="adj" fmla="val 277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관련 태그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등록</a:t>
              </a:r>
            </a:p>
          </p:txBody>
        </p:sp>
        <p:pic>
          <p:nvPicPr>
            <p:cNvPr id="22" name="Picture 6" descr="Autoblogging with OpenAI's GPT-4o mini – CyberSEO Pro">
              <a:extLst>
                <a:ext uri="{FF2B5EF4-FFF2-40B4-BE49-F238E27FC236}">
                  <a16:creationId xmlns:a16="http://schemas.microsoft.com/office/drawing/2014/main" id="{241098FC-52FE-CE6D-4C56-F1137555A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464" y="3324109"/>
              <a:ext cx="1043126" cy="104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13314A-42F3-B45F-4FDA-F9726AF3941A}"/>
                </a:ext>
              </a:extLst>
            </p:cNvPr>
            <p:cNvSpPr/>
            <p:nvPr/>
          </p:nvSpPr>
          <p:spPr>
            <a:xfrm>
              <a:off x="1282119" y="1875798"/>
              <a:ext cx="2121763" cy="1462351"/>
            </a:xfrm>
            <a:prstGeom prst="rect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40E5BCAA-5933-EDDC-F333-844FED53F883}"/>
                </a:ext>
              </a:extLst>
            </p:cNvPr>
            <p:cNvSpPr/>
            <p:nvPr/>
          </p:nvSpPr>
          <p:spPr>
            <a:xfrm>
              <a:off x="7130004" y="1749861"/>
              <a:ext cx="2502000" cy="1860735"/>
            </a:xfrm>
            <a:prstGeom prst="roundRect">
              <a:avLst>
                <a:gd name="adj" fmla="val 277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래픽 43" descr="고객 리뷰 단색으로 채워진">
              <a:extLst>
                <a:ext uri="{FF2B5EF4-FFF2-40B4-BE49-F238E27FC236}">
                  <a16:creationId xmlns:a16="http://schemas.microsoft.com/office/drawing/2014/main" id="{161463A9-ECE4-6694-E8A3-B15A17DFD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83680" y="1442405"/>
              <a:ext cx="645079" cy="645079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B6528A0-01FD-F578-9282-40E4B8E8A004}"/>
                </a:ext>
              </a:extLst>
            </p:cNvPr>
            <p:cNvSpPr txBox="1"/>
            <p:nvPr/>
          </p:nvSpPr>
          <p:spPr>
            <a:xfrm>
              <a:off x="7627968" y="1529369"/>
              <a:ext cx="1063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/>
                <a:t>라운지 페이지</a:t>
              </a:r>
              <a:endParaRPr lang="ko-KR" altLang="en-US" sz="11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49EDD34-1E5A-2280-CE21-71270E05B1E4}"/>
                </a:ext>
              </a:extLst>
            </p:cNvPr>
            <p:cNvGrpSpPr/>
            <p:nvPr/>
          </p:nvGrpSpPr>
          <p:grpSpPr>
            <a:xfrm>
              <a:off x="7995728" y="1765303"/>
              <a:ext cx="860780" cy="1839879"/>
              <a:chOff x="3471559" y="2140111"/>
              <a:chExt cx="860780" cy="183987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F13271-E30C-E696-1A94-F871D44206A7}"/>
                  </a:ext>
                </a:extLst>
              </p:cNvPr>
              <p:cNvSpPr txBox="1"/>
              <p:nvPr/>
            </p:nvSpPr>
            <p:spPr>
              <a:xfrm>
                <a:off x="3540311" y="3718380"/>
                <a:ext cx="7232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err="1"/>
                  <a:t>ToDo</a:t>
                </a:r>
                <a:r>
                  <a:rPr lang="en-US" altLang="ko-KR" sz="1100" dirty="0"/>
                  <a:t>-List</a:t>
                </a:r>
                <a:endParaRPr lang="ko-KR" altLang="en-US" sz="11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85692C7-9CDD-FB16-77D5-0D52D7A90148}"/>
                  </a:ext>
                </a:extLst>
              </p:cNvPr>
              <p:cNvSpPr txBox="1"/>
              <p:nvPr/>
            </p:nvSpPr>
            <p:spPr>
              <a:xfrm>
                <a:off x="3661024" y="2859883"/>
                <a:ext cx="4844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Diary</a:t>
                </a:r>
                <a:endParaRPr lang="ko-KR" altLang="en-US" sz="1100" dirty="0"/>
              </a:p>
            </p:txBody>
          </p:sp>
          <p:pic>
            <p:nvPicPr>
              <p:cNvPr id="79" name="Picture 2" descr="일기 - 무료 발렌타인 데이개 아이콘">
                <a:extLst>
                  <a:ext uri="{FF2B5EF4-FFF2-40B4-BE49-F238E27FC236}">
                    <a16:creationId xmlns:a16="http://schemas.microsoft.com/office/drawing/2014/main" id="{7FB5A1B1-5423-3DAA-72A6-AA154D6098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1559" y="2140111"/>
                <a:ext cx="860780" cy="8607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4" descr="할 일 목록 - 무료 파일 및 폴더개 아이콘">
                <a:extLst>
                  <a:ext uri="{FF2B5EF4-FFF2-40B4-BE49-F238E27FC236}">
                    <a16:creationId xmlns:a16="http://schemas.microsoft.com/office/drawing/2014/main" id="{E364EC42-CB3F-62E9-1C01-692375A19C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7567" y="3129866"/>
                <a:ext cx="598418" cy="598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76AD4B32-E8F0-C342-D607-BB735B1F92CF}"/>
                </a:ext>
              </a:extLst>
            </p:cNvPr>
            <p:cNvCxnSpPr>
              <a:cxnSpLocks/>
              <a:stCxn id="81" idx="2"/>
              <a:endCxn id="23" idx="3"/>
            </p:cNvCxnSpPr>
            <p:nvPr/>
          </p:nvCxnSpPr>
          <p:spPr>
            <a:xfrm rot="5400000">
              <a:off x="3879538" y="1849089"/>
              <a:ext cx="282229" cy="1233540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A5A15544-DA0D-BA86-C491-86C6002B98EB}"/>
                </a:ext>
              </a:extLst>
            </p:cNvPr>
            <p:cNvCxnSpPr>
              <a:cxnSpLocks/>
              <a:stCxn id="7" idx="2"/>
              <a:endCxn id="22" idx="1"/>
            </p:cNvCxnSpPr>
            <p:nvPr/>
          </p:nvCxnSpPr>
          <p:spPr>
            <a:xfrm rot="16200000" flipH="1">
              <a:off x="2480953" y="2489160"/>
              <a:ext cx="744577" cy="1968446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74F92C03-6A6E-B84D-47DC-72B14A220FA0}"/>
                </a:ext>
              </a:extLst>
            </p:cNvPr>
            <p:cNvCxnSpPr>
              <a:cxnSpLocks/>
              <a:stCxn id="9" idx="2"/>
              <a:endCxn id="22" idx="1"/>
            </p:cNvCxnSpPr>
            <p:nvPr/>
          </p:nvCxnSpPr>
          <p:spPr>
            <a:xfrm rot="16200000" flipH="1">
              <a:off x="2963005" y="2971212"/>
              <a:ext cx="744577" cy="1004341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6113ED5-4341-F095-8F77-0646179E9E10}"/>
                </a:ext>
              </a:extLst>
            </p:cNvPr>
            <p:cNvSpPr txBox="1"/>
            <p:nvPr/>
          </p:nvSpPr>
          <p:spPr>
            <a:xfrm>
              <a:off x="2235127" y="3908066"/>
              <a:ext cx="1236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/>
                <a:t>등록된 태그 제공</a:t>
              </a:r>
            </a:p>
          </p:txBody>
        </p: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197DFCA2-DF1C-CF9F-B4D1-A36CC11B9FCD}"/>
                </a:ext>
              </a:extLst>
            </p:cNvPr>
            <p:cNvCxnSpPr>
              <a:cxnSpLocks/>
              <a:stCxn id="82" idx="3"/>
              <a:endCxn id="76" idx="1"/>
            </p:cNvCxnSpPr>
            <p:nvPr/>
          </p:nvCxnSpPr>
          <p:spPr>
            <a:xfrm>
              <a:off x="5639686" y="1981027"/>
              <a:ext cx="1378042" cy="563239"/>
            </a:xfrm>
            <a:prstGeom prst="bentConnector3">
              <a:avLst>
                <a:gd name="adj1" fmla="val 11991"/>
              </a:avLst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CD0D51A-298A-217B-90A5-44B20C004A98}"/>
                </a:ext>
              </a:extLst>
            </p:cNvPr>
            <p:cNvSpPr txBox="1"/>
            <p:nvPr/>
          </p:nvSpPr>
          <p:spPr>
            <a:xfrm>
              <a:off x="5690153" y="2583629"/>
              <a:ext cx="13773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/>
                <a:t>라운지 페이지 접속</a:t>
              </a: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52E77C72-762D-7875-73AF-257A243A4A6F}"/>
                </a:ext>
              </a:extLst>
            </p:cNvPr>
            <p:cNvCxnSpPr>
              <a:cxnSpLocks/>
              <a:stCxn id="22" idx="2"/>
              <a:endCxn id="72" idx="1"/>
            </p:cNvCxnSpPr>
            <p:nvPr/>
          </p:nvCxnSpPr>
          <p:spPr>
            <a:xfrm rot="16200000" flipH="1">
              <a:off x="6278060" y="2448202"/>
              <a:ext cx="309063" cy="4147128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0DDB036-B4A8-7212-BB5A-1099CE0A17EF}"/>
                </a:ext>
              </a:extLst>
            </p:cNvPr>
            <p:cNvSpPr txBox="1"/>
            <p:nvPr/>
          </p:nvSpPr>
          <p:spPr>
            <a:xfrm>
              <a:off x="5029001" y="4388188"/>
              <a:ext cx="2807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/>
                <a:t>사용자가 등록한 태그와 관련된 태그 제공  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D2B298-6B90-6F53-54FB-AED140F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6155" y="4136298"/>
              <a:ext cx="1078054" cy="1080000"/>
            </a:xfrm>
            <a:prstGeom prst="rect">
              <a:avLst/>
            </a:prstGeom>
          </p:spPr>
        </p:pic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6DBBA3AA-885D-B469-681E-B61A623707F3}"/>
                </a:ext>
              </a:extLst>
            </p:cNvPr>
            <p:cNvCxnSpPr>
              <a:cxnSpLocks/>
              <a:stCxn id="72" idx="3"/>
              <a:endCxn id="76" idx="3"/>
            </p:cNvCxnSpPr>
            <p:nvPr/>
          </p:nvCxnSpPr>
          <p:spPr>
            <a:xfrm flipV="1">
              <a:off x="9584209" y="2544266"/>
              <a:ext cx="198983" cy="2132032"/>
            </a:xfrm>
            <a:prstGeom prst="bentConnector3">
              <a:avLst>
                <a:gd name="adj1" fmla="val 620883"/>
              </a:avLst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6BE7187-4301-CD50-6C7E-CCDB7841B210}"/>
                </a:ext>
              </a:extLst>
            </p:cNvPr>
            <p:cNvSpPr txBox="1"/>
            <p:nvPr/>
          </p:nvSpPr>
          <p:spPr>
            <a:xfrm>
              <a:off x="9509220" y="4405306"/>
              <a:ext cx="13773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/>
                <a:t>개인화된 </a:t>
              </a:r>
              <a:r>
                <a:rPr lang="ko-KR" altLang="en-US" sz="1100" b="1" dirty="0" err="1"/>
                <a:t>피드</a:t>
              </a:r>
              <a:r>
                <a:rPr lang="ko-KR" altLang="en-US" sz="1100" b="1" dirty="0"/>
                <a:t> 제공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4085BD-1B65-8CAA-D3CB-56E732C5850B}"/>
                </a:ext>
              </a:extLst>
            </p:cNvPr>
            <p:cNvSpPr txBox="1"/>
            <p:nvPr/>
          </p:nvSpPr>
          <p:spPr>
            <a:xfrm>
              <a:off x="3361646" y="2646284"/>
              <a:ext cx="13773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/>
                <a:t>전체공개 목표 등록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EB2D1EE-DC8A-7D33-1C74-9F2B1E8F0459}"/>
                </a:ext>
              </a:extLst>
            </p:cNvPr>
            <p:cNvSpPr/>
            <p:nvPr/>
          </p:nvSpPr>
          <p:spPr>
            <a:xfrm>
              <a:off x="7017728" y="1388662"/>
              <a:ext cx="2765464" cy="2311208"/>
            </a:xfrm>
            <a:prstGeom prst="rect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161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6080104" y="736195"/>
            <a:ext cx="4221348" cy="1227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함께 쓰고</a:t>
            </a:r>
            <a:r>
              <a:rPr lang="en-US" altLang="ko-KR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함께 보는</a:t>
            </a:r>
            <a:endParaRPr lang="en-US" altLang="ko-KR" sz="35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Medium" panose="02000000000000000000" pitchFamily="50" charset="-127"/>
              </a:rPr>
              <a:t>간편 공유 </a:t>
            </a:r>
            <a:r>
              <a:rPr lang="en-US" altLang="ko-KR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Medium" panose="02000000000000000000" pitchFamily="50" charset="-127"/>
              </a:rPr>
              <a:t>Todo-List</a:t>
            </a:r>
            <a:endParaRPr lang="en-US" altLang="ko-KR" sz="35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EF57D-43A9-47B3-9282-73B214C46C26}"/>
              </a:ext>
            </a:extLst>
          </p:cNvPr>
          <p:cNvCxnSpPr/>
          <p:nvPr/>
        </p:nvCxnSpPr>
        <p:spPr>
          <a:xfrm>
            <a:off x="479425" y="3749040"/>
            <a:ext cx="3498215" cy="0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89D313-9520-481D-B6E9-1B2DDE28B3AD}"/>
              </a:ext>
            </a:extLst>
          </p:cNvPr>
          <p:cNvGrpSpPr/>
          <p:nvPr/>
        </p:nvGrpSpPr>
        <p:grpSpPr>
          <a:xfrm>
            <a:off x="2441013" y="441325"/>
            <a:ext cx="3073252" cy="6086797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2" r="3302"/>
            <a:stretch/>
          </p:blipFill>
          <p:spPr>
            <a:xfrm>
              <a:off x="2431359" y="1116830"/>
              <a:ext cx="2125981" cy="4634548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41DFD38-C554-EEC0-FA27-F123A457A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" y="27943"/>
            <a:ext cx="1769595" cy="995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58B301-F8DD-44AE-3396-38C10E3BF6AD}"/>
              </a:ext>
            </a:extLst>
          </p:cNvPr>
          <p:cNvSpPr txBox="1"/>
          <p:nvPr/>
        </p:nvSpPr>
        <p:spPr>
          <a:xfrm>
            <a:off x="6080104" y="2438152"/>
            <a:ext cx="4083490" cy="83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With Me</a:t>
            </a:r>
            <a:endParaRPr lang="en-US" altLang="ko-KR" sz="4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2E996-E3D1-7005-8591-2C18B53A0B23}"/>
              </a:ext>
            </a:extLst>
          </p:cNvPr>
          <p:cNvSpPr txBox="1"/>
          <p:nvPr/>
        </p:nvSpPr>
        <p:spPr>
          <a:xfrm>
            <a:off x="6080104" y="4533170"/>
            <a:ext cx="4035720" cy="83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 사 합 </a:t>
            </a:r>
            <a:r>
              <a:rPr lang="ko-KR" altLang="en-US" sz="4800" b="1" spc="-8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니</a:t>
            </a:r>
            <a:r>
              <a:rPr lang="ko-KR" altLang="en-US" sz="4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</a:t>
            </a:r>
            <a:endParaRPr lang="en-US" altLang="ko-KR" sz="4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3F853-B18B-1DB4-DA2F-0C57B5400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32AD22-20ED-13E1-7264-17E750C07D42}"/>
              </a:ext>
            </a:extLst>
          </p:cNvPr>
          <p:cNvSpPr/>
          <p:nvPr/>
        </p:nvSpPr>
        <p:spPr>
          <a:xfrm flipV="1">
            <a:off x="5410121" y="-4"/>
            <a:ext cx="630245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5860BA-C121-56F3-A9AF-1E3F4AD9132E}"/>
              </a:ext>
            </a:extLst>
          </p:cNvPr>
          <p:cNvSpPr txBox="1"/>
          <p:nvPr/>
        </p:nvSpPr>
        <p:spPr>
          <a:xfrm>
            <a:off x="857593" y="756747"/>
            <a:ext cx="4552528" cy="1064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현대사회의 생산성 도구와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문제점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1996B9-4BAC-E61F-B61F-C26BAEB63C03}"/>
              </a:ext>
            </a:extLst>
          </p:cNvPr>
          <p:cNvSpPr txBox="1"/>
          <p:nvPr/>
        </p:nvSpPr>
        <p:spPr>
          <a:xfrm>
            <a:off x="961463" y="1964218"/>
            <a:ext cx="4154547" cy="245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캘린더의 단점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일정이 네모 틀 안에 기록되어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문장이 중간에 끊기는 현상 발생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일정 내용을 한눈에 파악하기 어려움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Todo-List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단점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날짜나 기한에 대한 시각적 명확성 부족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언제 완료가 됐는지 정리하여 보기 어려움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6A3ED2-CA15-1E09-802E-3720C12753E6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39F845-4EFF-964F-F5A6-C135AEA57A53}"/>
              </a:ext>
            </a:extLst>
          </p:cNvPr>
          <p:cNvSpPr txBox="1"/>
          <p:nvPr/>
        </p:nvSpPr>
        <p:spPr>
          <a:xfrm>
            <a:off x="479424" y="6269885"/>
            <a:ext cx="2602315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i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>
                    <a:lumMod val="75000"/>
                    <a:alpha val="6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Plan With Me</a:t>
            </a:r>
            <a:endParaRPr lang="en-US" altLang="ko-KR" sz="6000" i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>
                  <a:lumMod val="75000"/>
                  <a:alpha val="6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D0DA800-96DF-B9D5-B2D6-FB7832B27AF4}"/>
              </a:ext>
            </a:extLst>
          </p:cNvPr>
          <p:cNvGrpSpPr/>
          <p:nvPr/>
        </p:nvGrpSpPr>
        <p:grpSpPr>
          <a:xfrm>
            <a:off x="6963190" y="167977"/>
            <a:ext cx="3653682" cy="3000588"/>
            <a:chOff x="1467270" y="1631066"/>
            <a:chExt cx="4400216" cy="361368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464686D-E061-79D0-9B5B-C511D0DB3C66}"/>
                </a:ext>
              </a:extLst>
            </p:cNvPr>
            <p:cNvSpPr txBox="1"/>
            <p:nvPr/>
          </p:nvSpPr>
          <p:spPr>
            <a:xfrm>
              <a:off x="1859029" y="4448887"/>
              <a:ext cx="3616696" cy="795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공유 캘린더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일정 정보의 내용을 한눈에 파악하기 어려움</a:t>
              </a:r>
              <a:endParaRPr lang="en-US" altLang="ko-KR" sz="1400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F1CCCEE-E1A6-309E-1C93-920339F8D865}"/>
                </a:ext>
              </a:extLst>
            </p:cNvPr>
            <p:cNvCxnSpPr>
              <a:cxnSpLocks/>
            </p:cNvCxnSpPr>
            <p:nvPr/>
          </p:nvCxnSpPr>
          <p:spPr>
            <a:xfrm>
              <a:off x="2755229" y="4547114"/>
              <a:ext cx="182614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UNIPORTAL 사용자 매뉴얼">
              <a:extLst>
                <a:ext uri="{FF2B5EF4-FFF2-40B4-BE49-F238E27FC236}">
                  <a16:creationId xmlns:a16="http://schemas.microsoft.com/office/drawing/2014/main" id="{D11CF262-4018-291F-47D7-CF9B6ED09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270" y="1631066"/>
              <a:ext cx="4400216" cy="2700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6EB12F9-2A4B-A33C-F457-8C0B23E07A87}"/>
              </a:ext>
            </a:extLst>
          </p:cNvPr>
          <p:cNvGrpSpPr/>
          <p:nvPr/>
        </p:nvGrpSpPr>
        <p:grpSpPr>
          <a:xfrm>
            <a:off x="7095462" y="3534391"/>
            <a:ext cx="3382089" cy="2995018"/>
            <a:chOff x="6241888" y="1416773"/>
            <a:chExt cx="4555974" cy="40345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63796B-F30D-26DE-5127-30E9C3FA63A4}"/>
                </a:ext>
              </a:extLst>
            </p:cNvPr>
            <p:cNvSpPr txBox="1"/>
            <p:nvPr/>
          </p:nvSpPr>
          <p:spPr>
            <a:xfrm>
              <a:off x="6241888" y="4387960"/>
              <a:ext cx="4539464" cy="1063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Todo-List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날짜나 기한에 대한 시각적 명확성 부족</a:t>
              </a:r>
              <a:endParaRPr lang="en-US" altLang="ko-KR" sz="14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95406DB-C214-C69B-34E1-93C9A4981494}"/>
                </a:ext>
              </a:extLst>
            </p:cNvPr>
            <p:cNvCxnSpPr>
              <a:cxnSpLocks/>
            </p:cNvCxnSpPr>
            <p:nvPr/>
          </p:nvCxnSpPr>
          <p:spPr>
            <a:xfrm>
              <a:off x="7598544" y="4547114"/>
              <a:ext cx="182614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4" descr="할 일 목록 및 작업 관리 앱 | Microsoft To Do">
              <a:extLst>
                <a:ext uri="{FF2B5EF4-FFF2-40B4-BE49-F238E27FC236}">
                  <a16:creationId xmlns:a16="http://schemas.microsoft.com/office/drawing/2014/main" id="{B62378FA-E575-F140-3A11-D34EF5E53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1386" y="1416773"/>
              <a:ext cx="4546476" cy="2914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815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CCC95-C931-0F95-15A9-B45A64B81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7FBA7BE-BE22-6B80-D8B6-53999F51BE13}"/>
              </a:ext>
            </a:extLst>
          </p:cNvPr>
          <p:cNvSpPr txBox="1"/>
          <p:nvPr/>
        </p:nvSpPr>
        <p:spPr>
          <a:xfrm>
            <a:off x="1075228" y="637533"/>
            <a:ext cx="2181366" cy="1064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기존 서비스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해결 방안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CC6897-3355-FADB-EEF3-B2555408E6A4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6AB23F-2A76-822F-41F6-FA84ADA6C621}"/>
              </a:ext>
            </a:extLst>
          </p:cNvPr>
          <p:cNvSpPr txBox="1"/>
          <p:nvPr/>
        </p:nvSpPr>
        <p:spPr>
          <a:xfrm>
            <a:off x="479424" y="6269885"/>
            <a:ext cx="2602315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i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>
                    <a:lumMod val="75000"/>
                    <a:alpha val="6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Plan With Me</a:t>
            </a:r>
            <a:endParaRPr lang="en-US" altLang="ko-KR" sz="6000" i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>
                  <a:lumMod val="75000"/>
                  <a:alpha val="6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00DDE-AB4A-5106-6B38-4ECE8ABBAB72}"/>
              </a:ext>
            </a:extLst>
          </p:cNvPr>
          <p:cNvSpPr txBox="1"/>
          <p:nvPr/>
        </p:nvSpPr>
        <p:spPr>
          <a:xfrm>
            <a:off x="923942" y="4375059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간단한 프로세스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E4067-F606-70D5-6857-D207B0155CD2}"/>
              </a:ext>
            </a:extLst>
          </p:cNvPr>
          <p:cNvSpPr txBox="1"/>
          <p:nvPr/>
        </p:nvSpPr>
        <p:spPr>
          <a:xfrm>
            <a:off x="9171713" y="4375059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성취감 향상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8EE05-7DE1-8D20-54E8-3DD5E021AA9E}"/>
              </a:ext>
            </a:extLst>
          </p:cNvPr>
          <p:cNvSpPr txBox="1"/>
          <p:nvPr/>
        </p:nvSpPr>
        <p:spPr>
          <a:xfrm>
            <a:off x="8158298" y="1551950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장점 결합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BBFACA-B4ED-0344-938A-A412EC851387}"/>
              </a:ext>
            </a:extLst>
          </p:cNvPr>
          <p:cNvSpPr/>
          <p:nvPr/>
        </p:nvSpPr>
        <p:spPr>
          <a:xfrm>
            <a:off x="5867993" y="2877375"/>
            <a:ext cx="3088922" cy="3088922"/>
          </a:xfrm>
          <a:prstGeom prst="ellipse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A3BB8-5AC9-4135-F0E5-FDABDF8926DE}"/>
              </a:ext>
            </a:extLst>
          </p:cNvPr>
          <p:cNvSpPr txBox="1"/>
          <p:nvPr/>
        </p:nvSpPr>
        <p:spPr>
          <a:xfrm>
            <a:off x="8158298" y="1990520"/>
            <a:ext cx="275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캘린더의 장점과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ToDo</a:t>
            </a:r>
            <a:r>
              <a:rPr lang="en-US" altLang="ko-KR" sz="1200" dirty="0"/>
              <a:t>-List</a:t>
            </a:r>
            <a:r>
              <a:rPr lang="ko-KR" altLang="en-US" sz="1200" dirty="0"/>
              <a:t>의 장점 결합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B2A62-CCA7-DEB9-1BB8-354B4A675068}"/>
              </a:ext>
            </a:extLst>
          </p:cNvPr>
          <p:cNvSpPr txBox="1"/>
          <p:nvPr/>
        </p:nvSpPr>
        <p:spPr>
          <a:xfrm>
            <a:off x="9171713" y="4837383"/>
            <a:ext cx="26984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/>
              <a:t>비슷한 관심사를 가진 사람과 공유를 통해 동기부여 및 성취감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DB0EA-0097-2F06-117B-A1473B8C0005}"/>
              </a:ext>
            </a:extLst>
          </p:cNvPr>
          <p:cNvSpPr txBox="1"/>
          <p:nvPr/>
        </p:nvSpPr>
        <p:spPr>
          <a:xfrm>
            <a:off x="923942" y="4837383"/>
            <a:ext cx="248393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err="1"/>
              <a:t>할일을</a:t>
            </a:r>
            <a:r>
              <a:rPr lang="ko-KR" altLang="en-US" sz="1200" dirty="0"/>
              <a:t> 기록하는 것이 </a:t>
            </a:r>
            <a:r>
              <a:rPr lang="ko-KR" altLang="en-US" sz="1200" dirty="0" err="1"/>
              <a:t>할일이</a:t>
            </a:r>
            <a:r>
              <a:rPr lang="ko-KR" altLang="en-US" sz="1200" dirty="0"/>
              <a:t> 되지 않도록 간단하게 사용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90EBBF-8D7B-C8A5-8E44-14D42C13F558}"/>
              </a:ext>
            </a:extLst>
          </p:cNvPr>
          <p:cNvSpPr/>
          <p:nvPr/>
        </p:nvSpPr>
        <p:spPr>
          <a:xfrm>
            <a:off x="4793079" y="1092319"/>
            <a:ext cx="3088922" cy="3088922"/>
          </a:xfrm>
          <a:prstGeom prst="ellipse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CB17E7-4DA9-F30F-B892-62609053B120}"/>
              </a:ext>
            </a:extLst>
          </p:cNvPr>
          <p:cNvSpPr/>
          <p:nvPr/>
        </p:nvSpPr>
        <p:spPr>
          <a:xfrm>
            <a:off x="3718165" y="2877375"/>
            <a:ext cx="3088922" cy="3088922"/>
          </a:xfrm>
          <a:prstGeom prst="ellipse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4" descr="할 일 목록 - 무료 파일 및 폴더개 아이콘">
            <a:extLst>
              <a:ext uri="{FF2B5EF4-FFF2-40B4-BE49-F238E27FC236}">
                <a16:creationId xmlns:a16="http://schemas.microsoft.com/office/drawing/2014/main" id="{48D6C54E-07CF-9038-FFD6-108DEEB9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78" y="1947705"/>
            <a:ext cx="598418" cy="59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C5D6359-972A-2F81-A146-1CE04CAAEFA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485" y="3921763"/>
            <a:ext cx="1827146" cy="1344094"/>
          </a:xfrm>
          <a:prstGeom prst="rect">
            <a:avLst/>
          </a:prstGeom>
        </p:spPr>
      </p:pic>
      <p:pic>
        <p:nvPicPr>
          <p:cNvPr id="21" name="Picture 2" descr="일기 - 무료 발렌타인 데이개 아이콘">
            <a:extLst>
              <a:ext uri="{FF2B5EF4-FFF2-40B4-BE49-F238E27FC236}">
                <a16:creationId xmlns:a16="http://schemas.microsoft.com/office/drawing/2014/main" id="{133734A3-5A3B-F75D-2608-4323A55A6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40" y="1816524"/>
            <a:ext cx="860780" cy="86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AE43E2-7701-F1F5-B65B-8C58757C53E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04" y="3751911"/>
            <a:ext cx="1750290" cy="17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4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429000"/>
            <a:ext cx="12192001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C396-87A6-43BF-AA28-F1E4062FC24B}"/>
              </a:ext>
            </a:extLst>
          </p:cNvPr>
          <p:cNvGrpSpPr/>
          <p:nvPr/>
        </p:nvGrpSpPr>
        <p:grpSpPr>
          <a:xfrm>
            <a:off x="1127545" y="440680"/>
            <a:ext cx="3093935" cy="6127760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B46BA36-8C41-4665-9FC4-7FE2ED98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" r="39"/>
            <a:stretch/>
          </p:blipFill>
          <p:spPr>
            <a:xfrm>
              <a:off x="5582040" y="1116830"/>
              <a:ext cx="2125981" cy="4634548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4869255" y="836613"/>
            <a:ext cx="3804055" cy="1064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중심의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디자인 기반</a:t>
            </a:r>
            <a:r>
              <a:rPr lang="en-US" altLang="ko-KR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Todo-List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4DBB7-F7BA-410B-AFDE-0CC26C23E042}"/>
              </a:ext>
            </a:extLst>
          </p:cNvPr>
          <p:cNvSpPr txBox="1"/>
          <p:nvPr/>
        </p:nvSpPr>
        <p:spPr>
          <a:xfrm>
            <a:off x="4869255" y="1944609"/>
            <a:ext cx="5506636" cy="108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Todo-List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의 작성이 또 하나의 할 일이 되면 안될 것</a:t>
            </a:r>
          </a:p>
          <a:p>
            <a:pPr>
              <a:lnSpc>
                <a:spcPct val="15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사용하는 과정이 단순하고 정확하여 사람들이 알기 쉽게 만들 것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사용자의 사용 기록들이 디자인이 되어 꾸미기를 지원할 것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4869255" y="3895315"/>
            <a:ext cx="5920210" cy="2111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일관성을 유지한다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보편적인 사용성을 추구한다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사용하기 쉽게 설계한다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깔끔한 디자인에 사용자의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커스텀색상을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입힐 수 있도록 지원한다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미처리된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Todo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쉽게 확인 가능하도록 설계한다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권한 기반의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Todo-List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설계한다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30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30A09-A508-B92D-738A-B19D73B9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C9CDD-4ADB-ED72-62D7-D52DF9542CC1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2C6C5D67-BE44-A39F-47E8-F6A429991ADE}"/>
              </a:ext>
            </a:extLst>
          </p:cNvPr>
          <p:cNvSpPr/>
          <p:nvPr/>
        </p:nvSpPr>
        <p:spPr>
          <a:xfrm>
            <a:off x="866803" y="5163297"/>
            <a:ext cx="10894628" cy="1125991"/>
          </a:xfrm>
          <a:prstGeom prst="bracketPai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5A0AB-A558-EE4A-6284-A8410B785D31}"/>
              </a:ext>
            </a:extLst>
          </p:cNvPr>
          <p:cNvSpPr txBox="1"/>
          <p:nvPr/>
        </p:nvSpPr>
        <p:spPr>
          <a:xfrm>
            <a:off x="1208402" y="5216298"/>
            <a:ext cx="238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System Architecture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DFE9C-DEFF-EEA7-8960-2EC502CC17D3}"/>
              </a:ext>
            </a:extLst>
          </p:cNvPr>
          <p:cNvSpPr txBox="1"/>
          <p:nvPr/>
        </p:nvSpPr>
        <p:spPr>
          <a:xfrm>
            <a:off x="1208402" y="5606952"/>
            <a:ext cx="10215034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/>
              <a:t>사용자가 </a:t>
            </a:r>
            <a:r>
              <a:rPr lang="en-US" altLang="ko-KR" sz="1100" dirty="0"/>
              <a:t>React.js</a:t>
            </a:r>
            <a:r>
              <a:rPr lang="ko-KR" altLang="en-US" sz="1100" dirty="0"/>
              <a:t>로 구현된 </a:t>
            </a:r>
            <a:r>
              <a:rPr lang="ko-KR" altLang="en-US" sz="1100" dirty="0" err="1"/>
              <a:t>프론트엔드</a:t>
            </a:r>
            <a:r>
              <a:rPr lang="ko-KR" altLang="en-US" sz="1100" dirty="0"/>
              <a:t> 서비스에 접근하면</a:t>
            </a:r>
            <a:r>
              <a:rPr lang="en-US" altLang="ko-KR" sz="1100" dirty="0"/>
              <a:t>, Nginx </a:t>
            </a:r>
            <a:r>
              <a:rPr lang="ko-KR" altLang="en-US" sz="1100" dirty="0"/>
              <a:t>프록시를 통해 </a:t>
            </a:r>
            <a:r>
              <a:rPr lang="ko-KR" altLang="en-US" sz="1100" dirty="0" err="1"/>
              <a:t>백엔드</a:t>
            </a:r>
            <a:r>
              <a:rPr lang="ko-KR" altLang="en-US" sz="1100" dirty="0"/>
              <a:t> 서비스로 요청이 전달되고</a:t>
            </a:r>
            <a:r>
              <a:rPr lang="en-US" altLang="ko-KR" sz="1100" dirty="0"/>
              <a:t>, Fast API</a:t>
            </a:r>
            <a:r>
              <a:rPr lang="ko-KR" altLang="en-US" sz="1100" dirty="0"/>
              <a:t>로 구현된 </a:t>
            </a:r>
            <a:r>
              <a:rPr lang="ko-KR" altLang="en-US" sz="1100" dirty="0" err="1"/>
              <a:t>백엔드</a:t>
            </a:r>
            <a:r>
              <a:rPr lang="ko-KR" altLang="en-US" sz="1100" dirty="0"/>
              <a:t> 서비스는 </a:t>
            </a:r>
            <a:r>
              <a:rPr lang="en-US" altLang="ko-KR" sz="1100" dirty="0"/>
              <a:t>PostgreSQL </a:t>
            </a:r>
            <a:r>
              <a:rPr lang="ko-KR" altLang="en-US" sz="1100" dirty="0"/>
              <a:t>데이터베이스와 상호작용하여 데이터를 처리한 후 결과를 다시 </a:t>
            </a:r>
            <a:r>
              <a:rPr lang="ko-KR" altLang="en-US" sz="1100" dirty="0" err="1"/>
              <a:t>프론트엔드로</a:t>
            </a:r>
            <a:r>
              <a:rPr lang="ko-KR" altLang="en-US" sz="1100" dirty="0"/>
              <a:t> 반환하는 구조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AF7C39-71C2-BEDF-8AFB-5E61276B62F8}"/>
              </a:ext>
            </a:extLst>
          </p:cNvPr>
          <p:cNvSpPr txBox="1"/>
          <p:nvPr/>
        </p:nvSpPr>
        <p:spPr>
          <a:xfrm>
            <a:off x="773861" y="425501"/>
            <a:ext cx="2930289" cy="55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아키텍처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7E9ED05-738D-3038-E103-94EA60FC1A3A}"/>
              </a:ext>
            </a:extLst>
          </p:cNvPr>
          <p:cNvCxnSpPr>
            <a:cxnSpLocks/>
          </p:cNvCxnSpPr>
          <p:nvPr/>
        </p:nvCxnSpPr>
        <p:spPr>
          <a:xfrm>
            <a:off x="3333003" y="2684066"/>
            <a:ext cx="5987872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515E877-9083-63D0-6505-C3149A23BA03}"/>
              </a:ext>
            </a:extLst>
          </p:cNvPr>
          <p:cNvSpPr/>
          <p:nvPr/>
        </p:nvSpPr>
        <p:spPr>
          <a:xfrm>
            <a:off x="5805606" y="2154751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A9E389-AF1F-078C-4052-4A16A87C1009}"/>
              </a:ext>
            </a:extLst>
          </p:cNvPr>
          <p:cNvSpPr/>
          <p:nvPr/>
        </p:nvSpPr>
        <p:spPr>
          <a:xfrm>
            <a:off x="7573720" y="2154751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99CF0-AD9C-BC83-920F-6FA1F28B20D9}"/>
              </a:ext>
            </a:extLst>
          </p:cNvPr>
          <p:cNvSpPr txBox="1"/>
          <p:nvPr/>
        </p:nvSpPr>
        <p:spPr>
          <a:xfrm>
            <a:off x="1987068" y="3372944"/>
            <a:ext cx="11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용 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3DA3E-7914-03BD-2FE2-FD2AF6A35BF3}"/>
              </a:ext>
            </a:extLst>
          </p:cNvPr>
          <p:cNvSpPr txBox="1"/>
          <p:nvPr/>
        </p:nvSpPr>
        <p:spPr>
          <a:xfrm>
            <a:off x="5849193" y="1652427"/>
            <a:ext cx="100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Proxy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294E3-9006-67B5-70FF-3EC9A8D2B28A}"/>
              </a:ext>
            </a:extLst>
          </p:cNvPr>
          <p:cNvSpPr txBox="1"/>
          <p:nvPr/>
        </p:nvSpPr>
        <p:spPr>
          <a:xfrm>
            <a:off x="7034952" y="3372945"/>
            <a:ext cx="202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 Service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49945-1FBE-4282-D8DF-950FC1FFFA5A}"/>
              </a:ext>
            </a:extLst>
          </p:cNvPr>
          <p:cNvSpPr txBox="1"/>
          <p:nvPr/>
        </p:nvSpPr>
        <p:spPr>
          <a:xfrm>
            <a:off x="9822930" y="3372944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 B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76ADDF-433C-CE33-BC5E-CD2685D4DF5B}"/>
              </a:ext>
            </a:extLst>
          </p:cNvPr>
          <p:cNvGrpSpPr/>
          <p:nvPr/>
        </p:nvGrpSpPr>
        <p:grpSpPr>
          <a:xfrm>
            <a:off x="2092859" y="1980084"/>
            <a:ext cx="914400" cy="1077890"/>
            <a:chOff x="297620" y="1386977"/>
            <a:chExt cx="382942" cy="45141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4CF542B-B510-5FF0-E45C-18077481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009" y="1536222"/>
              <a:ext cx="302165" cy="30216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D0F5FB-E30C-6903-70C9-FB2A34A991B6}"/>
                </a:ext>
              </a:extLst>
            </p:cNvPr>
            <p:cNvSpPr txBox="1"/>
            <p:nvPr/>
          </p:nvSpPr>
          <p:spPr>
            <a:xfrm>
              <a:off x="297620" y="1386977"/>
              <a:ext cx="382942" cy="15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Calibri" panose="020F0502020204030204" pitchFamily="34" charset="0"/>
                </a:rPr>
                <a:t>Users</a:t>
              </a:r>
              <a:endParaRPr kumimoji="1"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Calibri" panose="020F0502020204030204" pitchFamily="34" charset="0"/>
              </a:endParaRPr>
            </a:p>
          </p:txBody>
        </p:sp>
      </p:grpSp>
      <p:pic>
        <p:nvPicPr>
          <p:cNvPr id="32" name="Picture 4" descr="nginx.org 웹사이트용 프록시 구매 - FineProxy">
            <a:extLst>
              <a:ext uri="{FF2B5EF4-FFF2-40B4-BE49-F238E27FC236}">
                <a16:creationId xmlns:a16="http://schemas.microsoft.com/office/drawing/2014/main" id="{FF58BB1D-256B-0E02-83CE-EE180600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5" y="2332885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11AE6FE-4C08-706D-789A-24A3BFBD46D1}"/>
              </a:ext>
            </a:extLst>
          </p:cNvPr>
          <p:cNvSpPr/>
          <p:nvPr/>
        </p:nvSpPr>
        <p:spPr>
          <a:xfrm>
            <a:off x="4156055" y="2154751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F35ACB8-F7A3-C96A-6812-647D8FDEE25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9892" y="2328633"/>
            <a:ext cx="715955" cy="720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C823E3D9-2D03-07DC-A100-438A6EF0B3A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16" y="2268371"/>
            <a:ext cx="1078054" cy="1080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2CAB12D-F6E3-6981-B067-08DDCF7F7F4E}"/>
              </a:ext>
            </a:extLst>
          </p:cNvPr>
          <p:cNvSpPr txBox="1"/>
          <p:nvPr/>
        </p:nvSpPr>
        <p:spPr>
          <a:xfrm>
            <a:off x="3697135" y="3372947"/>
            <a:ext cx="1975293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 Service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32BA25C-7C33-16F1-1636-AFD2394D359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40" y="232234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9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9D5C-CE9D-92EA-E0A3-F86A55D38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92EB00-317D-7BC0-8444-A4E23035B9F3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76BAB67C-2B02-92AC-3905-9B8CC4F9979E}"/>
              </a:ext>
            </a:extLst>
          </p:cNvPr>
          <p:cNvSpPr/>
          <p:nvPr/>
        </p:nvSpPr>
        <p:spPr>
          <a:xfrm>
            <a:off x="866803" y="5163297"/>
            <a:ext cx="10894628" cy="1125991"/>
          </a:xfrm>
          <a:prstGeom prst="bracketPai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A0CEC-EC3D-0DC1-54D8-488AE1B6FFD8}"/>
              </a:ext>
            </a:extLst>
          </p:cNvPr>
          <p:cNvSpPr txBox="1"/>
          <p:nvPr/>
        </p:nvSpPr>
        <p:spPr>
          <a:xfrm>
            <a:off x="1208402" y="5216298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Plan With Me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4DA21-004A-2DCB-1E3A-A5F0F0A67EF8}"/>
              </a:ext>
            </a:extLst>
          </p:cNvPr>
          <p:cNvSpPr txBox="1"/>
          <p:nvPr/>
        </p:nvSpPr>
        <p:spPr>
          <a:xfrm>
            <a:off x="1208402" y="5606952"/>
            <a:ext cx="10215034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/>
              <a:t>Plan With Me</a:t>
            </a:r>
            <a:r>
              <a:rPr lang="ko-KR" altLang="en-US" sz="1100" dirty="0"/>
              <a:t>는 </a:t>
            </a:r>
            <a:r>
              <a:rPr lang="en-US" altLang="ko-KR" sz="1100" dirty="0"/>
              <a:t>‘</a:t>
            </a:r>
            <a:r>
              <a:rPr lang="ko-KR" altLang="en-US" sz="1100" dirty="0"/>
              <a:t>함께 쓰고 함께 보는 </a:t>
            </a:r>
            <a:r>
              <a:rPr lang="en-US" altLang="ko-KR" sz="1100" dirty="0"/>
              <a:t>Todo-List’</a:t>
            </a:r>
            <a:r>
              <a:rPr lang="ko-KR" altLang="en-US" sz="1100" dirty="0"/>
              <a:t>의 부제처럼 사용자들이 공동의 목표를 효율적으로 관리할 수 있는 </a:t>
            </a:r>
            <a:r>
              <a:rPr lang="en-US" altLang="ko-KR" sz="1100" dirty="0"/>
              <a:t>‘</a:t>
            </a:r>
            <a:r>
              <a:rPr lang="ko-KR" altLang="en-US" sz="1100" dirty="0"/>
              <a:t>함께 쓰는</a:t>
            </a:r>
            <a:r>
              <a:rPr lang="en-US" altLang="ko-KR" sz="1100" dirty="0"/>
              <a:t>‘ Todo-List</a:t>
            </a:r>
            <a:r>
              <a:rPr lang="ko-KR" altLang="en-US" sz="1100" dirty="0"/>
              <a:t>를 제공하며</a:t>
            </a:r>
            <a:r>
              <a:rPr lang="en-US" altLang="ko-KR" sz="1100" dirty="0"/>
              <a:t>, </a:t>
            </a:r>
            <a:r>
              <a:rPr lang="ko-KR" altLang="en-US" sz="1100" dirty="0"/>
              <a:t>다른 사용자들과 소통할 수 있게 소셜 네트워크 서비스와 결합한 </a:t>
            </a:r>
            <a:r>
              <a:rPr lang="en-US" altLang="ko-KR" sz="1100" dirty="0"/>
              <a:t>‘ </a:t>
            </a:r>
            <a:r>
              <a:rPr lang="ko-KR" altLang="en-US" sz="1100" dirty="0"/>
              <a:t>함께 보는</a:t>
            </a:r>
            <a:r>
              <a:rPr lang="en-US" altLang="ko-KR" sz="1100" dirty="0"/>
              <a:t>‘ Todo-List 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6BDB38C-AA36-0FE6-82C7-7CCFCF2BAF5F}"/>
              </a:ext>
            </a:extLst>
          </p:cNvPr>
          <p:cNvGrpSpPr/>
          <p:nvPr/>
        </p:nvGrpSpPr>
        <p:grpSpPr>
          <a:xfrm>
            <a:off x="1513756" y="1380765"/>
            <a:ext cx="9059346" cy="3191886"/>
            <a:chOff x="1293837" y="1380765"/>
            <a:chExt cx="9059346" cy="319188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81E9231-4DAD-7FAF-F342-58C348F6B40D}"/>
                </a:ext>
              </a:extLst>
            </p:cNvPr>
            <p:cNvSpPr/>
            <p:nvPr/>
          </p:nvSpPr>
          <p:spPr>
            <a:xfrm>
              <a:off x="5001273" y="3215724"/>
              <a:ext cx="1521638" cy="1131642"/>
            </a:xfrm>
            <a:prstGeom prst="roundRect">
              <a:avLst>
                <a:gd name="adj" fmla="val 277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509AE18-A5F5-3278-D15C-5BBA21BFEDA9}"/>
                </a:ext>
              </a:extLst>
            </p:cNvPr>
            <p:cNvSpPr/>
            <p:nvPr/>
          </p:nvSpPr>
          <p:spPr>
            <a:xfrm>
              <a:off x="7851183" y="2073091"/>
              <a:ext cx="2502000" cy="1860735"/>
            </a:xfrm>
            <a:prstGeom prst="roundRect">
              <a:avLst>
                <a:gd name="adj" fmla="val 277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고객 리뷰 단색으로 채워진">
              <a:extLst>
                <a:ext uri="{FF2B5EF4-FFF2-40B4-BE49-F238E27FC236}">
                  <a16:creationId xmlns:a16="http://schemas.microsoft.com/office/drawing/2014/main" id="{0FC63500-BACE-ADA8-E3E7-1A5233E79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04859" y="1765635"/>
              <a:ext cx="645079" cy="64507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29011E-C9ED-82BF-8824-A0293D01186F}"/>
                </a:ext>
              </a:extLst>
            </p:cNvPr>
            <p:cNvSpPr txBox="1"/>
            <p:nvPr/>
          </p:nvSpPr>
          <p:spPr>
            <a:xfrm>
              <a:off x="8354586" y="1852599"/>
              <a:ext cx="13773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/>
                <a:t>다른 사용자와 공유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29E13A-9810-998B-BCF5-972E0FF9211B}"/>
                </a:ext>
              </a:extLst>
            </p:cNvPr>
            <p:cNvSpPr txBox="1"/>
            <p:nvPr/>
          </p:nvSpPr>
          <p:spPr>
            <a:xfrm>
              <a:off x="6624281" y="2792169"/>
              <a:ext cx="902811" cy="4308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Todo/ </a:t>
              </a:r>
              <a:r>
                <a:rPr lang="ko-KR" altLang="en-US" sz="1100" dirty="0"/>
                <a:t>일기</a:t>
              </a:r>
              <a:br>
                <a:rPr lang="en-US" altLang="ko-KR" sz="1100" dirty="0"/>
              </a:br>
              <a:r>
                <a:rPr lang="ko-KR" altLang="en-US" sz="1100" dirty="0"/>
                <a:t>전체 공개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31493D-71B1-788D-9258-6C5C5A74A785}"/>
                </a:ext>
              </a:extLst>
            </p:cNvPr>
            <p:cNvSpPr txBox="1"/>
            <p:nvPr/>
          </p:nvSpPr>
          <p:spPr>
            <a:xfrm>
              <a:off x="3914890" y="2775933"/>
              <a:ext cx="958917" cy="4308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Todo/ </a:t>
              </a:r>
              <a:r>
                <a:rPr lang="ko-KR" altLang="en-US" sz="1100" dirty="0"/>
                <a:t>일기</a:t>
              </a:r>
              <a:br>
                <a:rPr lang="en-US" altLang="ko-KR" sz="1100" dirty="0"/>
              </a:br>
              <a:r>
                <a:rPr lang="ko-KR" altLang="en-US" sz="1100" dirty="0" err="1"/>
                <a:t>팔로워</a:t>
              </a:r>
              <a:r>
                <a:rPr lang="ko-KR" altLang="en-US" sz="1100" dirty="0"/>
                <a:t> 공개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211CC46-E73E-5FB5-D5AC-209725662AA6}"/>
                </a:ext>
              </a:extLst>
            </p:cNvPr>
            <p:cNvGrpSpPr/>
            <p:nvPr/>
          </p:nvGrpSpPr>
          <p:grpSpPr>
            <a:xfrm>
              <a:off x="5230536" y="3519591"/>
              <a:ext cx="495386" cy="564794"/>
              <a:chOff x="1293884" y="1927136"/>
              <a:chExt cx="860780" cy="981382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04D8A3-EF5E-92EC-83C1-F83C74D1627C}"/>
                  </a:ext>
                </a:extLst>
              </p:cNvPr>
              <p:cNvSpPr txBox="1"/>
              <p:nvPr/>
            </p:nvSpPr>
            <p:spPr>
              <a:xfrm>
                <a:off x="1483349" y="2646908"/>
                <a:ext cx="4844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Diary</a:t>
                </a:r>
                <a:endParaRPr lang="ko-KR" altLang="en-US" sz="1100" dirty="0"/>
              </a:p>
            </p:txBody>
          </p:sp>
          <p:pic>
            <p:nvPicPr>
              <p:cNvPr id="60" name="Picture 2" descr="일기 - 무료 발렌타인 데이개 아이콘">
                <a:extLst>
                  <a:ext uri="{FF2B5EF4-FFF2-40B4-BE49-F238E27FC236}">
                    <a16:creationId xmlns:a16="http://schemas.microsoft.com/office/drawing/2014/main" id="{A96DF37D-C10B-B0E6-8E47-62F41C92FB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3884" y="1927136"/>
                <a:ext cx="860780" cy="8607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820447B-6FA8-AE11-A0F7-95E927F13B30}"/>
                </a:ext>
              </a:extLst>
            </p:cNvPr>
            <p:cNvGrpSpPr/>
            <p:nvPr/>
          </p:nvGrpSpPr>
          <p:grpSpPr>
            <a:xfrm>
              <a:off x="5683791" y="3610012"/>
              <a:ext cx="784189" cy="588704"/>
              <a:chOff x="1740548" y="4646132"/>
              <a:chExt cx="1410927" cy="105920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FFC1BF1-076C-0D92-1FCD-51D5381749B3}"/>
                  </a:ext>
                </a:extLst>
              </p:cNvPr>
              <p:cNvSpPr txBox="1"/>
              <p:nvPr/>
            </p:nvSpPr>
            <p:spPr>
              <a:xfrm>
                <a:off x="1740548" y="5234646"/>
                <a:ext cx="1410927" cy="470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Todo-List</a:t>
                </a:r>
                <a:endParaRPr lang="ko-KR" altLang="en-US" sz="1100" dirty="0"/>
              </a:p>
            </p:txBody>
          </p:sp>
          <p:pic>
            <p:nvPicPr>
              <p:cNvPr id="58" name="Picture 4" descr="할 일 목록 - 무료 파일 및 폴더개 아이콘">
                <a:extLst>
                  <a:ext uri="{FF2B5EF4-FFF2-40B4-BE49-F238E27FC236}">
                    <a16:creationId xmlns:a16="http://schemas.microsoft.com/office/drawing/2014/main" id="{3F33FDDB-F0EB-36F3-168E-D7335AC155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1629" y="4646132"/>
                <a:ext cx="598418" cy="598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03FF026-C64F-E7F8-8C6B-474483776A34}"/>
                </a:ext>
              </a:extLst>
            </p:cNvPr>
            <p:cNvSpPr/>
            <p:nvPr/>
          </p:nvSpPr>
          <p:spPr>
            <a:xfrm>
              <a:off x="1293837" y="2033180"/>
              <a:ext cx="2501420" cy="1860735"/>
            </a:xfrm>
            <a:prstGeom prst="roundRect">
              <a:avLst>
                <a:gd name="adj" fmla="val 277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491573-F4B5-173A-4455-540A497585E4}"/>
                </a:ext>
              </a:extLst>
            </p:cNvPr>
            <p:cNvSpPr txBox="1"/>
            <p:nvPr/>
          </p:nvSpPr>
          <p:spPr>
            <a:xfrm>
              <a:off x="2179657" y="3227792"/>
              <a:ext cx="7841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Todo-List</a:t>
              </a:r>
              <a:endParaRPr lang="ko-KR" altLang="en-US" sz="1100" dirty="0"/>
            </a:p>
          </p:txBody>
        </p:sp>
        <p:pic>
          <p:nvPicPr>
            <p:cNvPr id="26" name="Picture 4" descr="할 일 목록 - 무료 파일 및 폴더개 아이콘">
              <a:extLst>
                <a:ext uri="{FF2B5EF4-FFF2-40B4-BE49-F238E27FC236}">
                  <a16:creationId xmlns:a16="http://schemas.microsoft.com/office/drawing/2014/main" id="{187FDC43-4498-FDCA-3766-0FF13C3B4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370" y="2590580"/>
              <a:ext cx="598418" cy="598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3AA1924-3FFE-7BB2-C00D-1F146CF0F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593" y="1895806"/>
              <a:ext cx="520263" cy="439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91E968-C2D0-894E-1C08-2A8EB845B041}"/>
                </a:ext>
              </a:extLst>
            </p:cNvPr>
            <p:cNvSpPr txBox="1"/>
            <p:nvPr/>
          </p:nvSpPr>
          <p:spPr>
            <a:xfrm>
              <a:off x="1770783" y="1826923"/>
              <a:ext cx="983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/>
                <a:t>그룹 사용자</a:t>
              </a: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378B20FB-9AAD-D8E1-EDA8-C920200CB979}"/>
                </a:ext>
              </a:extLst>
            </p:cNvPr>
            <p:cNvCxnSpPr>
              <a:cxnSpLocks/>
              <a:stCxn id="38" idx="3"/>
              <a:endCxn id="18" idx="0"/>
            </p:cNvCxnSpPr>
            <p:nvPr/>
          </p:nvCxnSpPr>
          <p:spPr>
            <a:xfrm>
              <a:off x="6522911" y="2186605"/>
              <a:ext cx="552776" cy="605564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6" descr="사용자 - 무료 사회적인개 아이콘">
              <a:extLst>
                <a:ext uri="{FF2B5EF4-FFF2-40B4-BE49-F238E27FC236}">
                  <a16:creationId xmlns:a16="http://schemas.microsoft.com/office/drawing/2014/main" id="{EAAAEA7B-938A-B7E0-6055-F5CCF7550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804" y="3012998"/>
              <a:ext cx="437230" cy="43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99C27C-1846-1EE7-7021-14BA0DB8D293}"/>
                </a:ext>
              </a:extLst>
            </p:cNvPr>
            <p:cNvSpPr txBox="1"/>
            <p:nvPr/>
          </p:nvSpPr>
          <p:spPr>
            <a:xfrm>
              <a:off x="5210995" y="2975705"/>
              <a:ext cx="9220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/>
                <a:t>개인 사용자</a:t>
              </a: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7D2654FA-257E-94D4-FC92-50F84EF29AE8}"/>
                </a:ext>
              </a:extLst>
            </p:cNvPr>
            <p:cNvCxnSpPr>
              <a:cxnSpLocks/>
              <a:stCxn id="14" idx="3"/>
              <a:endCxn id="18" idx="2"/>
            </p:cNvCxnSpPr>
            <p:nvPr/>
          </p:nvCxnSpPr>
          <p:spPr>
            <a:xfrm flipV="1">
              <a:off x="6522911" y="3223056"/>
              <a:ext cx="552776" cy="558489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2C8ABE-5ADE-4032-C58E-D5A57DA19459}"/>
                </a:ext>
              </a:extLst>
            </p:cNvPr>
            <p:cNvSpPr txBox="1"/>
            <p:nvPr/>
          </p:nvSpPr>
          <p:spPr>
            <a:xfrm>
              <a:off x="4274458" y="4311041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Todo </a:t>
              </a:r>
              <a:r>
                <a:rPr lang="ko-KR" altLang="en-US" sz="1100" dirty="0"/>
                <a:t>공유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8524A2D-C2FB-820C-39A3-1255CD6026FD}"/>
                </a:ext>
              </a:extLst>
            </p:cNvPr>
            <p:cNvGrpSpPr/>
            <p:nvPr/>
          </p:nvGrpSpPr>
          <p:grpSpPr>
            <a:xfrm>
              <a:off x="8716907" y="2088533"/>
              <a:ext cx="860780" cy="1839879"/>
              <a:chOff x="3471559" y="2140111"/>
              <a:chExt cx="860780" cy="183987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1E6F2E-EB00-DF3D-CD06-21B7A3F3BD56}"/>
                  </a:ext>
                </a:extLst>
              </p:cNvPr>
              <p:cNvSpPr txBox="1"/>
              <p:nvPr/>
            </p:nvSpPr>
            <p:spPr>
              <a:xfrm>
                <a:off x="3509854" y="3718380"/>
                <a:ext cx="7841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Todo-List</a:t>
                </a:r>
                <a:endParaRPr lang="ko-KR" altLang="en-US" sz="11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E2DB22-D7C9-5A21-F65F-B738E958D29F}"/>
                  </a:ext>
                </a:extLst>
              </p:cNvPr>
              <p:cNvSpPr txBox="1"/>
              <p:nvPr/>
            </p:nvSpPr>
            <p:spPr>
              <a:xfrm>
                <a:off x="3661024" y="2859883"/>
                <a:ext cx="4844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Diary</a:t>
                </a:r>
                <a:endParaRPr lang="ko-KR" altLang="en-US" sz="1100" dirty="0"/>
              </a:p>
            </p:txBody>
          </p:sp>
          <p:pic>
            <p:nvPicPr>
              <p:cNvPr id="55" name="Picture 2" descr="일기 - 무료 발렌타인 데이개 아이콘">
                <a:extLst>
                  <a:ext uri="{FF2B5EF4-FFF2-40B4-BE49-F238E27FC236}">
                    <a16:creationId xmlns:a16="http://schemas.microsoft.com/office/drawing/2014/main" id="{4C5C8354-DD06-CD9F-E99A-F0A2B2B619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1559" y="2140111"/>
                <a:ext cx="860780" cy="8607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" descr="할 일 목록 - 무료 파일 및 폴더개 아이콘">
                <a:extLst>
                  <a:ext uri="{FF2B5EF4-FFF2-40B4-BE49-F238E27FC236}">
                    <a16:creationId xmlns:a16="http://schemas.microsoft.com/office/drawing/2014/main" id="{863A6E76-80CD-C1D7-2177-76112BCA7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7567" y="3129866"/>
                <a:ext cx="598418" cy="598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ADED56F9-B7C1-837B-348D-3F179CE05A83}"/>
                </a:ext>
              </a:extLst>
            </p:cNvPr>
            <p:cNvCxnSpPr>
              <a:cxnSpLocks/>
              <a:stCxn id="19" idx="2"/>
              <a:endCxn id="14" idx="1"/>
            </p:cNvCxnSpPr>
            <p:nvPr/>
          </p:nvCxnSpPr>
          <p:spPr>
            <a:xfrm rot="16200000" flipH="1">
              <a:off x="4410449" y="3190720"/>
              <a:ext cx="574725" cy="606924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0E45680-AC22-3444-18EC-E12B85669C09}"/>
                </a:ext>
              </a:extLst>
            </p:cNvPr>
            <p:cNvSpPr/>
            <p:nvPr/>
          </p:nvSpPr>
          <p:spPr>
            <a:xfrm>
              <a:off x="5001273" y="1620784"/>
              <a:ext cx="1521638" cy="1131642"/>
            </a:xfrm>
            <a:prstGeom prst="roundRect">
              <a:avLst>
                <a:gd name="adj" fmla="val 277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6" descr="사용자 - 무료 사회적인개 아이콘">
              <a:extLst>
                <a:ext uri="{FF2B5EF4-FFF2-40B4-BE49-F238E27FC236}">
                  <a16:creationId xmlns:a16="http://schemas.microsoft.com/office/drawing/2014/main" id="{8568ECBD-CB88-22F7-EB02-53E184946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804" y="1418058"/>
              <a:ext cx="437230" cy="43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16E90F-2F8B-8C07-F96F-FE1C0F2B921C}"/>
                </a:ext>
              </a:extLst>
            </p:cNvPr>
            <p:cNvSpPr txBox="1"/>
            <p:nvPr/>
          </p:nvSpPr>
          <p:spPr>
            <a:xfrm>
              <a:off x="5199696" y="138076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/>
                <a:t>개인사용자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9F1D1BA-C8A1-12B2-AC30-178C0BA056BC}"/>
                </a:ext>
              </a:extLst>
            </p:cNvPr>
            <p:cNvGrpSpPr/>
            <p:nvPr/>
          </p:nvGrpSpPr>
          <p:grpSpPr>
            <a:xfrm>
              <a:off x="5230536" y="1904131"/>
              <a:ext cx="495386" cy="564794"/>
              <a:chOff x="1293884" y="1927136"/>
              <a:chExt cx="860780" cy="98138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008A1A1-769C-3834-6A21-3B63CACA62F6}"/>
                  </a:ext>
                </a:extLst>
              </p:cNvPr>
              <p:cNvSpPr txBox="1"/>
              <p:nvPr/>
            </p:nvSpPr>
            <p:spPr>
              <a:xfrm>
                <a:off x="1483349" y="2646908"/>
                <a:ext cx="4844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Diary</a:t>
                </a:r>
                <a:endParaRPr lang="ko-KR" altLang="en-US" sz="1100" dirty="0"/>
              </a:p>
            </p:txBody>
          </p:sp>
          <p:pic>
            <p:nvPicPr>
              <p:cNvPr id="52" name="Picture 2" descr="일기 - 무료 발렌타인 데이개 아이콘">
                <a:extLst>
                  <a:ext uri="{FF2B5EF4-FFF2-40B4-BE49-F238E27FC236}">
                    <a16:creationId xmlns:a16="http://schemas.microsoft.com/office/drawing/2014/main" id="{1D4FEB9D-0D06-BF8D-4FCF-720419DFE5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3884" y="1927136"/>
                <a:ext cx="860780" cy="8607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AD5CA8C-3CDC-15A6-AC89-42A5A36D4707}"/>
                </a:ext>
              </a:extLst>
            </p:cNvPr>
            <p:cNvGrpSpPr/>
            <p:nvPr/>
          </p:nvGrpSpPr>
          <p:grpSpPr>
            <a:xfrm>
              <a:off x="5683791" y="1994552"/>
              <a:ext cx="784189" cy="588704"/>
              <a:chOff x="1740548" y="4646132"/>
              <a:chExt cx="1410927" cy="1059208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E0276C-2ACB-4335-E354-D80E3E71267F}"/>
                  </a:ext>
                </a:extLst>
              </p:cNvPr>
              <p:cNvSpPr txBox="1"/>
              <p:nvPr/>
            </p:nvSpPr>
            <p:spPr>
              <a:xfrm>
                <a:off x="1740548" y="5234646"/>
                <a:ext cx="1410927" cy="470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Todo-List</a:t>
                </a:r>
                <a:endParaRPr lang="ko-KR" altLang="en-US" sz="1100" dirty="0"/>
              </a:p>
            </p:txBody>
          </p:sp>
          <p:pic>
            <p:nvPicPr>
              <p:cNvPr id="50" name="Picture 4" descr="할 일 목록 - 무료 파일 및 폴더개 아이콘">
                <a:extLst>
                  <a:ext uri="{FF2B5EF4-FFF2-40B4-BE49-F238E27FC236}">
                    <a16:creationId xmlns:a16="http://schemas.microsoft.com/office/drawing/2014/main" id="{99311B8D-3C18-A739-3D8D-6833F0194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1629" y="4646132"/>
                <a:ext cx="598418" cy="598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93C8759E-884A-CEF5-261A-276CBDC1B4BB}"/>
                </a:ext>
              </a:extLst>
            </p:cNvPr>
            <p:cNvCxnSpPr>
              <a:cxnSpLocks/>
              <a:stCxn id="26" idx="3"/>
              <a:endCxn id="57" idx="2"/>
            </p:cNvCxnSpPr>
            <p:nvPr/>
          </p:nvCxnSpPr>
          <p:spPr>
            <a:xfrm>
              <a:off x="2895788" y="2889789"/>
              <a:ext cx="3180098" cy="1308927"/>
            </a:xfrm>
            <a:prstGeom prst="bentConnector4">
              <a:avLst>
                <a:gd name="adj1" fmla="val 16355"/>
                <a:gd name="adj2" fmla="val 129403"/>
              </a:avLst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706ED721-8480-2753-CB1C-A52C47AB0C26}"/>
                </a:ext>
              </a:extLst>
            </p:cNvPr>
            <p:cNvCxnSpPr>
              <a:cxnSpLocks/>
              <a:stCxn id="19" idx="0"/>
              <a:endCxn id="38" idx="1"/>
            </p:cNvCxnSpPr>
            <p:nvPr/>
          </p:nvCxnSpPr>
          <p:spPr>
            <a:xfrm rot="5400000" flipH="1" flipV="1">
              <a:off x="4403147" y="2177807"/>
              <a:ext cx="589328" cy="606924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58FC27BF-7B54-F72B-B128-598446FD9B91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 flipV="1">
              <a:off x="7527092" y="3003459"/>
              <a:ext cx="324091" cy="41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EBC8DE-3651-860D-D06C-FA5B3A19A299}"/>
                </a:ext>
              </a:extLst>
            </p:cNvPr>
            <p:cNvSpPr txBox="1"/>
            <p:nvPr/>
          </p:nvSpPr>
          <p:spPr>
            <a:xfrm>
              <a:off x="1895476" y="3979850"/>
              <a:ext cx="1352550" cy="26161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/>
                <a:t>그룹 캘린더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6C76D2-4CAC-3C2D-26B8-4D155A125248}"/>
                </a:ext>
              </a:extLst>
            </p:cNvPr>
            <p:cNvSpPr txBox="1"/>
            <p:nvPr/>
          </p:nvSpPr>
          <p:spPr>
            <a:xfrm>
              <a:off x="8495849" y="4033667"/>
              <a:ext cx="1352550" cy="26161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/>
                <a:t>라운지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157D948-0E1B-6BCD-EABF-1D5D3F523869}"/>
              </a:ext>
            </a:extLst>
          </p:cNvPr>
          <p:cNvSpPr txBox="1"/>
          <p:nvPr/>
        </p:nvSpPr>
        <p:spPr>
          <a:xfrm>
            <a:off x="773861" y="425501"/>
            <a:ext cx="2555828" cy="55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서비스 구성도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56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-1" y="3043591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8430679" y="848360"/>
            <a:ext cx="2257125" cy="4470400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7" name="그림 16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9" b="1369"/>
            <a:stretch/>
          </p:blipFill>
          <p:spPr>
            <a:xfrm>
              <a:off x="8603594" y="1116830"/>
              <a:ext cx="2125981" cy="4634548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6EA36B-06FF-476C-B168-680A64B6291C}"/>
              </a:ext>
            </a:extLst>
          </p:cNvPr>
          <p:cNvGrpSpPr/>
          <p:nvPr/>
        </p:nvGrpSpPr>
        <p:grpSpPr>
          <a:xfrm>
            <a:off x="1504197" y="848360"/>
            <a:ext cx="2257125" cy="4470400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r="7566"/>
            <a:stretch/>
          </p:blipFill>
          <p:spPr>
            <a:xfrm>
              <a:off x="2431359" y="1116830"/>
              <a:ext cx="2125981" cy="4634548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C396-87A6-43BF-AA28-F1E4062FC24B}"/>
              </a:ext>
            </a:extLst>
          </p:cNvPr>
          <p:cNvGrpSpPr/>
          <p:nvPr/>
        </p:nvGrpSpPr>
        <p:grpSpPr>
          <a:xfrm>
            <a:off x="4967438" y="848360"/>
            <a:ext cx="2257125" cy="4470400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B46BA36-8C41-4665-9FC4-7FE2ED98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r="7566"/>
            <a:stretch/>
          </p:blipFill>
          <p:spPr>
            <a:xfrm>
              <a:off x="5582040" y="1116830"/>
              <a:ext cx="2125981" cy="4634548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2083949" y="330323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Calendar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5CA04-0E13-4897-BA83-005ABEAAD9C1}"/>
              </a:ext>
            </a:extLst>
          </p:cNvPr>
          <p:cNvSpPr txBox="1"/>
          <p:nvPr/>
        </p:nvSpPr>
        <p:spPr>
          <a:xfrm>
            <a:off x="5547189" y="330323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Diary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B0022A-0360-42B3-9B4D-4EBBCCD10CC9}"/>
              </a:ext>
            </a:extLst>
          </p:cNvPr>
          <p:cNvSpPr txBox="1"/>
          <p:nvPr/>
        </p:nvSpPr>
        <p:spPr>
          <a:xfrm>
            <a:off x="9010429" y="330323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Emoticon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916076" y="5464142"/>
            <a:ext cx="3433376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Todo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완료할 때마다 색상이 달라지는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나만의 커스텀 달력 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916B2C-E057-4377-BFCF-9D2349AC17D0}"/>
              </a:ext>
            </a:extLst>
          </p:cNvPr>
          <p:cNvSpPr txBox="1"/>
          <p:nvPr/>
        </p:nvSpPr>
        <p:spPr>
          <a:xfrm>
            <a:off x="4703634" y="5464142"/>
            <a:ext cx="2784737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그날의 기분을 날씨로 표현하는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나만의 일기장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8169572" y="5464142"/>
            <a:ext cx="2779351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타 유저의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Todo-List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응원하는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이모티콘 댓글 달기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2EEB4-D074-ED38-247C-5F5F1F20C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A918BF-AD8E-1AFA-AFE3-20A82BB5D35A}"/>
              </a:ext>
            </a:extLst>
          </p:cNvPr>
          <p:cNvSpPr/>
          <p:nvPr/>
        </p:nvSpPr>
        <p:spPr>
          <a:xfrm flipV="1">
            <a:off x="-1" y="3429000"/>
            <a:ext cx="12192001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A927F4-CE17-CA54-7683-B9DDA3D1ADF3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E75FE9-48D5-3CA3-C678-1F3EECF9986E}"/>
              </a:ext>
            </a:extLst>
          </p:cNvPr>
          <p:cNvGrpSpPr/>
          <p:nvPr/>
        </p:nvGrpSpPr>
        <p:grpSpPr>
          <a:xfrm>
            <a:off x="1127545" y="440680"/>
            <a:ext cx="3093935" cy="6127760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77B94C61-E473-E4FA-637C-A152787F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2955FD-2DC3-6A37-3092-B5BDF5B1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7" r="10687"/>
            <a:stretch/>
          </p:blipFill>
          <p:spPr>
            <a:xfrm>
              <a:off x="5582040" y="1116830"/>
              <a:ext cx="2125981" cy="4634548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EF6D0A-E047-0371-4614-75FE263A42F1}"/>
              </a:ext>
            </a:extLst>
          </p:cNvPr>
          <p:cNvSpPr txBox="1"/>
          <p:nvPr/>
        </p:nvSpPr>
        <p:spPr>
          <a:xfrm>
            <a:off x="4869255" y="836613"/>
            <a:ext cx="2930739" cy="1064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우리의 </a:t>
            </a:r>
            <a:r>
              <a:rPr lang="en-US" altLang="ko-KR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Todo-List</a:t>
            </a:r>
          </a:p>
          <a:p>
            <a:pPr>
              <a:lnSpc>
                <a:spcPct val="110000"/>
              </a:lnSpc>
            </a:pPr>
            <a:r>
              <a:rPr lang="en-US" altLang="ko-KR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</a:t>
            </a: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그룹 캘린더</a:t>
            </a:r>
            <a:r>
              <a:rPr lang="en-US" altLang="ko-KR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3A0D31-2147-335E-B3A2-DA26F35D2C59}"/>
              </a:ext>
            </a:extLst>
          </p:cNvPr>
          <p:cNvSpPr txBox="1"/>
          <p:nvPr/>
        </p:nvSpPr>
        <p:spPr>
          <a:xfrm>
            <a:off x="4869255" y="1944609"/>
            <a:ext cx="4394152" cy="108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하나의 화면에서 그룹원들이 같이 사용하는 캘린더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달력의 변화가 실시간으로 페이지에 노출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그룹 캘린더와 개인 캘린더의 내용 복사 기능 제공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6DC11-B176-EC04-B3C0-AF07338E305D}"/>
              </a:ext>
            </a:extLst>
          </p:cNvPr>
          <p:cNvSpPr txBox="1"/>
          <p:nvPr/>
        </p:nvSpPr>
        <p:spPr>
          <a:xfrm>
            <a:off x="4869255" y="3895315"/>
            <a:ext cx="5362365" cy="2111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모두와 함께 쓰는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Todo-List</a:t>
            </a:r>
            <a:endParaRPr lang="ko-KR" altLang="en-US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개인 캘린더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처럼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동일한 기능 제공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다른 그룹원이 반영한 내용 실시간으로 다른 유저에게 노출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그룹 일정을 개인 캘린더에 복사 제공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미처리된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Todo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쉽게 확인 가능하도록 설계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권한 기반의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Todo-List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설계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58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F8E590-60CA-452D-9A6B-902152FA011D}"/>
              </a:ext>
            </a:extLst>
          </p:cNvPr>
          <p:cNvSpPr/>
          <p:nvPr/>
        </p:nvSpPr>
        <p:spPr>
          <a:xfrm flipV="1">
            <a:off x="5410121" y="-4"/>
            <a:ext cx="630245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961463" y="774833"/>
            <a:ext cx="2930739" cy="1064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모두의 </a:t>
            </a:r>
            <a:r>
              <a:rPr lang="en-US" altLang="ko-KR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Todo-List</a:t>
            </a:r>
          </a:p>
          <a:p>
            <a:pPr>
              <a:lnSpc>
                <a:spcPct val="110000"/>
              </a:lnSpc>
            </a:pPr>
            <a:r>
              <a:rPr lang="en-US" altLang="ko-KR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</a:t>
            </a: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라운지</a:t>
            </a:r>
            <a:r>
              <a:rPr lang="en-US" altLang="ko-KR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4DBB7-F7BA-410B-AFDE-0CC26C23E042}"/>
              </a:ext>
            </a:extLst>
          </p:cNvPr>
          <p:cNvSpPr txBox="1"/>
          <p:nvPr/>
        </p:nvSpPr>
        <p:spPr>
          <a:xfrm>
            <a:off x="961464" y="2349084"/>
            <a:ext cx="3966618" cy="215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나의 관심사와 비슷한 사람들의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Todo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추천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나의 목표를 설정할 때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가이드라인으로 참고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응원하고 싶은 대상에게 이모티콘 응원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 AI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통하여 사용자별 추천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피드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제공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5DD287-BCB2-4C9B-8950-94FE7A8C38AC}"/>
              </a:ext>
            </a:extLst>
          </p:cNvPr>
          <p:cNvGrpSpPr/>
          <p:nvPr/>
        </p:nvGrpSpPr>
        <p:grpSpPr>
          <a:xfrm>
            <a:off x="6079762" y="-1301652"/>
            <a:ext cx="2368315" cy="4690619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4" name="그림 13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63EFD13A-9E04-4F5E-8891-C0567B71B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DDA980-DDD2-42CD-82CA-DFECABEB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0" r="4680"/>
            <a:stretch/>
          </p:blipFill>
          <p:spPr>
            <a:xfrm>
              <a:off x="2431359" y="1116830"/>
              <a:ext cx="2125981" cy="4634548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3008765-48AB-42D4-A687-82037192B02F}"/>
              </a:ext>
            </a:extLst>
          </p:cNvPr>
          <p:cNvGrpSpPr/>
          <p:nvPr/>
        </p:nvGrpSpPr>
        <p:grpSpPr>
          <a:xfrm>
            <a:off x="6079763" y="3664330"/>
            <a:ext cx="2368315" cy="4690619"/>
            <a:chOff x="5397712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27" name="그림 26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4E2C093B-B63A-4100-ACBD-0C1953824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2" y="970280"/>
              <a:ext cx="2482838" cy="491744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F376990-4636-46C8-AA4B-9BDC8B219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0" r="4680"/>
            <a:stretch/>
          </p:blipFill>
          <p:spPr>
            <a:xfrm>
              <a:off x="5582040" y="1116830"/>
              <a:ext cx="2125981" cy="4634548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AC04A2-E739-4B97-B91C-D0C0A9E294DB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0420C8F-F9D6-43E3-B44B-A02FDF0B00FD}"/>
              </a:ext>
            </a:extLst>
          </p:cNvPr>
          <p:cNvGrpSpPr/>
          <p:nvPr/>
        </p:nvGrpSpPr>
        <p:grpSpPr>
          <a:xfrm>
            <a:off x="8762002" y="-1903985"/>
            <a:ext cx="2368315" cy="4690619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40" name="그림 39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544A5CCB-F41A-4454-9704-4526F302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5796AB1-CE4A-442C-BEE4-F240E987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0" r="4680"/>
            <a:stretch/>
          </p:blipFill>
          <p:spPr>
            <a:xfrm>
              <a:off x="5582040" y="1116830"/>
              <a:ext cx="2125981" cy="4634548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B9ECE20-881B-465C-B91F-57A5FB2382CC}"/>
              </a:ext>
            </a:extLst>
          </p:cNvPr>
          <p:cNvGrpSpPr/>
          <p:nvPr/>
        </p:nvGrpSpPr>
        <p:grpSpPr>
          <a:xfrm>
            <a:off x="8762002" y="3061997"/>
            <a:ext cx="2368315" cy="4690619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38" name="그림 37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3B00ADCE-544A-4617-BC64-7A709EFC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070D04C-E43F-4357-8921-D77ACE1D7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0" r="4680"/>
            <a:stretch/>
          </p:blipFill>
          <p:spPr>
            <a:xfrm>
              <a:off x="8603594" y="1116830"/>
              <a:ext cx="2125981" cy="4634548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840C16-B503-CB3F-2B38-03E71586DF3F}"/>
              </a:ext>
            </a:extLst>
          </p:cNvPr>
          <p:cNvSpPr txBox="1"/>
          <p:nvPr/>
        </p:nvSpPr>
        <p:spPr>
          <a:xfrm>
            <a:off x="479424" y="6269885"/>
            <a:ext cx="2602315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i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>
                    <a:lumMod val="75000"/>
                    <a:alpha val="6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Plan With Me</a:t>
            </a:r>
            <a:endParaRPr lang="en-US" altLang="ko-KR" sz="6000" i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>
                  <a:lumMod val="75000"/>
                  <a:alpha val="6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66379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426</ep:Words>
  <ep:PresentationFormat>와이드스크린</ep:PresentationFormat>
  <ep:Paragraphs>75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2021-10-08T07:41:36.000</dcterms:created>
  <dc:creator>라 용</dc:creator>
  <cp:lastModifiedBy>user</cp:lastModifiedBy>
  <dcterms:modified xsi:type="dcterms:W3CDTF">2024-11-18T03:16:31.095</dcterms:modified>
  <cp:revision>35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