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39" r:id="rId6"/>
    <p:sldId id="333" r:id="rId7"/>
    <p:sldId id="342" r:id="rId8"/>
    <p:sldId id="336" r:id="rId9"/>
    <p:sldId id="344" r:id="rId10"/>
    <p:sldId id="343" r:id="rId11"/>
    <p:sldId id="320" r:id="rId12"/>
    <p:sldId id="334" r:id="rId13"/>
    <p:sldId id="340" r:id="rId14"/>
    <p:sldId id="341" r:id="rId15"/>
    <p:sldId id="257" r:id="rId16"/>
    <p:sldId id="258" r:id="rId17"/>
    <p:sldId id="335" r:id="rId18"/>
    <p:sldId id="337" r:id="rId19"/>
    <p:sldId id="330" r:id="rId20"/>
    <p:sldId id="329" r:id="rId21"/>
    <p:sldId id="331" r:id="rId22"/>
    <p:sldId id="318" r:id="rId23"/>
    <p:sldId id="321" r:id="rId24"/>
    <p:sldId id="259" r:id="rId25"/>
    <p:sldId id="322" r:id="rId26"/>
    <p:sldId id="260" r:id="rId27"/>
    <p:sldId id="324" r:id="rId28"/>
    <p:sldId id="261" r:id="rId29"/>
    <p:sldId id="32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5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arxiv.org/abs/2010.11929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53754A-358D-9F4B-D58B-3A61F898B3A4}"/>
              </a:ext>
            </a:extLst>
          </p:cNvPr>
          <p:cNvGrpSpPr/>
          <p:nvPr/>
        </p:nvGrpSpPr>
        <p:grpSpPr>
          <a:xfrm>
            <a:off x="681491" y="1052422"/>
            <a:ext cx="2435923" cy="2941608"/>
            <a:chOff x="681491" y="1052422"/>
            <a:chExt cx="2435923" cy="294160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DC333F-D8D2-B5D5-CDC0-E75EA11236F7}"/>
                </a:ext>
              </a:extLst>
            </p:cNvPr>
            <p:cNvSpPr/>
            <p:nvPr/>
          </p:nvSpPr>
          <p:spPr>
            <a:xfrm>
              <a:off x="681491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AD42C4-3C54-2DA7-EBC4-0680E29331FB}"/>
                </a:ext>
              </a:extLst>
            </p:cNvPr>
            <p:cNvSpPr txBox="1"/>
            <p:nvPr/>
          </p:nvSpPr>
          <p:spPr>
            <a:xfrm>
              <a:off x="1059560" y="1052425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35129A-ADAA-58D1-D1A6-5D364944A302}"/>
                </a:ext>
              </a:extLst>
            </p:cNvPr>
            <p:cNvSpPr txBox="1"/>
            <p:nvPr/>
          </p:nvSpPr>
          <p:spPr>
            <a:xfrm>
              <a:off x="681491" y="1414740"/>
              <a:ext cx="24359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3ECD85-051C-8EAD-5345-2A59D923A7E6}"/>
              </a:ext>
            </a:extLst>
          </p:cNvPr>
          <p:cNvGrpSpPr/>
          <p:nvPr/>
        </p:nvGrpSpPr>
        <p:grpSpPr>
          <a:xfrm>
            <a:off x="3219842" y="1052422"/>
            <a:ext cx="2524089" cy="2941608"/>
            <a:chOff x="3219842" y="1052422"/>
            <a:chExt cx="2524089" cy="29416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3227451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3219842" y="1052425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3264470" y="1414740"/>
              <a:ext cx="225831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288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(1,48,48)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128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</a:t>
              </a: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</a:t>
              </a:r>
              <a:r>
                <a:rPr lang="en-US" sz="1600" dirty="0" err="1"/>
                <a:t>tformer</a:t>
              </a:r>
              <a:r>
                <a:rPr lang="en-US" sz="1600" dirty="0"/>
                <a:t>: 0.1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5828290" y="1052422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247667" y="1052425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pre-train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20285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residual: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FB101-46A9-724B-73E3-3460EF2C80F7}"/>
              </a:ext>
            </a:extLst>
          </p:cNvPr>
          <p:cNvGrpSpPr/>
          <p:nvPr/>
        </p:nvGrpSpPr>
        <p:grpSpPr>
          <a:xfrm>
            <a:off x="8516534" y="1052422"/>
            <a:ext cx="2435923" cy="2941608"/>
            <a:chOff x="8516534" y="1052422"/>
            <a:chExt cx="2435923" cy="29416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6DE57-CD38-F5D7-D311-F3C498F8F124}"/>
                </a:ext>
              </a:extLst>
            </p:cNvPr>
            <p:cNvSpPr/>
            <p:nvPr/>
          </p:nvSpPr>
          <p:spPr>
            <a:xfrm>
              <a:off x="8516534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B2943-5BB5-5DBB-7721-E313935CD162}"/>
                </a:ext>
              </a:extLst>
            </p:cNvPr>
            <p:cNvSpPr txBox="1"/>
            <p:nvPr/>
          </p:nvSpPr>
          <p:spPr>
            <a:xfrm>
              <a:off x="8896602" y="1052425"/>
              <a:ext cx="164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fine-tune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5135F-4C5E-C0F0-FDA6-6CE9C653C015}"/>
                </a:ext>
              </a:extLst>
            </p:cNvPr>
            <p:cNvSpPr txBox="1"/>
            <p:nvPr/>
          </p:nvSpPr>
          <p:spPr>
            <a:xfrm>
              <a:off x="8597668" y="1414740"/>
              <a:ext cx="235478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BERT pre-train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dropout: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base </a:t>
              </a:r>
              <a:r>
                <a:rPr lang="en-US" sz="1600" dirty="0" err="1"/>
                <a:t>tformer</a:t>
              </a:r>
              <a:r>
                <a:rPr lang="en-US" sz="1600" dirty="0"/>
                <a:t> layers: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frozen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pre-train: due to resource constraints, I had to use a very tiny BERT (</a:t>
            </a:r>
            <a:r>
              <a:rPr lang="en-US" sz="1600" dirty="0" err="1"/>
              <a:t>emb</a:t>
            </a:r>
            <a:r>
              <a:rPr lang="en-US" sz="1600" dirty="0"/>
              <a:t>, heads, layers) and only did 10 epochs of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VIT: due to resource constraints, I could not explore larger attention heads (</a:t>
            </a:r>
            <a:r>
              <a:rPr lang="en-US" sz="1600" dirty="0" err="1"/>
              <a:t>emb</a:t>
            </a:r>
            <a:r>
              <a:rPr lang="en-US" sz="16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MSE</a:t>
            </a:r>
          </a:p>
        </p:txBody>
      </p: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 </a:t>
            </a:r>
            <a:r>
              <a:rPr lang="en-US" sz="1600" dirty="0">
                <a:solidFill>
                  <a:srgbClr val="FF0000"/>
                </a:solidFill>
              </a:rPr>
              <a:t>TODO (2 repos)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369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HW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07242"/>
              </p:ext>
            </p:extLst>
          </p:nvPr>
        </p:nvGraphicFramePr>
        <p:xfrm>
          <a:off x="1155168" y="1019273"/>
          <a:ext cx="8556704" cy="41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3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551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4554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70391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784973340"/>
                    </a:ext>
                  </a:extLst>
                </a:gridCol>
                <a:gridCol w="190002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RMSD 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(full)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OAS dataset is </a:t>
            </a:r>
            <a:r>
              <a:rPr lang="en-US" b="0" dirty="0">
                <a:effectLst/>
              </a:rPr>
              <a:t>18061315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59863"/>
              </p:ext>
            </p:extLst>
          </p:nvPr>
        </p:nvGraphicFramePr>
        <p:xfrm>
          <a:off x="1729491" y="1086528"/>
          <a:ext cx="8484186" cy="3167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RMSD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(full)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130304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707048"/>
              </p:ext>
            </p:extLst>
          </p:nvPr>
        </p:nvGraphicFramePr>
        <p:xfrm>
          <a:off x="671456" y="784606"/>
          <a:ext cx="9734939" cy="5020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7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655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RMSD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46695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446695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446695">
                <a:tc rowSpan="5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38611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727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1 layer </a:t>
                      </a:r>
                      <a:r>
                        <a:rPr lang="en-US" sz="1600" dirty="0" err="1"/>
                        <a:t>tform</a:t>
                      </a:r>
                      <a:r>
                        <a:rPr lang="en-US" sz="1600" dirty="0"/>
                        <a:t> unfrozen</a:t>
                      </a:r>
                    </a:p>
                    <a:p>
                      <a:pPr algn="ctr"/>
                      <a:r>
                        <a:rPr lang="en-US" sz="16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754056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2 layers </a:t>
                      </a:r>
                      <a:r>
                        <a:rPr lang="en-US" sz="1600" dirty="0" err="1"/>
                        <a:t>tform</a:t>
                      </a:r>
                      <a:r>
                        <a:rPr lang="en-US" sz="1600" dirty="0"/>
                        <a:t> unfrozen</a:t>
                      </a:r>
                    </a:p>
                    <a:p>
                      <a:pPr algn="ctr"/>
                      <a:r>
                        <a:rPr lang="en-US" sz="16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754056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6344991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0434CF7-A283-2E47-7026-4A512CD8547A}"/>
              </a:ext>
            </a:extLst>
          </p:cNvPr>
          <p:cNvGrpSpPr/>
          <p:nvPr/>
        </p:nvGrpSpPr>
        <p:grpSpPr>
          <a:xfrm>
            <a:off x="2745265" y="1617784"/>
            <a:ext cx="1984997" cy="2242039"/>
            <a:chOff x="2745265" y="1617784"/>
            <a:chExt cx="1984997" cy="22420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EC799C-6315-6FBC-44EF-B3BA08648387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378311-44E7-5FD4-4420-3DEE1468F9D1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785462-D7F0-1C23-6249-BBFEDB767315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1DC3D8-6B18-B938-F6DA-7AACCD2512A5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3F8196-0439-8F97-2D90-4868A8C14AA2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3A6D2FF-2DEC-C6E9-6E86-3A584BF35F7A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156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0749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69894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62447" y="4672059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635722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76295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77578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77314" y="4251098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1929023" y="5644031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6890A-9D45-137A-0C69-3C146C4F6C67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24D74-AB02-0F0F-2DB1-AC32FCC5C7EB}"/>
              </a:ext>
            </a:extLst>
          </p:cNvPr>
          <p:cNvSpPr txBox="1"/>
          <p:nvPr/>
        </p:nvSpPr>
        <p:spPr>
          <a:xfrm>
            <a:off x="1160890" y="1590261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390957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59776-7CC5-CCAF-413F-1B038A87DE9F}"/>
              </a:ext>
            </a:extLst>
          </p:cNvPr>
          <p:cNvSpPr txBox="1"/>
          <p:nvPr/>
        </p:nvSpPr>
        <p:spPr>
          <a:xfrm>
            <a:off x="933806" y="1292358"/>
            <a:ext cx="7761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(26279 rows), </a:t>
            </a:r>
            <a:r>
              <a:rPr lang="en-US" sz="1800" dirty="0" err="1"/>
              <a:t>val</a:t>
            </a:r>
            <a:r>
              <a:rPr lang="en-US" sz="1800" dirty="0"/>
              <a:t> (2920 rows)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33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two 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00AAF-F4BA-D6D8-31D9-0D669D1AB800}"/>
              </a:ext>
            </a:extLst>
          </p:cNvPr>
          <p:cNvSpPr txBox="1"/>
          <p:nvPr/>
        </p:nvSpPr>
        <p:spPr>
          <a:xfrm>
            <a:off x="586596" y="923026"/>
            <a:ext cx="9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A8199-D7F0-934C-F158-7AEAC442FB70}"/>
              </a:ext>
            </a:extLst>
          </p:cNvPr>
          <p:cNvSpPr txBox="1"/>
          <p:nvPr/>
        </p:nvSpPr>
        <p:spPr>
          <a:xfrm>
            <a:off x="933805" y="2950039"/>
            <a:ext cx="94869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0.5 (Note: about 50% of the original data has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= 1.0)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(11088 rows), </a:t>
            </a:r>
            <a:r>
              <a:rPr lang="en-US" sz="1800" dirty="0" err="1"/>
              <a:t>val</a:t>
            </a:r>
            <a:r>
              <a:rPr lang="en-US" sz="1800" dirty="0"/>
              <a:t> (1232 rows)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overfitting is a concern with this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E5CB7-B92A-B4E6-8F3F-94929B8233BC}"/>
              </a:ext>
            </a:extLst>
          </p:cNvPr>
          <p:cNvSpPr txBox="1"/>
          <p:nvPr/>
        </p:nvSpPr>
        <p:spPr>
          <a:xfrm>
            <a:off x="586596" y="258070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8100204" y="4120870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5B665-70EA-5B20-8B8B-7EAA1ED9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80" y="704181"/>
            <a:ext cx="2955538" cy="2154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2572C-0B04-B7EF-D36F-336747D674CB}"/>
              </a:ext>
            </a:extLst>
          </p:cNvPr>
          <p:cNvSpPr txBox="1"/>
          <p:nvPr/>
        </p:nvSpPr>
        <p:spPr>
          <a:xfrm>
            <a:off x="8223210" y="345092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9C880-87A8-E4F0-3029-8D5A6116FAEB}"/>
              </a:ext>
            </a:extLst>
          </p:cNvPr>
          <p:cNvSpPr txBox="1"/>
          <p:nvPr/>
        </p:nvSpPr>
        <p:spPr>
          <a:xfrm>
            <a:off x="598097" y="479238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741C5-6171-594F-EF0C-3540745BA613}"/>
              </a:ext>
            </a:extLst>
          </p:cNvPr>
          <p:cNvSpPr txBox="1"/>
          <p:nvPr/>
        </p:nvSpPr>
        <p:spPr>
          <a:xfrm>
            <a:off x="933805" y="5161718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0.05 (9302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90/10 split: train(8325), </a:t>
            </a:r>
            <a:r>
              <a:rPr lang="en-US" dirty="0" err="1"/>
              <a:t>val</a:t>
            </a:r>
            <a:r>
              <a:rPr lang="en-US" dirty="0"/>
              <a:t>(925)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B8555E-543F-42E6-240A-282609C1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87" y="4684541"/>
            <a:ext cx="2955537" cy="21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0" y="42099"/>
            <a:ext cx="33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B89B0-7A85-88E9-4336-59B624221C21}"/>
              </a:ext>
            </a:extLst>
          </p:cNvPr>
          <p:cNvSpPr txBox="1"/>
          <p:nvPr/>
        </p:nvSpPr>
        <p:spPr>
          <a:xfrm>
            <a:off x="126393" y="709002"/>
            <a:ext cx="48624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MLP-based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residual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Vision Transformer (VIT)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encode aa residue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reshape into 48x48 monochrome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VIT modified for regression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the fine-tune model on train set, from scratch, i.e. no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kosher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pre-train on OAS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fine-tune on training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0B05E-75A4-27FF-18CF-8A9BEB4D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56" y="503764"/>
            <a:ext cx="1492151" cy="124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1F9BB-2C51-0521-3511-F1ED55D6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02" y="360641"/>
            <a:ext cx="2161331" cy="1384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738CD2-7553-2B53-30CF-8D70ED744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51" y="3900819"/>
            <a:ext cx="3602098" cy="11520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DE16E-5047-1553-1856-A47DAA612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551" y="5223838"/>
            <a:ext cx="3602098" cy="12874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DDD25-C882-564E-01A9-9DD05893DCCE}"/>
              </a:ext>
            </a:extLst>
          </p:cNvPr>
          <p:cNvSpPr txBox="1"/>
          <p:nvPr/>
        </p:nvSpPr>
        <p:spPr>
          <a:xfrm>
            <a:off x="4887464" y="191261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62995-1DB6-E248-D94C-E72BF1948860}"/>
              </a:ext>
            </a:extLst>
          </p:cNvPr>
          <p:cNvSpPr txBox="1"/>
          <p:nvPr/>
        </p:nvSpPr>
        <p:spPr>
          <a:xfrm>
            <a:off x="6947886" y="191261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MLP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AFAAF-B6E8-CFE5-EE7A-A5A44BD9F881}"/>
              </a:ext>
            </a:extLst>
          </p:cNvPr>
          <p:cNvSpPr txBox="1"/>
          <p:nvPr/>
        </p:nvSpPr>
        <p:spPr>
          <a:xfrm>
            <a:off x="9891649" y="429217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921E1-F6C9-7138-5B20-A934B9357DE0}"/>
              </a:ext>
            </a:extLst>
          </p:cNvPr>
          <p:cNvSpPr txBox="1"/>
          <p:nvPr/>
        </p:nvSpPr>
        <p:spPr>
          <a:xfrm>
            <a:off x="9891649" y="5682886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65EF6-B1AF-6A62-02D1-E704EDC85FD0}"/>
              </a:ext>
            </a:extLst>
          </p:cNvPr>
          <p:cNvSpPr txBox="1"/>
          <p:nvPr/>
        </p:nvSpPr>
        <p:spPr>
          <a:xfrm>
            <a:off x="9724343" y="191261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6599D-42CF-DB84-0323-B1253954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555" y="703901"/>
            <a:ext cx="2627479" cy="11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CD40A-05F3-9ADF-0C95-5997A3DC340E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6AB23-99B9-FA2D-64B7-92464BD1021C}"/>
              </a:ext>
            </a:extLst>
          </p:cNvPr>
          <p:cNvSpPr txBox="1"/>
          <p:nvPr/>
        </p:nvSpPr>
        <p:spPr>
          <a:xfrm>
            <a:off x="8091578" y="6124755"/>
            <a:ext cx="29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http://arxiv.org/abs/2010.11929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3E58-8692-E1E7-8341-CFB8086C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37" y="1614577"/>
            <a:ext cx="77724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2D80E-05AE-0E1C-ACAB-7014788A0B55}"/>
              </a:ext>
            </a:extLst>
          </p:cNvPr>
          <p:cNvSpPr txBox="1"/>
          <p:nvPr/>
        </p:nvSpPr>
        <p:spPr>
          <a:xfrm>
            <a:off x="508072" y="725268"/>
            <a:ext cx="8834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simplest model that uses self-attention which I think can be applied to this problem</a:t>
            </a:r>
          </a:p>
          <a:p>
            <a:r>
              <a:rPr lang="en-US" dirty="0"/>
              <a:t>Also, it can run on my </a:t>
            </a:r>
            <a:r>
              <a:rPr lang="en-US" dirty="0" err="1"/>
              <a:t>Macbook</a:t>
            </a:r>
            <a:r>
              <a:rPr lang="en-US" dirty="0"/>
              <a:t> M2 hardware pretty quickly</a:t>
            </a:r>
          </a:p>
        </p:txBody>
      </p:sp>
    </p:spTree>
    <p:extLst>
      <p:ext uri="{BB962C8B-B14F-4D97-AF65-F5344CB8AC3E}">
        <p14:creationId xmlns:p14="http://schemas.microsoft.com/office/powerpoint/2010/main" val="65539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80" y="4124507"/>
            <a:ext cx="2651352" cy="2638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F76B6-E938-FE65-CE90-2F5BDE5886EB}"/>
              </a:ext>
            </a:extLst>
          </p:cNvPr>
          <p:cNvSpPr txBox="1"/>
          <p:nvPr/>
        </p:nvSpPr>
        <p:spPr>
          <a:xfrm>
            <a:off x="640464" y="665975"/>
            <a:ext cx="5012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</a:t>
            </a:r>
            <a:r>
              <a:rPr lang="en-US" dirty="0" err="1"/>
              <a:t>scFv</a:t>
            </a:r>
            <a:r>
              <a:rPr lang="en-US" dirty="0"/>
              <a:t> aa sequences into B&amp;W images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1389781" y="1490946"/>
            <a:ext cx="8807924" cy="1761566"/>
            <a:chOff x="1389781" y="981985"/>
            <a:chExt cx="8807924" cy="176156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5728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aa sequence: </a:t>
              </a:r>
              <a:r>
                <a:rPr lang="en-US" b="0" i="0" dirty="0">
                  <a:effectLst/>
                </a:rPr>
                <a:t> ['CLS', 'Q', 'V', 'Q', 'L', 'V', ‘Q, …, ‘PAD’, ‘PAD’]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683491"/>
              <a:ext cx="4653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encoded: </a:t>
              </a:r>
              <a:r>
                <a:rPr lang="en-US" b="0" i="0" dirty="0">
                  <a:effectLst/>
                </a:rPr>
                <a:t>[ 0, 14, 18, 14, 10, 18, 14, …, 23, 23]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2374219"/>
              <a:ext cx="8807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effectLst/>
                </a:rPr>
                <a:t>binary: [000000000000110100010010000011010000010000…]    (using 8-bits per token)</a:t>
              </a:r>
              <a:endParaRPr lang="en-US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76703"/>
              <a:ext cx="12700" cy="691453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868157"/>
              <a:ext cx="12700" cy="690728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7737231" y="981985"/>
              <a:ext cx="2356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(use </a:t>
              </a:r>
              <a:r>
                <a:rPr lang="en-US" dirty="0" err="1"/>
                <a:t>block_size</a:t>
              </a:r>
              <a:r>
                <a:rPr lang="en-US" dirty="0"/>
                <a:t> = 288)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715456" y="3320877"/>
            <a:ext cx="0" cy="803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2759635" y="3520441"/>
            <a:ext cx="54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(1,48,48) </a:t>
            </a:r>
            <a:r>
              <a:rPr lang="en-US" sz="1400" dirty="0"/>
              <a:t>(after trimming off trailing 4 bits from above)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84EC52-354B-6026-AE1F-4CC252F95C53}"/>
              </a:ext>
            </a:extLst>
          </p:cNvPr>
          <p:cNvSpPr txBox="1"/>
          <p:nvPr/>
        </p:nvSpPr>
        <p:spPr>
          <a:xfrm>
            <a:off x="6273945" y="5657911"/>
            <a:ext cx="52830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stretch 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some inductive bias: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2</a:t>
            </a:r>
            <a:r>
              <a:rPr lang="en-US" sz="1400" baseline="30000" dirty="0"/>
              <a:t>nd</a:t>
            </a:r>
            <a:r>
              <a:rPr lang="en-US" sz="1400" dirty="0"/>
              <a:t> channel for variability vs position in aa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3</a:t>
            </a:r>
            <a:r>
              <a:rPr lang="en-US" sz="1400" baseline="30000" dirty="0"/>
              <a:t>rd</a:t>
            </a:r>
            <a:r>
              <a:rPr lang="en-US" sz="1400" dirty="0"/>
              <a:t> channel for aa groups (polar, hydrophobic)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23AA7-8846-61D8-5D84-61D9DFC52729}"/>
              </a:ext>
            </a:extLst>
          </p:cNvPr>
          <p:cNvSpPr txBox="1"/>
          <p:nvPr/>
        </p:nvSpPr>
        <p:spPr>
          <a:xfrm>
            <a:off x="4114800" y="4623411"/>
            <a:ext cx="547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 regression model on these images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A1C9C-FB2D-CD2D-F85E-23BCF1A59DF3}"/>
              </a:ext>
            </a:extLst>
          </p:cNvPr>
          <p:cNvSpPr txBox="1"/>
          <p:nvPr/>
        </p:nvSpPr>
        <p:spPr>
          <a:xfrm>
            <a:off x="173866" y="154242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CECA3-BD7D-460A-C42C-78CB2437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48" y="1092920"/>
            <a:ext cx="7304187" cy="23360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BCB51-05DF-27E1-4369-F5A1A287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48" y="4130129"/>
            <a:ext cx="6536116" cy="23360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6965F-FA30-7F55-A393-2A31108BF7F6}"/>
              </a:ext>
            </a:extLst>
          </p:cNvPr>
          <p:cNvSpPr txBox="1"/>
          <p:nvPr/>
        </p:nvSpPr>
        <p:spPr>
          <a:xfrm>
            <a:off x="730398" y="7235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27D7C-B7FF-B52A-765E-A4304408DCE8}"/>
              </a:ext>
            </a:extLst>
          </p:cNvPr>
          <p:cNvSpPr txBox="1"/>
          <p:nvPr/>
        </p:nvSpPr>
        <p:spPr>
          <a:xfrm>
            <a:off x="730398" y="3760797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F426-EAFE-3091-51B1-EF3CA945EE22}"/>
              </a:ext>
            </a:extLst>
          </p:cNvPr>
          <p:cNvSpPr txBox="1"/>
          <p:nvPr/>
        </p:nvSpPr>
        <p:spPr>
          <a:xfrm>
            <a:off x="8297285" y="1891628"/>
            <a:ext cx="37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OAS light chain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C1117-AE70-3B34-CBDC-766B07172B75}"/>
              </a:ext>
            </a:extLst>
          </p:cNvPr>
          <p:cNvSpPr txBox="1"/>
          <p:nvPr/>
        </p:nvSpPr>
        <p:spPr>
          <a:xfrm>
            <a:off x="7529214" y="5113502"/>
            <a:ext cx="388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 A-Alpha Bio homework data</a:t>
            </a:r>
          </a:p>
        </p:txBody>
      </p:sp>
    </p:spTree>
    <p:extLst>
      <p:ext uri="{BB962C8B-B14F-4D97-AF65-F5344CB8AC3E}">
        <p14:creationId xmlns:p14="http://schemas.microsoft.com/office/powerpoint/2010/main" val="84614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9462</TotalTime>
  <Words>2453</Words>
  <Application>Microsoft Macintosh PowerPoint</Application>
  <PresentationFormat>Widescreen</PresentationFormat>
  <Paragraphs>487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367</cp:revision>
  <dcterms:created xsi:type="dcterms:W3CDTF">2024-04-22T17:24:41Z</dcterms:created>
  <dcterms:modified xsi:type="dcterms:W3CDTF">2024-05-02T17:43:39Z</dcterms:modified>
</cp:coreProperties>
</file>