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61" r:id="rId6"/>
    <p:sldId id="350" r:id="rId7"/>
    <p:sldId id="333" r:id="rId8"/>
    <p:sldId id="336" r:id="rId9"/>
    <p:sldId id="345" r:id="rId10"/>
    <p:sldId id="343" r:id="rId11"/>
    <p:sldId id="341" r:id="rId12"/>
    <p:sldId id="356" r:id="rId13"/>
    <p:sldId id="357" r:id="rId14"/>
    <p:sldId id="346" r:id="rId15"/>
    <p:sldId id="358" r:id="rId16"/>
    <p:sldId id="360" r:id="rId17"/>
    <p:sldId id="359" r:id="rId18"/>
    <p:sldId id="352" r:id="rId19"/>
    <p:sldId id="320" r:id="rId20"/>
    <p:sldId id="257" r:id="rId21"/>
    <p:sldId id="258" r:id="rId22"/>
    <p:sldId id="318" r:id="rId23"/>
    <p:sldId id="321" r:id="rId24"/>
    <p:sldId id="355" r:id="rId25"/>
    <p:sldId id="349" r:id="rId26"/>
    <p:sldId id="353" r:id="rId27"/>
    <p:sldId id="347" r:id="rId28"/>
    <p:sldId id="363" r:id="rId29"/>
    <p:sldId id="364" r:id="rId30"/>
    <p:sldId id="351" r:id="rId31"/>
    <p:sldId id="342" r:id="rId32"/>
    <p:sldId id="322" r:id="rId33"/>
    <p:sldId id="334" r:id="rId34"/>
    <p:sldId id="354" r:id="rId35"/>
    <p:sldId id="339" r:id="rId36"/>
    <p:sldId id="344" r:id="rId37"/>
    <p:sldId id="362" r:id="rId38"/>
    <p:sldId id="337" r:id="rId39"/>
    <p:sldId id="330" r:id="rId40"/>
    <p:sldId id="329" r:id="rId41"/>
    <p:sldId id="331" r:id="rId42"/>
    <p:sldId id="259" r:id="rId43"/>
    <p:sldId id="260" r:id="rId44"/>
    <p:sldId id="324" r:id="rId45"/>
    <p:sldId id="261" r:id="rId46"/>
    <p:sldId id="34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arxiv.org/abs/2010.11929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93" y="362874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70" y="1771685"/>
            <a:ext cx="9144000" cy="436677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D1C0C77-DC58-8907-431B-618511126BB1}"/>
              </a:ext>
            </a:extLst>
          </p:cNvPr>
          <p:cNvGrpSpPr/>
          <p:nvPr/>
        </p:nvGrpSpPr>
        <p:grpSpPr>
          <a:xfrm>
            <a:off x="3296147" y="862641"/>
            <a:ext cx="2655761" cy="4028545"/>
            <a:chOff x="1028999" y="1061051"/>
            <a:chExt cx="2655761" cy="402854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5D2C7F2-AA0F-C7D0-AFFC-B97BBB4FF134}"/>
                </a:ext>
              </a:extLst>
            </p:cNvPr>
            <p:cNvSpPr/>
            <p:nvPr/>
          </p:nvSpPr>
          <p:spPr>
            <a:xfrm>
              <a:off x="1028999" y="1069685"/>
              <a:ext cx="2655761" cy="4019911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AD42C4-3C54-2DA7-EBC4-0680E29331FB}"/>
                </a:ext>
              </a:extLst>
            </p:cNvPr>
            <p:cNvSpPr txBox="1"/>
            <p:nvPr/>
          </p:nvSpPr>
          <p:spPr>
            <a:xfrm>
              <a:off x="1585775" y="1061051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35129A-ADAA-58D1-D1A6-5D364944A302}"/>
                </a:ext>
              </a:extLst>
            </p:cNvPr>
            <p:cNvSpPr txBox="1"/>
            <p:nvPr/>
          </p:nvSpPr>
          <p:spPr>
            <a:xfrm>
              <a:off x="1155950" y="1423366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D59257-FFDB-E789-A1AA-B56DB1B66FF8}"/>
              </a:ext>
            </a:extLst>
          </p:cNvPr>
          <p:cNvGrpSpPr/>
          <p:nvPr/>
        </p:nvGrpSpPr>
        <p:grpSpPr>
          <a:xfrm>
            <a:off x="6095738" y="862641"/>
            <a:ext cx="2655761" cy="4394192"/>
            <a:chOff x="4003836" y="1061047"/>
            <a:chExt cx="2655761" cy="43941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4003836" y="1061047"/>
              <a:ext cx="2655761" cy="4019911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4082487" y="1061051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4101237" y="1423366"/>
              <a:ext cx="2357120" cy="4031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0EF4BA-52BE-C39D-B961-311BF8EDA1FB}"/>
              </a:ext>
            </a:extLst>
          </p:cNvPr>
          <p:cNvGrpSpPr/>
          <p:nvPr/>
        </p:nvGrpSpPr>
        <p:grpSpPr>
          <a:xfrm>
            <a:off x="8881278" y="862641"/>
            <a:ext cx="2655761" cy="4139333"/>
            <a:chOff x="7114691" y="1069685"/>
            <a:chExt cx="2655761" cy="41393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C9676-35FA-FB4C-ABC2-222BE641567F}"/>
                </a:ext>
              </a:extLst>
            </p:cNvPr>
            <p:cNvSpPr/>
            <p:nvPr/>
          </p:nvSpPr>
          <p:spPr>
            <a:xfrm>
              <a:off x="7114691" y="1069685"/>
              <a:ext cx="2655761" cy="4019911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7762931" y="1069685"/>
              <a:ext cx="1292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TForm</a:t>
              </a:r>
              <a:r>
                <a:rPr lang="en-US" dirty="0"/>
                <a:t> MLP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7253810" y="1423366"/>
              <a:ext cx="235083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537848" y="5277965"/>
            <a:ext cx="10783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Misc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&amp; </a:t>
            </a:r>
            <a:r>
              <a:rPr lang="en-US" sz="1400" dirty="0" err="1"/>
              <a:t>TForm</a:t>
            </a:r>
            <a:r>
              <a:rPr lang="en-US" sz="1400" dirty="0"/>
              <a:t> models: due to resource constraints, I could not explore larger attention heads (</a:t>
            </a:r>
            <a:r>
              <a:rPr lang="en-US" sz="1400" dirty="0" err="1"/>
              <a:t>emb</a:t>
            </a:r>
            <a:r>
              <a:rPr lang="en-US" sz="14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AdamW</a:t>
            </a:r>
            <a:r>
              <a:rPr lang="en-US" sz="1400" dirty="0"/>
              <a:t> and exponential learning rate decay in all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learning rate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</a:t>
            </a:r>
            <a:r>
              <a:rPr lang="en-US" sz="1400" dirty="0" err="1"/>
              <a:t>blocksize</a:t>
            </a:r>
            <a:r>
              <a:rPr lang="en-US" sz="1400" dirty="0"/>
              <a:t>: I cut off the last 5 aa residues to better accommodate the dimensions needed for the VIT image patches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5803DDA-563E-6B65-5807-83A2730F2D93}"/>
              </a:ext>
            </a:extLst>
          </p:cNvPr>
          <p:cNvGrpSpPr/>
          <p:nvPr/>
        </p:nvGrpSpPr>
        <p:grpSpPr>
          <a:xfrm>
            <a:off x="538031" y="862641"/>
            <a:ext cx="2655761" cy="4028545"/>
            <a:chOff x="1028999" y="1061051"/>
            <a:chExt cx="2655761" cy="402854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71CA74-07E8-5B79-23DE-125B7B4C255D}"/>
                </a:ext>
              </a:extLst>
            </p:cNvPr>
            <p:cNvSpPr/>
            <p:nvPr/>
          </p:nvSpPr>
          <p:spPr>
            <a:xfrm>
              <a:off x="1028999" y="1069685"/>
              <a:ext cx="2655761" cy="4019911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FDE81D-3603-819A-95EC-4DAC89182498}"/>
                </a:ext>
              </a:extLst>
            </p:cNvPr>
            <p:cNvSpPr txBox="1"/>
            <p:nvPr/>
          </p:nvSpPr>
          <p:spPr>
            <a:xfrm>
              <a:off x="1585775" y="1061051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MLP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CC5281-47D2-603F-2BD3-92188167ADD6}"/>
                </a:ext>
              </a:extLst>
            </p:cNvPr>
            <p:cNvSpPr txBox="1"/>
            <p:nvPr/>
          </p:nvSpPr>
          <p:spPr>
            <a:xfrm>
              <a:off x="1155950" y="1423366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08828"/>
              </p:ext>
            </p:extLst>
          </p:nvPr>
        </p:nvGraphicFramePr>
        <p:xfrm>
          <a:off x="680081" y="1219495"/>
          <a:ext cx="10134867" cy="338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5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350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326401" y="5596298"/>
            <a:ext cx="102890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Regression head is residual-MLP.  (interestingly, residual-MLP head gave better convergence properties than standard MLP)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I generally stopped when training had plateaued for &gt;100 epochs with respect to improved 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7892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test set : Clean-3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561381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42835-134E-14C3-25AC-A780B097C1E6}"/>
              </a:ext>
            </a:extLst>
          </p:cNvPr>
          <p:cNvSpPr txBox="1"/>
          <p:nvPr/>
        </p:nvSpPr>
        <p:spPr>
          <a:xfrm>
            <a:off x="3985403" y="336430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6952891" y="350232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9825487" y="357996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1177942" y="6167887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FDF15C-3427-DDEB-524F-A6AA9329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84" y="1442700"/>
            <a:ext cx="2446445" cy="19216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3F3DCD-098F-8A8C-8B38-4DB17EFD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674" y="1580723"/>
            <a:ext cx="2446445" cy="192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4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6F59F-40C8-F00A-6C2D-A4D77F271087}"/>
              </a:ext>
            </a:extLst>
          </p:cNvPr>
          <p:cNvSpPr txBox="1"/>
          <p:nvPr/>
        </p:nvSpPr>
        <p:spPr>
          <a:xfrm>
            <a:off x="114248" y="144344"/>
            <a:ext cx="493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</a:t>
            </a:r>
            <a:r>
              <a:rPr lang="en-US" sz="2400" dirty="0" err="1"/>
              <a:t>Kd</a:t>
            </a:r>
            <a:r>
              <a:rPr lang="en-US" sz="2400" dirty="0"/>
              <a:t> distribution on hold-out set</a:t>
            </a:r>
          </a:p>
        </p:txBody>
      </p:sp>
    </p:spTree>
    <p:extLst>
      <p:ext uri="{BB962C8B-B14F-4D97-AF65-F5344CB8AC3E}">
        <p14:creationId xmlns:p14="http://schemas.microsoft.com/office/powerpoint/2010/main" val="362402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3258FA-CD8D-B70C-C2EA-E2A9B3C90F14}"/>
              </a:ext>
            </a:extLst>
          </p:cNvPr>
          <p:cNvSpPr/>
          <p:nvPr/>
        </p:nvSpPr>
        <p:spPr>
          <a:xfrm>
            <a:off x="6918808" y="1224951"/>
            <a:ext cx="3448030" cy="543464"/>
          </a:xfrm>
          <a:prstGeom prst="rect">
            <a:avLst/>
          </a:prstGeom>
          <a:solidFill>
            <a:schemeClr val="accent1">
              <a:alpha val="33024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0A661-F32C-A79C-1C36-4376CEED0ED1}"/>
              </a:ext>
            </a:extLst>
          </p:cNvPr>
          <p:cNvSpPr txBox="1"/>
          <p:nvPr/>
        </p:nvSpPr>
        <p:spPr>
          <a:xfrm>
            <a:off x="136762" y="204349"/>
            <a:ext cx="462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 :  Transformer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91BA8-051D-CD34-F16E-F65C2979B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95" y="878696"/>
            <a:ext cx="5473700" cy="444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77ACD0-F709-BA92-11E4-D948F3FC7380}"/>
              </a:ext>
            </a:extLst>
          </p:cNvPr>
          <p:cNvSpPr txBox="1"/>
          <p:nvPr/>
        </p:nvSpPr>
        <p:spPr>
          <a:xfrm>
            <a:off x="7694762" y="1311216"/>
            <a:ext cx="267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[CLS</a:t>
            </a:r>
            <a:r>
              <a:rPr lang="en-US" baseline="30000" dirty="0"/>
              <a:t>*</a:t>
            </a:r>
            <a:r>
              <a:rPr lang="en-US" dirty="0"/>
              <a:t>, aa, aa, aa, aa, …..]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09D50-6EBA-77AB-6F7F-ABBDD034C1B5}"/>
              </a:ext>
            </a:extLst>
          </p:cNvPr>
          <p:cNvSpPr txBox="1"/>
          <p:nvPr/>
        </p:nvSpPr>
        <p:spPr>
          <a:xfrm>
            <a:off x="6941671" y="1311216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356B48-D3E1-76F7-F930-F053CEE3046A}"/>
              </a:ext>
            </a:extLst>
          </p:cNvPr>
          <p:cNvCxnSpPr>
            <a:cxnSpLocks/>
          </p:cNvCxnSpPr>
          <p:nvPr/>
        </p:nvCxnSpPr>
        <p:spPr>
          <a:xfrm flipV="1">
            <a:off x="8990020" y="1595887"/>
            <a:ext cx="0" cy="854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EDB3BA-452B-08B6-439B-BC2846A64493}"/>
              </a:ext>
            </a:extLst>
          </p:cNvPr>
          <p:cNvSpPr txBox="1"/>
          <p:nvPr/>
        </p:nvSpPr>
        <p:spPr>
          <a:xfrm>
            <a:off x="8833449" y="2449902"/>
            <a:ext cx="2314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emitted by </a:t>
            </a:r>
          </a:p>
          <a:p>
            <a:r>
              <a:rPr lang="en-US" dirty="0"/>
              <a:t>dataset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226D2-AA94-ABDB-8A1E-E434D42B7790}"/>
              </a:ext>
            </a:extLst>
          </p:cNvPr>
          <p:cNvSpPr txBox="1"/>
          <p:nvPr/>
        </p:nvSpPr>
        <p:spPr>
          <a:xfrm>
            <a:off x="6918808" y="3101196"/>
            <a:ext cx="47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added in the model to use for regression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1456C9-A836-676C-3EC7-CBB5B1A2BCF4}"/>
              </a:ext>
            </a:extLst>
          </p:cNvPr>
          <p:cNvCxnSpPr>
            <a:cxnSpLocks/>
          </p:cNvCxnSpPr>
          <p:nvPr/>
        </p:nvCxnSpPr>
        <p:spPr>
          <a:xfrm flipV="1">
            <a:off x="7318216" y="1595887"/>
            <a:ext cx="0" cy="1505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AB843D-0FD2-EAA1-2D55-581A8E3A65AB}"/>
              </a:ext>
            </a:extLst>
          </p:cNvPr>
          <p:cNvSpPr txBox="1"/>
          <p:nvPr/>
        </p:nvSpPr>
        <p:spPr>
          <a:xfrm>
            <a:off x="520202" y="5498125"/>
            <a:ext cx="6517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effectLst/>
              </a:rPr>
              <a:t>Transformer-based models should learn relationships between the elements of the sequence</a:t>
            </a:r>
          </a:p>
          <a:p>
            <a:endParaRPr lang="en-US" sz="1600" dirty="0"/>
          </a:p>
          <a:p>
            <a:r>
              <a:rPr lang="en-US" sz="1600" b="0" dirty="0">
                <a:effectLst/>
              </a:rPr>
              <a:t>t-SNE plots are not usually definitive, but are merely suggestive…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E69242-083C-CE32-BD93-A2F6D7103FB2}"/>
              </a:ext>
            </a:extLst>
          </p:cNvPr>
          <p:cNvSpPr txBox="1"/>
          <p:nvPr/>
        </p:nvSpPr>
        <p:spPr>
          <a:xfrm>
            <a:off x="6633713" y="3778370"/>
            <a:ext cx="4245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regress token clusters tightly: makes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CLS tokens cluster in a single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CDR </a:t>
            </a:r>
            <a:r>
              <a:rPr lang="en-US" sz="1600" dirty="0" err="1"/>
              <a:t>aa’s</a:t>
            </a:r>
            <a:r>
              <a:rPr lang="en-US" sz="1600" dirty="0"/>
              <a:t> still scattered, however: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two tight CDR-only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suss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 this out??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E989E3-187D-B003-3685-962682FF3919}"/>
              </a:ext>
            </a:extLst>
          </p:cNvPr>
          <p:cNvSpPr/>
          <p:nvPr/>
        </p:nvSpPr>
        <p:spPr>
          <a:xfrm>
            <a:off x="4601529" y="2219069"/>
            <a:ext cx="500332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BF93C22-48F6-4BAB-FAE2-1DE1533643AA}"/>
              </a:ext>
            </a:extLst>
          </p:cNvPr>
          <p:cNvSpPr/>
          <p:nvPr/>
        </p:nvSpPr>
        <p:spPr>
          <a:xfrm>
            <a:off x="2239329" y="3696087"/>
            <a:ext cx="500332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BB5FAC-878F-0900-1B79-D2E1F8D04454}"/>
              </a:ext>
            </a:extLst>
          </p:cNvPr>
          <p:cNvSpPr txBox="1"/>
          <p:nvPr/>
        </p:nvSpPr>
        <p:spPr>
          <a:xfrm>
            <a:off x="7465036" y="6036734"/>
            <a:ext cx="43828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000" dirty="0"/>
              <a:t> I should have left the CLS token out when constructing sequences since they are duplicated in the model by the regression token.  (It was a holdover from my BERT mask-language-model dataset)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C75FC4-71C5-6B54-AA7E-FD3B26C1D865}"/>
              </a:ext>
            </a:extLst>
          </p:cNvPr>
          <p:cNvSpPr txBox="1"/>
          <p:nvPr/>
        </p:nvSpPr>
        <p:spPr>
          <a:xfrm>
            <a:off x="5101861" y="334935"/>
            <a:ext cx="63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redo</a:t>
            </a:r>
          </a:p>
        </p:txBody>
      </p:sp>
    </p:spTree>
    <p:extLst>
      <p:ext uri="{BB962C8B-B14F-4D97-AF65-F5344CB8AC3E}">
        <p14:creationId xmlns:p14="http://schemas.microsoft.com/office/powerpoint/2010/main" val="335868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99642-6CAD-3B7A-1935-75DEAB8CAB0D}"/>
              </a:ext>
            </a:extLst>
          </p:cNvPr>
          <p:cNvSpPr txBox="1"/>
          <p:nvPr/>
        </p:nvSpPr>
        <p:spPr>
          <a:xfrm>
            <a:off x="136762" y="204349"/>
            <a:ext cx="468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 :  VIT model 3-channel</a:t>
            </a:r>
          </a:p>
        </p:txBody>
      </p:sp>
    </p:spTree>
    <p:extLst>
      <p:ext uri="{BB962C8B-B14F-4D97-AF65-F5344CB8AC3E}">
        <p14:creationId xmlns:p14="http://schemas.microsoft.com/office/powerpoint/2010/main" val="303953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19F177-6D52-95C4-17E6-1DACA7719CA4}"/>
              </a:ext>
            </a:extLst>
          </p:cNvPr>
          <p:cNvSpPr txBox="1"/>
          <p:nvPr/>
        </p:nvSpPr>
        <p:spPr>
          <a:xfrm>
            <a:off x="136762" y="204349"/>
            <a:ext cx="401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Ensemble model regression?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B2BF0-6FE2-8BF1-DE26-BACEBBE17BCD}"/>
              </a:ext>
            </a:extLst>
          </p:cNvPr>
          <p:cNvSpPr txBox="1"/>
          <p:nvPr/>
        </p:nvSpPr>
        <p:spPr>
          <a:xfrm>
            <a:off x="353683" y="992038"/>
            <a:ext cx="8344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multiple models and combine their predictions into a linear-regression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Transformer models (different objectives: MSE, MAE)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VIT 3-channel model (different objectives: MSE, MAE)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0633D-793C-C9CB-99DE-F4EE31A65BA8}"/>
              </a:ext>
            </a:extLst>
          </p:cNvPr>
          <p:cNvSpPr txBox="1"/>
          <p:nvPr/>
        </p:nvSpPr>
        <p:spPr>
          <a:xfrm>
            <a:off x="819509" y="2518391"/>
            <a:ext cx="3372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 =  (c</a:t>
            </a:r>
            <a:r>
              <a:rPr lang="en-US" baseline="-25000" dirty="0"/>
              <a:t>1</a:t>
            </a:r>
            <a:r>
              <a:rPr lang="en-US" dirty="0"/>
              <a:t> * m</a:t>
            </a:r>
            <a:r>
              <a:rPr lang="en-US" baseline="-25000" dirty="0"/>
              <a:t>1</a:t>
            </a:r>
            <a:r>
              <a:rPr lang="en-US" dirty="0"/>
              <a:t>) +  (c</a:t>
            </a:r>
            <a:r>
              <a:rPr lang="en-US" baseline="-25000" dirty="0"/>
              <a:t>2</a:t>
            </a:r>
            <a:r>
              <a:rPr lang="en-US" dirty="0"/>
              <a:t> * m</a:t>
            </a:r>
            <a:r>
              <a:rPr lang="en-US" baseline="-25000" dirty="0"/>
              <a:t>2</a:t>
            </a:r>
            <a:r>
              <a:rPr lang="en-US" dirty="0"/>
              <a:t>) + ….</a:t>
            </a:r>
          </a:p>
          <a:p>
            <a:r>
              <a:rPr lang="en-US" dirty="0"/>
              <a:t>regress the coefficients c</a:t>
            </a:r>
            <a:r>
              <a:rPr lang="en-US" baseline="-25000" dirty="0"/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94FDA-D33D-B8D0-B153-1E608F93FC56}"/>
              </a:ext>
            </a:extLst>
          </p:cNvPr>
          <p:cNvSpPr txBox="1"/>
          <p:nvPr/>
        </p:nvSpPr>
        <p:spPr>
          <a:xfrm>
            <a:off x="353683" y="3614468"/>
            <a:ext cx="517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Or, obviously, try more ambitious models like BERT</a:t>
            </a:r>
          </a:p>
        </p:txBody>
      </p:sp>
    </p:spTree>
    <p:extLst>
      <p:ext uri="{BB962C8B-B14F-4D97-AF65-F5344CB8AC3E}">
        <p14:creationId xmlns:p14="http://schemas.microsoft.com/office/powerpoint/2010/main" val="1625225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E2508-34B9-E66B-316E-FC13ABDB8E01}"/>
              </a:ext>
            </a:extLst>
          </p:cNvPr>
          <p:cNvSpPr txBox="1"/>
          <p:nvPr/>
        </p:nvSpPr>
        <p:spPr>
          <a:xfrm>
            <a:off x="136762" y="204349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28827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C9D15-9982-284B-95FD-545534D2B137}"/>
              </a:ext>
            </a:extLst>
          </p:cNvPr>
          <p:cNvSpPr txBox="1"/>
          <p:nvPr/>
        </p:nvSpPr>
        <p:spPr>
          <a:xfrm>
            <a:off x="4080474" y="2585241"/>
            <a:ext cx="3737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Appendix 1:  BERT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30510-D086-6521-A4AF-74E7DCA885E2}"/>
              </a:ext>
            </a:extLst>
          </p:cNvPr>
          <p:cNvSpPr txBox="1"/>
          <p:nvPr/>
        </p:nvSpPr>
        <p:spPr>
          <a:xfrm>
            <a:off x="3191774" y="3856008"/>
            <a:ext cx="564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was too ambitious to complete for this assignment</a:t>
            </a:r>
          </a:p>
          <a:p>
            <a:r>
              <a:rPr lang="en-US" dirty="0"/>
              <a:t>Below, I outline some of the preliminary work I did</a:t>
            </a:r>
          </a:p>
        </p:txBody>
      </p:sp>
    </p:spTree>
    <p:extLst>
      <p:ext uri="{BB962C8B-B14F-4D97-AF65-F5344CB8AC3E}">
        <p14:creationId xmlns:p14="http://schemas.microsoft.com/office/powerpoint/2010/main" val="1960399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941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homework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43639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 over all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243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BERT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1678984" y="1017917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4979701" y="1017917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small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Cross entropy for MLM pretraining.  MSE for fine tuning</a:t>
            </a:r>
          </a:p>
        </p:txBody>
      </p:sp>
    </p:spTree>
    <p:extLst>
      <p:ext uri="{BB962C8B-B14F-4D97-AF65-F5344CB8AC3E}">
        <p14:creationId xmlns:p14="http://schemas.microsoft.com/office/powerpoint/2010/main" val="309080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439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Clean-3, BERT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75463"/>
              </p:ext>
            </p:extLst>
          </p:nvPr>
        </p:nvGraphicFramePr>
        <p:xfrm>
          <a:off x="1465085" y="860641"/>
          <a:ext cx="8079215" cy="370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  <a:p>
                      <a:pPr algn="ctr"/>
                      <a:r>
                        <a:rPr lang="en-US" sz="16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753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pre-train OAS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1 layer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2 layers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6335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432746" y="6266832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61C06-9E53-3659-0FA2-986040D584B4}"/>
              </a:ext>
            </a:extLst>
          </p:cNvPr>
          <p:cNvSpPr txBox="1"/>
          <p:nvPr/>
        </p:nvSpPr>
        <p:spPr>
          <a:xfrm>
            <a:off x="1380226" y="4860926"/>
            <a:ext cx="794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definitely some overfitting</a:t>
            </a:r>
          </a:p>
          <a:p>
            <a:r>
              <a:rPr lang="en-US" dirty="0"/>
              <a:t>I simple didn’t have the GPU resources and time to really refine the pre-training</a:t>
            </a:r>
          </a:p>
        </p:txBody>
      </p:sp>
    </p:spTree>
    <p:extLst>
      <p:ext uri="{BB962C8B-B14F-4D97-AF65-F5344CB8AC3E}">
        <p14:creationId xmlns:p14="http://schemas.microsoft.com/office/powerpoint/2010/main" val="2851684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479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DEC93-A5F2-24B5-6665-D354851A6D7C}"/>
              </a:ext>
            </a:extLst>
          </p:cNvPr>
          <p:cNvSpPr txBox="1"/>
          <p:nvPr/>
        </p:nvSpPr>
        <p:spPr>
          <a:xfrm>
            <a:off x="4558082" y="2484408"/>
            <a:ext cx="2403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Bit bucket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518CF-F63E-2482-3ECD-6DC97B211E15}"/>
              </a:ext>
            </a:extLst>
          </p:cNvPr>
          <p:cNvSpPr/>
          <p:nvPr/>
        </p:nvSpPr>
        <p:spPr>
          <a:xfrm>
            <a:off x="3217653" y="698740"/>
            <a:ext cx="5279366" cy="4451230"/>
          </a:xfrm>
          <a:prstGeom prst="rect">
            <a:avLst/>
          </a:prstGeom>
          <a:solidFill>
            <a:schemeClr val="accent1">
              <a:alpha val="2388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21B313A4-B2FC-5120-3295-D9089515E066}"/>
              </a:ext>
            </a:extLst>
          </p:cNvPr>
          <p:cNvSpPr/>
          <p:nvPr/>
        </p:nvSpPr>
        <p:spPr>
          <a:xfrm>
            <a:off x="5653466" y="5365631"/>
            <a:ext cx="442534" cy="11214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4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611070" y="1096508"/>
          <a:ext cx="10711440" cy="3463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04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143826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7987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4585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832386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97001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40645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944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  <a:p>
                      <a:pPr algn="ctr"/>
                      <a:r>
                        <a:rPr lang="en-US" sz="1600" dirty="0"/>
                        <a:t>(MSE)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sequence regularization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409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validation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343654" y="5072130"/>
            <a:ext cx="102890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Regression head is residual-MLP.  (interestingly, residual-MLP head gave better convergence properties than standard MLP)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I generally stopped when training had plateaued for &gt;100 epochs with respect to improved validation 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6EAE0-9F3A-586D-6B21-88FB79254446}"/>
              </a:ext>
            </a:extLst>
          </p:cNvPr>
          <p:cNvSpPr txBox="1"/>
          <p:nvPr/>
        </p:nvSpPr>
        <p:spPr>
          <a:xfrm>
            <a:off x="5788325" y="405442"/>
            <a:ext cx="286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redo analysis using test set</a:t>
            </a:r>
          </a:p>
        </p:txBody>
      </p:sp>
    </p:spTree>
    <p:extLst>
      <p:ext uri="{BB962C8B-B14F-4D97-AF65-F5344CB8AC3E}">
        <p14:creationId xmlns:p14="http://schemas.microsoft.com/office/powerpoint/2010/main" val="1660505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6348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validation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FF0BE-58F7-92ED-067E-38A1A044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89" y="1211173"/>
            <a:ext cx="2565487" cy="2015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561381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19764-CF23-0368-3F36-6637387B1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198" y="1211173"/>
            <a:ext cx="2565487" cy="2015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42835-134E-14C3-25AC-A780B097C1E6}"/>
              </a:ext>
            </a:extLst>
          </p:cNvPr>
          <p:cNvSpPr txBox="1"/>
          <p:nvPr/>
        </p:nvSpPr>
        <p:spPr>
          <a:xfrm>
            <a:off x="3985403" y="336430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3183A-F942-FECC-99CF-0E2FF50FA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207" y="1211173"/>
            <a:ext cx="2565487" cy="201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6952891" y="350232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DA1C9-F8C5-67F8-0CC4-55BAF1D3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367" y="1211173"/>
            <a:ext cx="2565487" cy="2015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9825487" y="357996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11AE27-7F66-BE3D-1C67-560DA1E19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78" y="4078654"/>
            <a:ext cx="2565487" cy="2015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1177942" y="6167887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78E74C-4B44-428E-755D-55742468244F}"/>
              </a:ext>
            </a:extLst>
          </p:cNvPr>
          <p:cNvSpPr txBox="1"/>
          <p:nvPr/>
        </p:nvSpPr>
        <p:spPr>
          <a:xfrm>
            <a:off x="7605344" y="519152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Clean-2 dataset</a:t>
            </a:r>
          </a:p>
        </p:txBody>
      </p:sp>
    </p:spTree>
    <p:extLst>
      <p:ext uri="{BB962C8B-B14F-4D97-AF65-F5344CB8AC3E}">
        <p14:creationId xmlns:p14="http://schemas.microsoft.com/office/powerpoint/2010/main" val="66296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C4F38-626B-282E-A70A-39582D638626}"/>
              </a:ext>
            </a:extLst>
          </p:cNvPr>
          <p:cNvSpPr txBox="1"/>
          <p:nvPr/>
        </p:nvSpPr>
        <p:spPr>
          <a:xfrm>
            <a:off x="69012" y="111110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BC00E-0AC7-A5E5-FA16-F9C4247751D1}"/>
              </a:ext>
            </a:extLst>
          </p:cNvPr>
          <p:cNvSpPr txBox="1"/>
          <p:nvPr/>
        </p:nvSpPr>
        <p:spPr>
          <a:xfrm>
            <a:off x="698740" y="923026"/>
            <a:ext cx="9454551" cy="351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tried various architectures just to get a baseline of what to focus on going forward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Vanilla MLP  (5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Dense MLP (8 layers)  similar to what is used at Plunk for their AVM.  Remarkably effective on their table data for such a simple model.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Residual MLP (8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Vision Transformer (convert encoded sequences into binary-encoded 2D 1-channel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Transformer + MLP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BERT : pre-trained on OAS dataset and fine tuned on </a:t>
            </a:r>
            <a:r>
              <a:rPr lang="en-US" dirty="0" err="1"/>
              <a:t>scFv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390317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CD40A-05F3-9ADF-0C95-5997A3DC340E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6AB23-99B9-FA2D-64B7-92464BD1021C}"/>
              </a:ext>
            </a:extLst>
          </p:cNvPr>
          <p:cNvSpPr txBox="1"/>
          <p:nvPr/>
        </p:nvSpPr>
        <p:spPr>
          <a:xfrm>
            <a:off x="8091578" y="6124755"/>
            <a:ext cx="29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http://arxiv.org/abs/2010.11929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3E58-8692-E1E7-8341-CFB8086C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614577"/>
            <a:ext cx="7772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2D80E-05AE-0E1C-ACAB-7014788A0B55}"/>
              </a:ext>
            </a:extLst>
          </p:cNvPr>
          <p:cNvSpPr txBox="1"/>
          <p:nvPr/>
        </p:nvSpPr>
        <p:spPr>
          <a:xfrm>
            <a:off x="508072" y="725268"/>
            <a:ext cx="9527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 reasonably simple model that uses self-attention which I think can be applied to this problem</a:t>
            </a:r>
          </a:p>
          <a:p>
            <a:r>
              <a:rPr lang="en-US" dirty="0"/>
              <a:t>Also, it can run on my </a:t>
            </a:r>
            <a:r>
              <a:rPr lang="en-US" dirty="0" err="1"/>
              <a:t>Macbook</a:t>
            </a:r>
            <a:r>
              <a:rPr lang="en-US" dirty="0"/>
              <a:t> M2 hardware</a:t>
            </a:r>
          </a:p>
        </p:txBody>
      </p:sp>
    </p:spTree>
    <p:extLst>
      <p:ext uri="{BB962C8B-B14F-4D97-AF65-F5344CB8AC3E}">
        <p14:creationId xmlns:p14="http://schemas.microsoft.com/office/powerpoint/2010/main" val="2392914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6274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OAS dataset is </a:t>
            </a:r>
            <a:r>
              <a:rPr lang="en-US" b="0" dirty="0">
                <a:effectLst/>
              </a:rPr>
              <a:t>18061315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671456" y="784607"/>
          <a:ext cx="9787683" cy="4600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397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</a:p>
                    <a:p>
                      <a:pPr algn="ctr"/>
                      <a:r>
                        <a:rPr lang="en-US" sz="12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early stop to avoid overfit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2x2 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dirty="0"/>
                        <a:t> patches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41710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(3-channel)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TFormMLP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312957">
                <a:tc row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BERT </a:t>
                      </a:r>
                      <a:r>
                        <a:rPr lang="en-US" sz="12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US" sz="12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397911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1 layer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2 layers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52829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6344991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23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A1C9C-FB2D-CD2D-F85E-23BCF1A59DF3}"/>
              </a:ext>
            </a:extLst>
          </p:cNvPr>
          <p:cNvSpPr txBox="1"/>
          <p:nvPr/>
        </p:nvSpPr>
        <p:spPr>
          <a:xfrm>
            <a:off x="173866" y="154242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CECA3-BD7D-460A-C42C-78CB2437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8" y="1092920"/>
            <a:ext cx="7304187" cy="23360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BCB51-05DF-27E1-4369-F5A1A287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8" y="4130129"/>
            <a:ext cx="6536116" cy="23360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6965F-FA30-7F55-A393-2A31108BF7F6}"/>
              </a:ext>
            </a:extLst>
          </p:cNvPr>
          <p:cNvSpPr txBox="1"/>
          <p:nvPr/>
        </p:nvSpPr>
        <p:spPr>
          <a:xfrm>
            <a:off x="730398" y="7235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27D7C-B7FF-B52A-765E-A4304408DCE8}"/>
              </a:ext>
            </a:extLst>
          </p:cNvPr>
          <p:cNvSpPr txBox="1"/>
          <p:nvPr/>
        </p:nvSpPr>
        <p:spPr>
          <a:xfrm>
            <a:off x="730398" y="3760797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F426-EAFE-3091-51B1-EF3CA945EE22}"/>
              </a:ext>
            </a:extLst>
          </p:cNvPr>
          <p:cNvSpPr txBox="1"/>
          <p:nvPr/>
        </p:nvSpPr>
        <p:spPr>
          <a:xfrm>
            <a:off x="8297285" y="1891628"/>
            <a:ext cx="37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OAS light chain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C1117-AE70-3B34-CBDC-766B07172B75}"/>
              </a:ext>
            </a:extLst>
          </p:cNvPr>
          <p:cNvSpPr txBox="1"/>
          <p:nvPr/>
        </p:nvSpPr>
        <p:spPr>
          <a:xfrm>
            <a:off x="7529214" y="5113502"/>
            <a:ext cx="388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 A-Alpha Bio homework data</a:t>
            </a:r>
          </a:p>
        </p:txBody>
      </p:sp>
    </p:spTree>
    <p:extLst>
      <p:ext uri="{BB962C8B-B14F-4D97-AF65-F5344CB8AC3E}">
        <p14:creationId xmlns:p14="http://schemas.microsoft.com/office/powerpoint/2010/main" val="2447733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789856"/>
            <a:ext cx="707886" cy="2081880"/>
            <a:chOff x="794657" y="2752341"/>
            <a:chExt cx="707886" cy="208188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6660452" y="5658200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7695656" y="5433280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8526280" y="5658200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420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15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fine-tune on </a:t>
            </a:r>
            <a:r>
              <a:rPr lang="en-US" dirty="0" err="1"/>
              <a:t>scFv</a:t>
            </a:r>
            <a:r>
              <a:rPr lang="en-US" dirty="0"/>
              <a:t> library with binding energies.  Create sequence to affinity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122653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8919856" y="5148376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8947432" y="1487190"/>
            <a:ext cx="239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155482" y="130481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</p:spTree>
    <p:extLst>
      <p:ext uri="{BB962C8B-B14F-4D97-AF65-F5344CB8AC3E}">
        <p14:creationId xmlns:p14="http://schemas.microsoft.com/office/powerpoint/2010/main" val="2206646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4331EC-F794-87ED-1163-18EE9D8D1C68}"/>
              </a:ext>
            </a:extLst>
          </p:cNvPr>
          <p:cNvGrpSpPr/>
          <p:nvPr/>
        </p:nvGrpSpPr>
        <p:grpSpPr>
          <a:xfrm>
            <a:off x="6986494" y="4007301"/>
            <a:ext cx="1984997" cy="2242039"/>
            <a:chOff x="2745265" y="1617784"/>
            <a:chExt cx="1984997" cy="22420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E626F-89B0-4EA0-D4B7-47AA60D3182A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9582C0-51DD-6FD0-BAA9-63CB81F54C6B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D55F5E-24E2-F6A6-9832-D721A7E811AA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8E1A93-6CF8-BE85-9F24-9B4A4665DBBA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F0FB1-A660-6786-95C7-38A47229C3C4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73E926-E817-7773-DEA8-1572D03DDE27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B15ECF-C6AE-3555-A5F3-53E77236D228}"/>
              </a:ext>
            </a:extLst>
          </p:cNvPr>
          <p:cNvGrpSpPr/>
          <p:nvPr/>
        </p:nvGrpSpPr>
        <p:grpSpPr>
          <a:xfrm>
            <a:off x="1075380" y="4161308"/>
            <a:ext cx="2161331" cy="1921303"/>
            <a:chOff x="6519002" y="360641"/>
            <a:chExt cx="2161331" cy="192130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CA8942A-1780-0D15-7E6B-E0B5F47C4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9002" y="360641"/>
              <a:ext cx="2161331" cy="138408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446BCA-B872-AD56-1F96-40F58B7A0ECE}"/>
                </a:ext>
              </a:extLst>
            </p:cNvPr>
            <p:cNvSpPr txBox="1"/>
            <p:nvPr/>
          </p:nvSpPr>
          <p:spPr>
            <a:xfrm>
              <a:off x="6947886" y="1912612"/>
              <a:ext cx="1303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Dense MLP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59776-7CC5-CCAF-413F-1B038A87DE9F}"/>
              </a:ext>
            </a:extLst>
          </p:cNvPr>
          <p:cNvSpPr txBox="1"/>
          <p:nvPr/>
        </p:nvSpPr>
        <p:spPr>
          <a:xfrm>
            <a:off x="933806" y="1292358"/>
            <a:ext cx="77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(26279 rows), </a:t>
            </a:r>
            <a:r>
              <a:rPr lang="en-US" sz="1800" dirty="0" err="1"/>
              <a:t>val</a:t>
            </a:r>
            <a:r>
              <a:rPr lang="en-US" sz="1800" dirty="0"/>
              <a:t> (2920 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33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two 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00AAF-F4BA-D6D8-31D9-0D669D1AB800}"/>
              </a:ext>
            </a:extLst>
          </p:cNvPr>
          <p:cNvSpPr txBox="1"/>
          <p:nvPr/>
        </p:nvSpPr>
        <p:spPr>
          <a:xfrm>
            <a:off x="586596" y="923026"/>
            <a:ext cx="9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7760669" y="2998994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B665-70EA-5B20-8B8B-7EAA1ED9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542" y="1018885"/>
            <a:ext cx="2016751" cy="1470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2572C-0B04-B7EF-D36F-336747D674CB}"/>
              </a:ext>
            </a:extLst>
          </p:cNvPr>
          <p:cNvSpPr txBox="1"/>
          <p:nvPr/>
        </p:nvSpPr>
        <p:spPr>
          <a:xfrm>
            <a:off x="7778047" y="553694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9C880-87A8-E4F0-3029-8D5A6116FAEB}"/>
              </a:ext>
            </a:extLst>
          </p:cNvPr>
          <p:cNvSpPr txBox="1"/>
          <p:nvPr/>
        </p:nvSpPr>
        <p:spPr>
          <a:xfrm>
            <a:off x="513466" y="29559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741C5-6171-594F-EF0C-3540745BA613}"/>
              </a:ext>
            </a:extLst>
          </p:cNvPr>
          <p:cNvSpPr txBox="1"/>
          <p:nvPr/>
        </p:nvSpPr>
        <p:spPr>
          <a:xfrm>
            <a:off x="849174" y="3325287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keep only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&lt; 0.05 (9302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85/7.5/7.5 split: train(7862), </a:t>
            </a:r>
            <a:r>
              <a:rPr lang="en-US" dirty="0" err="1"/>
              <a:t>val</a:t>
            </a:r>
            <a:r>
              <a:rPr lang="en-US" dirty="0"/>
              <a:t>(694), test(694)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8555E-543F-42E6-240A-282609C1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541" y="3429000"/>
            <a:ext cx="2016751" cy="1470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5E23BE-CC77-2A8B-093D-8B06E84CE434}"/>
              </a:ext>
            </a:extLst>
          </p:cNvPr>
          <p:cNvSpPr txBox="1"/>
          <p:nvPr/>
        </p:nvSpPr>
        <p:spPr>
          <a:xfrm>
            <a:off x="511992" y="464228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93975-C03F-F861-FB9A-E077DED89E51}"/>
              </a:ext>
            </a:extLst>
          </p:cNvPr>
          <p:cNvSpPr txBox="1"/>
          <p:nvPr/>
        </p:nvSpPr>
        <p:spPr>
          <a:xfrm>
            <a:off x="847700" y="5011620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keep only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dirty="0" err="1"/>
              <a:t>s</a:t>
            </a:r>
            <a:r>
              <a:rPr lang="en-US" sz="1800" b="0" dirty="0">
                <a:effectLst/>
              </a:rPr>
              <a:t> </a:t>
            </a:r>
            <a:r>
              <a:rPr lang="en-US" dirty="0"/>
              <a:t>&lt;</a:t>
            </a:r>
            <a:r>
              <a:rPr lang="en-US" sz="1800" b="0" dirty="0">
                <a:effectLst/>
              </a:rPr>
              <a:t> 0.50 (12320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80/10/10 split: train(9856), </a:t>
            </a:r>
            <a:r>
              <a:rPr lang="en-US" dirty="0" err="1"/>
              <a:t>val</a:t>
            </a:r>
            <a:r>
              <a:rPr lang="en-US" dirty="0"/>
              <a:t>(1232), test(1232)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5D7FE7-1608-A0DA-C250-784EB3FE3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816" y="5117612"/>
            <a:ext cx="2476371" cy="164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1729491" y="1086528"/>
          <a:ext cx="8484186" cy="266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259927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2A056-A86A-59A1-BDB2-9142D9E3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45312"/>
              </p:ext>
            </p:extLst>
          </p:nvPr>
        </p:nvGraphicFramePr>
        <p:xfrm>
          <a:off x="1842219" y="1112902"/>
          <a:ext cx="5744631" cy="246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4">
                  <a:extLst>
                    <a:ext uri="{9D8B030D-6E8A-4147-A177-3AD203B41FA5}">
                      <a16:colId xmlns:a16="http://schemas.microsoft.com/office/drawing/2014/main" val="2397869438"/>
                    </a:ext>
                  </a:extLst>
                </a:gridCol>
                <a:gridCol w="1659675">
                  <a:extLst>
                    <a:ext uri="{9D8B030D-6E8A-4147-A177-3AD203B41FA5}">
                      <a16:colId xmlns:a16="http://schemas.microsoft.com/office/drawing/2014/main" val="2684795497"/>
                    </a:ext>
                  </a:extLst>
                </a:gridCol>
                <a:gridCol w="2480012">
                  <a:extLst>
                    <a:ext uri="{9D8B030D-6E8A-4147-A177-3AD203B41FA5}">
                      <a16:colId xmlns:a16="http://schemas.microsoft.com/office/drawing/2014/main" val="2600938863"/>
                    </a:ext>
                  </a:extLst>
                </a:gridCol>
              </a:tblGrid>
              <a:tr h="6584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Length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387217"/>
                  </a:ext>
                </a:extLst>
              </a:tr>
              <a:tr h="658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Holdout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Set (clean-3)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99948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180180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9302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08276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45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DD5289-1D4B-375A-6E73-1AFAAD08FC05}"/>
              </a:ext>
            </a:extLst>
          </p:cNvPr>
          <p:cNvSpPr txBox="1"/>
          <p:nvPr/>
        </p:nvSpPr>
        <p:spPr>
          <a:xfrm>
            <a:off x="140127" y="221836"/>
            <a:ext cx="678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Sequence Length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F577-4DB7-FA1A-85E1-6BEB47F54E9B}"/>
              </a:ext>
            </a:extLst>
          </p:cNvPr>
          <p:cNvSpPr txBox="1"/>
          <p:nvPr/>
        </p:nvSpPr>
        <p:spPr>
          <a:xfrm>
            <a:off x="284673" y="4183812"/>
            <a:ext cx="1131014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models using a </a:t>
            </a:r>
            <a:r>
              <a:rPr lang="en-US" b="1" dirty="0" err="1"/>
              <a:t>block_length</a:t>
            </a:r>
            <a:r>
              <a:rPr lang="en-US" b="1" dirty="0"/>
              <a:t> = 247</a:t>
            </a:r>
            <a:r>
              <a:rPr lang="en-US" dirty="0"/>
              <a:t> to accommodate the longest length in the holdout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(Exception : Visual Transformer model; clips the last 5 residues in training set to better fit the 2D image format)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 the end of sequences shorter than 247 with ‘PAD’ token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59786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55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502136" y="1164438"/>
            <a:ext cx="105914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Regularization/augmentation techniques at sequence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aa residue(s) with MASK token (like a dropout); note this is not MLM as done in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randomly choose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values over range [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Kd_lower_bound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Kd_upper_bound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flip the aa-sequence back-to-front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don’t use: this breaks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tformer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position embedding? (fine for MLP though)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roll the aa-sequence either direction a random number of residues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don’t use: this breaks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tformer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position embedding? (fine for MLP though)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model, use standard dropout for weights, </a:t>
            </a:r>
            <a:r>
              <a:rPr lang="en-US" sz="1600" dirty="0" err="1"/>
              <a:t>etc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Augmentation (just some thoughts for now….)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 sequences from the dataset A-</a:t>
            </a:r>
            <a:r>
              <a:rPr lang="en-US" sz="1600" dirty="0" err="1"/>
              <a:t>AlphaBio</a:t>
            </a:r>
            <a:r>
              <a:rPr lang="en-US" sz="1600" dirty="0"/>
              <a:t> Nature paper (as long as no sequences match this training set or the holdout set)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 sequences from Nature paper dataset #2 (the generated sequences) with the same caveat as above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Semi-supervised training; possible sources of unlabeled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Use </a:t>
            </a:r>
            <a:r>
              <a:rPr lang="en-US" sz="1600" dirty="0" err="1">
                <a:effectLst/>
              </a:rPr>
              <a:t>alphaseq_data_train.csv</a:t>
            </a:r>
            <a:r>
              <a:rPr lang="en-US" sz="1600" dirty="0">
                <a:effectLst/>
              </a:rPr>
              <a:t> data with </a:t>
            </a:r>
            <a:r>
              <a:rPr lang="en-US" sz="1600" dirty="0" err="1">
                <a:effectLst/>
              </a:rPr>
              <a:t>Kd</a:t>
            </a:r>
            <a:r>
              <a:rPr lang="en-US" sz="1600" dirty="0">
                <a:effectLst/>
              </a:rPr>
              <a:t>=NANs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Use </a:t>
            </a:r>
            <a:r>
              <a:rPr lang="en-US" sz="1600" dirty="0" err="1">
                <a:effectLst/>
              </a:rPr>
              <a:t>alphaseq_data_train.csv</a:t>
            </a:r>
            <a:r>
              <a:rPr lang="en-US" sz="1600" dirty="0">
                <a:effectLst/>
              </a:rPr>
              <a:t> data with q-value &gt; 0.5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Pre-training (like BERT) on large set of similar sequences.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45843-0E3C-4CBB-E71E-6F1DDA325D8C}"/>
              </a:ext>
            </a:extLst>
          </p:cNvPr>
          <p:cNvSpPr txBox="1"/>
          <p:nvPr/>
        </p:nvSpPr>
        <p:spPr>
          <a:xfrm>
            <a:off x="219807" y="646027"/>
            <a:ext cx="605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cleaned datasets are small with increased risk of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174038" y="52508"/>
            <a:ext cx="5217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architectures used in this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1701357" y="1023522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4049537" y="1165590"/>
            <a:ext cx="2627479" cy="1578043"/>
            <a:chOff x="9061555" y="703901"/>
            <a:chExt cx="2627479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9724343" y="1912612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1428242" y="5770982"/>
            <a:ext cx="203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6171926" y="5770982"/>
            <a:ext cx="396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with MLP regression head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39B48-1F32-AD69-9561-4E21557D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045" y="3770401"/>
            <a:ext cx="5292981" cy="18639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8AF388-A7D8-30BE-4DDC-5EA84B1A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32" y="4076656"/>
            <a:ext cx="2609857" cy="155768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463D5-1D1D-A344-EED1-169E9A440191}"/>
              </a:ext>
            </a:extLst>
          </p:cNvPr>
          <p:cNvCxnSpPr>
            <a:cxnSpLocks/>
          </p:cNvCxnSpPr>
          <p:nvPr/>
        </p:nvCxnSpPr>
        <p:spPr>
          <a:xfrm flipV="1">
            <a:off x="1305891" y="3770401"/>
            <a:ext cx="0" cy="306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2E18F-7795-7BB9-CA12-E270BB365996}"/>
              </a:ext>
            </a:extLst>
          </p:cNvPr>
          <p:cNvSpPr/>
          <p:nvPr/>
        </p:nvSpPr>
        <p:spPr>
          <a:xfrm>
            <a:off x="1079532" y="3479239"/>
            <a:ext cx="1201840" cy="2725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Regression Head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F99F7-CEEC-F123-D034-9FC50FA2FFF3}"/>
              </a:ext>
            </a:extLst>
          </p:cNvPr>
          <p:cNvCxnSpPr>
            <a:cxnSpLocks/>
          </p:cNvCxnSpPr>
          <p:nvPr/>
        </p:nvCxnSpPr>
        <p:spPr>
          <a:xfrm>
            <a:off x="2313123" y="364281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82B1C-E4B0-5AB8-B52D-CBDE17C28C12}"/>
              </a:ext>
            </a:extLst>
          </p:cNvPr>
          <p:cNvSpPr txBox="1"/>
          <p:nvPr/>
        </p:nvSpPr>
        <p:spPr>
          <a:xfrm>
            <a:off x="2919754" y="3514469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MSE loss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3E716D-46A5-A121-BC03-66BDDF2BC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16" y="5095354"/>
            <a:ext cx="1257026" cy="70961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A58869A-66AA-2E04-F746-F3C39B341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8494" y="514173"/>
            <a:ext cx="945602" cy="210084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90AA35A-C00E-6A49-F6DF-7A19B1FEA233}"/>
              </a:ext>
            </a:extLst>
          </p:cNvPr>
          <p:cNvSpPr txBox="1"/>
          <p:nvPr/>
        </p:nvSpPr>
        <p:spPr>
          <a:xfrm>
            <a:off x="7908431" y="2638710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 that use Transformers</a:t>
            </a:r>
          </a:p>
        </p:txBody>
      </p:sp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22" y="4521835"/>
            <a:ext cx="1910062" cy="1900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640464" y="665975"/>
            <a:ext cx="524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</a:t>
            </a:r>
            <a:r>
              <a:rPr lang="en-US" dirty="0" err="1"/>
              <a:t>scFv</a:t>
            </a:r>
            <a:r>
              <a:rPr lang="en-US" dirty="0"/>
              <a:t> sequences into 1-channel images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1389781" y="1500998"/>
            <a:ext cx="9213091" cy="1751514"/>
            <a:chOff x="1389781" y="992037"/>
            <a:chExt cx="9213091" cy="175151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4234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aa sequence: </a:t>
              </a:r>
              <a:r>
                <a:rPr lang="en-US" b="0" i="0" dirty="0">
                  <a:effectLst/>
                </a:rPr>
                <a:t> ['CLS', 'Q', 'V', 'Q', 'L', 'V', ‘Q]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683491"/>
              <a:ext cx="3746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encoded: </a:t>
              </a:r>
              <a:r>
                <a:rPr lang="en-US" b="0" i="0" dirty="0">
                  <a:effectLst/>
                </a:rPr>
                <a:t>[ 0, 14, 18, 14, 10, 18, 14]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2374219"/>
              <a:ext cx="6900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</a:rPr>
                <a:t>binary: [00000000000011010001001000…]    (using 8-bits per token)</a:t>
              </a:r>
              <a:endParaRPr lang="en-US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76703"/>
              <a:ext cx="12700" cy="691453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868157"/>
              <a:ext cx="12700" cy="690728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815856" y="992037"/>
              <a:ext cx="4787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(use </a:t>
              </a:r>
              <a:r>
                <a:rPr lang="en-US" dirty="0" err="1"/>
                <a:t>block_size</a:t>
              </a:r>
              <a:r>
                <a:rPr lang="en-US" dirty="0"/>
                <a:t> = 241 (drop the last 5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684653" y="3252512"/>
            <a:ext cx="0" cy="1269323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1839927" y="3686811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 </a:t>
            </a:r>
            <a:r>
              <a:rPr lang="en-US" sz="1400" dirty="0"/>
              <a:t>(after trimming off trailing 4 bits from above)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2835492" y="5172335"/>
            <a:ext cx="547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 regression model on these images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524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 1-channel images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60733" y="3465989"/>
            <a:ext cx="160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r>
              <a:rPr lang="en-US" b="1" baseline="30000" dirty="0"/>
              <a:t>*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19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17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 images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DFB1A-1D6D-7194-1F79-869DADCC15F0}"/>
              </a:ext>
            </a:extLst>
          </p:cNvPr>
          <p:cNvSpPr txBox="1"/>
          <p:nvPr/>
        </p:nvSpPr>
        <p:spPr>
          <a:xfrm>
            <a:off x="8325591" y="6374477"/>
            <a:ext cx="372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  <a:r>
              <a:rPr lang="en-US" sz="1200" dirty="0"/>
              <a:t> relative variability by position over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15227</TotalTime>
  <Words>3664</Words>
  <Application>Microsoft Macintosh PowerPoint</Application>
  <PresentationFormat>Widescreen</PresentationFormat>
  <Paragraphs>814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690</cp:revision>
  <dcterms:created xsi:type="dcterms:W3CDTF">2024-04-22T17:24:41Z</dcterms:created>
  <dcterms:modified xsi:type="dcterms:W3CDTF">2024-05-06T17:49:18Z</dcterms:modified>
</cp:coreProperties>
</file>