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25" r:id="rId3"/>
    <p:sldId id="328" r:id="rId4"/>
    <p:sldId id="338" r:id="rId5"/>
    <p:sldId id="361" r:id="rId6"/>
    <p:sldId id="350" r:id="rId7"/>
    <p:sldId id="333" r:id="rId8"/>
    <p:sldId id="336" r:id="rId9"/>
    <p:sldId id="345" r:id="rId10"/>
    <p:sldId id="343" r:id="rId11"/>
    <p:sldId id="341" r:id="rId12"/>
    <p:sldId id="356" r:id="rId13"/>
    <p:sldId id="357" r:id="rId14"/>
    <p:sldId id="346" r:id="rId15"/>
    <p:sldId id="358" r:id="rId16"/>
    <p:sldId id="360" r:id="rId17"/>
    <p:sldId id="359" r:id="rId18"/>
    <p:sldId id="352" r:id="rId19"/>
    <p:sldId id="320" r:id="rId20"/>
    <p:sldId id="257" r:id="rId21"/>
    <p:sldId id="258" r:id="rId22"/>
    <p:sldId id="318" r:id="rId23"/>
    <p:sldId id="321" r:id="rId24"/>
    <p:sldId id="355" r:id="rId25"/>
    <p:sldId id="349" r:id="rId26"/>
    <p:sldId id="353" r:id="rId27"/>
    <p:sldId id="347" r:id="rId28"/>
    <p:sldId id="363" r:id="rId29"/>
    <p:sldId id="364" r:id="rId30"/>
    <p:sldId id="351" r:id="rId31"/>
    <p:sldId id="342" r:id="rId32"/>
    <p:sldId id="322" r:id="rId33"/>
    <p:sldId id="334" r:id="rId34"/>
    <p:sldId id="354" r:id="rId35"/>
    <p:sldId id="339" r:id="rId36"/>
    <p:sldId id="344" r:id="rId37"/>
    <p:sldId id="362" r:id="rId38"/>
    <p:sldId id="337" r:id="rId39"/>
    <p:sldId id="330" r:id="rId40"/>
    <p:sldId id="329" r:id="rId41"/>
    <p:sldId id="331" r:id="rId42"/>
    <p:sldId id="259" r:id="rId43"/>
    <p:sldId id="260" r:id="rId44"/>
    <p:sldId id="324" r:id="rId45"/>
    <p:sldId id="261" r:id="rId46"/>
    <p:sldId id="34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0"/>
    <p:restoredTop sz="94719"/>
  </p:normalViewPr>
  <p:slideViewPr>
    <p:cSldViewPr snapToGrid="0">
      <p:cViewPr varScale="1">
        <p:scale>
          <a:sx n="148" d="100"/>
          <a:sy n="14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arxiv.org/abs/2010.11929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593" y="362874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570" y="1771685"/>
            <a:ext cx="9144000" cy="436677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173866" y="154242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D1C0C77-DC58-8907-431B-618511126BB1}"/>
              </a:ext>
            </a:extLst>
          </p:cNvPr>
          <p:cNvGrpSpPr/>
          <p:nvPr/>
        </p:nvGrpSpPr>
        <p:grpSpPr>
          <a:xfrm>
            <a:off x="3296147" y="862641"/>
            <a:ext cx="2655761" cy="4028545"/>
            <a:chOff x="1028999" y="1061051"/>
            <a:chExt cx="2655761" cy="402854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5D2C7F2-AA0F-C7D0-AFFC-B97BBB4FF134}"/>
                </a:ext>
              </a:extLst>
            </p:cNvPr>
            <p:cNvSpPr/>
            <p:nvPr/>
          </p:nvSpPr>
          <p:spPr>
            <a:xfrm>
              <a:off x="1028999" y="1069685"/>
              <a:ext cx="2655761" cy="4019911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AD42C4-3C54-2DA7-EBC4-0680E29331FB}"/>
                </a:ext>
              </a:extLst>
            </p:cNvPr>
            <p:cNvSpPr txBox="1"/>
            <p:nvPr/>
          </p:nvSpPr>
          <p:spPr>
            <a:xfrm>
              <a:off x="1585775" y="1061051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35129A-ADAA-58D1-D1A6-5D364944A302}"/>
                </a:ext>
              </a:extLst>
            </p:cNvPr>
            <p:cNvSpPr txBox="1"/>
            <p:nvPr/>
          </p:nvSpPr>
          <p:spPr>
            <a:xfrm>
              <a:off x="1155950" y="1423366"/>
              <a:ext cx="243592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6D59257-FFDB-E789-A1AA-B56DB1B66FF8}"/>
              </a:ext>
            </a:extLst>
          </p:cNvPr>
          <p:cNvGrpSpPr/>
          <p:nvPr/>
        </p:nvGrpSpPr>
        <p:grpSpPr>
          <a:xfrm>
            <a:off x="6095738" y="862641"/>
            <a:ext cx="2655761" cy="4394192"/>
            <a:chOff x="4003836" y="1061047"/>
            <a:chExt cx="2655761" cy="43941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4003836" y="1061047"/>
              <a:ext cx="2655761" cy="4019911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4082487" y="1061051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4101237" y="1423366"/>
              <a:ext cx="2357120" cy="4031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(1,42,42)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50EF4BA-52BE-C39D-B961-311BF8EDA1FB}"/>
              </a:ext>
            </a:extLst>
          </p:cNvPr>
          <p:cNvGrpSpPr/>
          <p:nvPr/>
        </p:nvGrpSpPr>
        <p:grpSpPr>
          <a:xfrm>
            <a:off x="8881278" y="862641"/>
            <a:ext cx="2655761" cy="4139333"/>
            <a:chOff x="7114691" y="1069685"/>
            <a:chExt cx="2655761" cy="413933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8C9676-35FA-FB4C-ABC2-222BE641567F}"/>
                </a:ext>
              </a:extLst>
            </p:cNvPr>
            <p:cNvSpPr/>
            <p:nvPr/>
          </p:nvSpPr>
          <p:spPr>
            <a:xfrm>
              <a:off x="7114691" y="1069685"/>
              <a:ext cx="2655761" cy="4019911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7762931" y="1069685"/>
              <a:ext cx="1292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TForm</a:t>
              </a:r>
              <a:r>
                <a:rPr lang="en-US" dirty="0"/>
                <a:t> MLP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7253810" y="1423366"/>
              <a:ext cx="2350836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537848" y="5277965"/>
            <a:ext cx="10783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Misc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&amp; </a:t>
            </a:r>
            <a:r>
              <a:rPr lang="en-US" sz="1400" dirty="0" err="1"/>
              <a:t>TForm</a:t>
            </a:r>
            <a:r>
              <a:rPr lang="en-US" sz="1400" dirty="0"/>
              <a:t> models: due to resource constraints, I could not explore larger attention heads (</a:t>
            </a:r>
            <a:r>
              <a:rPr lang="en-US" sz="1400" dirty="0" err="1"/>
              <a:t>emb</a:t>
            </a:r>
            <a:r>
              <a:rPr lang="en-US" sz="14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AdamW</a:t>
            </a:r>
            <a:r>
              <a:rPr lang="en-US" sz="1400" dirty="0"/>
              <a:t> and exponential learning rate decay in all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Initial learning rate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Loss: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</a:t>
            </a:r>
            <a:r>
              <a:rPr lang="en-US" sz="1400" dirty="0" err="1"/>
              <a:t>blocksize</a:t>
            </a:r>
            <a:r>
              <a:rPr lang="en-US" sz="1400" dirty="0"/>
              <a:t>: I cut off the last 5 aa residues to better accommodate the dimensions needed for the VIT image patches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5803DDA-563E-6B65-5807-83A2730F2D93}"/>
              </a:ext>
            </a:extLst>
          </p:cNvPr>
          <p:cNvGrpSpPr/>
          <p:nvPr/>
        </p:nvGrpSpPr>
        <p:grpSpPr>
          <a:xfrm>
            <a:off x="538031" y="862641"/>
            <a:ext cx="2655761" cy="4028545"/>
            <a:chOff x="1028999" y="1061051"/>
            <a:chExt cx="2655761" cy="402854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71CA74-07E8-5B79-23DE-125B7B4C255D}"/>
                </a:ext>
              </a:extLst>
            </p:cNvPr>
            <p:cNvSpPr/>
            <p:nvPr/>
          </p:nvSpPr>
          <p:spPr>
            <a:xfrm>
              <a:off x="1028999" y="1069685"/>
              <a:ext cx="2655761" cy="4019911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FDE81D-3603-819A-95EC-4DAC89182498}"/>
                </a:ext>
              </a:extLst>
            </p:cNvPr>
            <p:cNvSpPr txBox="1"/>
            <p:nvPr/>
          </p:nvSpPr>
          <p:spPr>
            <a:xfrm>
              <a:off x="1585775" y="1061051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Simple MLP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6CC5281-47D2-603F-2BD3-92188167ADD6}"/>
                </a:ext>
              </a:extLst>
            </p:cNvPr>
            <p:cNvSpPr txBox="1"/>
            <p:nvPr/>
          </p:nvSpPr>
          <p:spPr>
            <a:xfrm>
              <a:off x="1155950" y="1423366"/>
              <a:ext cx="243592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37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09209"/>
              </p:ext>
            </p:extLst>
          </p:nvPr>
        </p:nvGraphicFramePr>
        <p:xfrm>
          <a:off x="680081" y="1219495"/>
          <a:ext cx="10134867" cy="338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25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11961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43763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40515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5228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91094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320804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 </a:t>
                      </a:r>
                      <a:r>
                        <a:rPr lang="en-US" sz="1600" baseline="30000" dirty="0"/>
                        <a:t>5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3787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44214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VIT </a:t>
                      </a:r>
                      <a:r>
                        <a:rPr lang="en-US" sz="1600" baseline="300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519985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VIT </a:t>
                      </a:r>
                      <a:r>
                        <a:rPr lang="en-US" sz="1600" baseline="300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Transformer</a:t>
                      </a:r>
                      <a:r>
                        <a:rPr lang="en-US" sz="1600" dirty="0"/>
                        <a:t>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114248" y="616319"/>
            <a:ext cx="350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calculated on the test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326401" y="5596298"/>
            <a:ext cx="1028903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Regression head is residual-MLP.  (interestingly, residual-MLP head gave better convergence properties than standard MLP)</a:t>
            </a:r>
          </a:p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I generally stopped when training had plateaued for &gt;100 epochs with respect to improved validation loss</a:t>
            </a:r>
          </a:p>
        </p:txBody>
      </p:sp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BC455-99A1-D435-6CD4-B5AC85612E00}"/>
              </a:ext>
            </a:extLst>
          </p:cNvPr>
          <p:cNvSpPr txBox="1"/>
          <p:nvPr/>
        </p:nvSpPr>
        <p:spPr>
          <a:xfrm>
            <a:off x="114248" y="144344"/>
            <a:ext cx="7892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experiment vs predicted on test set : Clean-3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5F90B-D32B-7873-D45D-1316E0996FF3}"/>
              </a:ext>
            </a:extLst>
          </p:cNvPr>
          <p:cNvSpPr txBox="1"/>
          <p:nvPr/>
        </p:nvSpPr>
        <p:spPr>
          <a:xfrm>
            <a:off x="1561381" y="33643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2F41C-52FA-EEBF-8B96-EF60AEEACB96}"/>
              </a:ext>
            </a:extLst>
          </p:cNvPr>
          <p:cNvSpPr txBox="1"/>
          <p:nvPr/>
        </p:nvSpPr>
        <p:spPr>
          <a:xfrm>
            <a:off x="4459043" y="343198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1-channel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2FD6A-2B76-751B-93E5-F15141C4921F}"/>
              </a:ext>
            </a:extLst>
          </p:cNvPr>
          <p:cNvSpPr txBox="1"/>
          <p:nvPr/>
        </p:nvSpPr>
        <p:spPr>
          <a:xfrm>
            <a:off x="7331639" y="350962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3-channel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C5EB0-73AA-63D8-98BC-76E9A6C7C505}"/>
              </a:ext>
            </a:extLst>
          </p:cNvPr>
          <p:cNvSpPr txBox="1"/>
          <p:nvPr/>
        </p:nvSpPr>
        <p:spPr>
          <a:xfrm>
            <a:off x="1177942" y="6167887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FDF15C-3427-DDEB-524F-A6AA9329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84" y="1442700"/>
            <a:ext cx="2446445" cy="19216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3F3DCD-098F-8A8C-8B38-4DB17EFD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826" y="1510384"/>
            <a:ext cx="2446445" cy="19216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62AFE6-F117-4EEC-DA1E-92F3B4424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837" y="1442700"/>
            <a:ext cx="2591998" cy="203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4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A6F59F-40C8-F00A-6C2D-A4D77F271087}"/>
              </a:ext>
            </a:extLst>
          </p:cNvPr>
          <p:cNvSpPr txBox="1"/>
          <p:nvPr/>
        </p:nvSpPr>
        <p:spPr>
          <a:xfrm>
            <a:off x="114248" y="144344"/>
            <a:ext cx="4930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</a:t>
            </a:r>
            <a:r>
              <a:rPr lang="en-US" sz="2400" dirty="0" err="1"/>
              <a:t>Kd</a:t>
            </a:r>
            <a:r>
              <a:rPr lang="en-US" sz="2400" dirty="0"/>
              <a:t> distribution on hold-out set</a:t>
            </a:r>
          </a:p>
        </p:txBody>
      </p:sp>
    </p:spTree>
    <p:extLst>
      <p:ext uri="{BB962C8B-B14F-4D97-AF65-F5344CB8AC3E}">
        <p14:creationId xmlns:p14="http://schemas.microsoft.com/office/powerpoint/2010/main" val="3624022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73258FA-CD8D-B70C-C2EA-E2A9B3C90F14}"/>
              </a:ext>
            </a:extLst>
          </p:cNvPr>
          <p:cNvSpPr/>
          <p:nvPr/>
        </p:nvSpPr>
        <p:spPr>
          <a:xfrm>
            <a:off x="6918808" y="1224951"/>
            <a:ext cx="3448030" cy="543464"/>
          </a:xfrm>
          <a:prstGeom prst="rect">
            <a:avLst/>
          </a:prstGeom>
          <a:solidFill>
            <a:schemeClr val="accent1">
              <a:alpha val="33024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0A661-F32C-A79C-1C36-4376CEED0ED1}"/>
              </a:ext>
            </a:extLst>
          </p:cNvPr>
          <p:cNvSpPr txBox="1"/>
          <p:nvPr/>
        </p:nvSpPr>
        <p:spPr>
          <a:xfrm>
            <a:off x="136762" y="204349"/>
            <a:ext cx="462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 :  Transformer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91BA8-051D-CD34-F16E-F65C2979B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95" y="878696"/>
            <a:ext cx="5473700" cy="444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77ACD0-F709-BA92-11E4-D948F3FC7380}"/>
              </a:ext>
            </a:extLst>
          </p:cNvPr>
          <p:cNvSpPr txBox="1"/>
          <p:nvPr/>
        </p:nvSpPr>
        <p:spPr>
          <a:xfrm>
            <a:off x="7694762" y="1311216"/>
            <a:ext cx="267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[CLS</a:t>
            </a:r>
            <a:r>
              <a:rPr lang="en-US" baseline="30000" dirty="0"/>
              <a:t>*</a:t>
            </a:r>
            <a:r>
              <a:rPr lang="en-US" dirty="0"/>
              <a:t>, aa, aa, aa, aa, …..]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09D50-6EBA-77AB-6F7F-ABBDD034C1B5}"/>
              </a:ext>
            </a:extLst>
          </p:cNvPr>
          <p:cNvSpPr txBox="1"/>
          <p:nvPr/>
        </p:nvSpPr>
        <p:spPr>
          <a:xfrm>
            <a:off x="6941671" y="1311216"/>
            <a:ext cx="75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356B48-D3E1-76F7-F930-F053CEE3046A}"/>
              </a:ext>
            </a:extLst>
          </p:cNvPr>
          <p:cNvCxnSpPr>
            <a:cxnSpLocks/>
          </p:cNvCxnSpPr>
          <p:nvPr/>
        </p:nvCxnSpPr>
        <p:spPr>
          <a:xfrm flipV="1">
            <a:off x="8990020" y="1595887"/>
            <a:ext cx="0" cy="854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EDB3BA-452B-08B6-439B-BC2846A64493}"/>
              </a:ext>
            </a:extLst>
          </p:cNvPr>
          <p:cNvSpPr txBox="1"/>
          <p:nvPr/>
        </p:nvSpPr>
        <p:spPr>
          <a:xfrm>
            <a:off x="8833449" y="2449902"/>
            <a:ext cx="2314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emitted by </a:t>
            </a:r>
          </a:p>
          <a:p>
            <a:r>
              <a:rPr lang="en-US" dirty="0"/>
              <a:t>dataset 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226D2-AA94-ABDB-8A1E-E434D42B7790}"/>
              </a:ext>
            </a:extLst>
          </p:cNvPr>
          <p:cNvSpPr txBox="1"/>
          <p:nvPr/>
        </p:nvSpPr>
        <p:spPr>
          <a:xfrm>
            <a:off x="6918808" y="3101196"/>
            <a:ext cx="475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added in the model to use for regression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1456C9-A836-676C-3EC7-CBB5B1A2BCF4}"/>
              </a:ext>
            </a:extLst>
          </p:cNvPr>
          <p:cNvCxnSpPr>
            <a:cxnSpLocks/>
          </p:cNvCxnSpPr>
          <p:nvPr/>
        </p:nvCxnSpPr>
        <p:spPr>
          <a:xfrm flipV="1">
            <a:off x="7318216" y="1595887"/>
            <a:ext cx="0" cy="1505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7AB843D-0FD2-EAA1-2D55-581A8E3A65AB}"/>
              </a:ext>
            </a:extLst>
          </p:cNvPr>
          <p:cNvSpPr txBox="1"/>
          <p:nvPr/>
        </p:nvSpPr>
        <p:spPr>
          <a:xfrm>
            <a:off x="520202" y="5498125"/>
            <a:ext cx="6517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effectLst/>
              </a:rPr>
              <a:t>Transformer-based models should learn relationships between the elements of the sequence</a:t>
            </a:r>
          </a:p>
          <a:p>
            <a:endParaRPr lang="en-US" sz="1600" dirty="0"/>
          </a:p>
          <a:p>
            <a:r>
              <a:rPr lang="en-US" sz="1600" b="0" dirty="0">
                <a:effectLst/>
              </a:rPr>
              <a:t>t-SNE plots are not usually definitive, but are merely suggestive…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E69242-083C-CE32-BD93-A2F6D7103FB2}"/>
              </a:ext>
            </a:extLst>
          </p:cNvPr>
          <p:cNvSpPr txBox="1"/>
          <p:nvPr/>
        </p:nvSpPr>
        <p:spPr>
          <a:xfrm>
            <a:off x="6633713" y="3778370"/>
            <a:ext cx="42451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regress token clusters tightly: makes sense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CLS tokens cluster in a single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CDR </a:t>
            </a:r>
            <a:r>
              <a:rPr lang="en-US" sz="1600" dirty="0" err="1"/>
              <a:t>aa’s</a:t>
            </a:r>
            <a:r>
              <a:rPr lang="en-US" sz="1600" dirty="0"/>
              <a:t> still scattered, however: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two tight CDR-only clusters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suss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 this out??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E989E3-187D-B003-3685-962682FF3919}"/>
              </a:ext>
            </a:extLst>
          </p:cNvPr>
          <p:cNvSpPr/>
          <p:nvPr/>
        </p:nvSpPr>
        <p:spPr>
          <a:xfrm>
            <a:off x="4601529" y="2219069"/>
            <a:ext cx="500332" cy="461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BF93C22-48F6-4BAB-FAE2-1DE1533643AA}"/>
              </a:ext>
            </a:extLst>
          </p:cNvPr>
          <p:cNvSpPr/>
          <p:nvPr/>
        </p:nvSpPr>
        <p:spPr>
          <a:xfrm>
            <a:off x="2239329" y="3696087"/>
            <a:ext cx="500332" cy="461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BB5FAC-878F-0900-1B79-D2E1F8D04454}"/>
              </a:ext>
            </a:extLst>
          </p:cNvPr>
          <p:cNvSpPr txBox="1"/>
          <p:nvPr/>
        </p:nvSpPr>
        <p:spPr>
          <a:xfrm>
            <a:off x="7465036" y="6036734"/>
            <a:ext cx="43828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r>
              <a:rPr lang="en-US" sz="1000" dirty="0"/>
              <a:t> I should have left the CLS token out when constructing sequences since they are duplicated in the model by the regression token.  (It was a holdover from my BERT mask-language-model dataset)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C75FC4-71C5-6B54-AA7E-FD3B26C1D865}"/>
              </a:ext>
            </a:extLst>
          </p:cNvPr>
          <p:cNvSpPr txBox="1"/>
          <p:nvPr/>
        </p:nvSpPr>
        <p:spPr>
          <a:xfrm>
            <a:off x="5101861" y="334935"/>
            <a:ext cx="63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redo</a:t>
            </a:r>
          </a:p>
        </p:txBody>
      </p:sp>
    </p:spTree>
    <p:extLst>
      <p:ext uri="{BB962C8B-B14F-4D97-AF65-F5344CB8AC3E}">
        <p14:creationId xmlns:p14="http://schemas.microsoft.com/office/powerpoint/2010/main" val="3358689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D99642-6CAD-3B7A-1935-75DEAB8CAB0D}"/>
              </a:ext>
            </a:extLst>
          </p:cNvPr>
          <p:cNvSpPr txBox="1"/>
          <p:nvPr/>
        </p:nvSpPr>
        <p:spPr>
          <a:xfrm>
            <a:off x="136762" y="204349"/>
            <a:ext cx="4686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 :  VIT model 3-channel</a:t>
            </a:r>
          </a:p>
        </p:txBody>
      </p:sp>
    </p:spTree>
    <p:extLst>
      <p:ext uri="{BB962C8B-B14F-4D97-AF65-F5344CB8AC3E}">
        <p14:creationId xmlns:p14="http://schemas.microsoft.com/office/powerpoint/2010/main" val="303953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19F177-6D52-95C4-17E6-1DACA7719CA4}"/>
              </a:ext>
            </a:extLst>
          </p:cNvPr>
          <p:cNvSpPr txBox="1"/>
          <p:nvPr/>
        </p:nvSpPr>
        <p:spPr>
          <a:xfrm>
            <a:off x="136762" y="204349"/>
            <a:ext cx="401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Ensemble model regression?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B2BF0-6FE2-8BF1-DE26-BACEBBE17BCD}"/>
              </a:ext>
            </a:extLst>
          </p:cNvPr>
          <p:cNvSpPr txBox="1"/>
          <p:nvPr/>
        </p:nvSpPr>
        <p:spPr>
          <a:xfrm>
            <a:off x="353683" y="992038"/>
            <a:ext cx="8344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multiple models and combine their predictions into a linear-regression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Transformer models (different objectives: MSE, MAE)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VIT 3-channel model (different objectives: MSE, MAE)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0633D-793C-C9CB-99DE-F4EE31A65BA8}"/>
              </a:ext>
            </a:extLst>
          </p:cNvPr>
          <p:cNvSpPr txBox="1"/>
          <p:nvPr/>
        </p:nvSpPr>
        <p:spPr>
          <a:xfrm>
            <a:off x="819509" y="2518391"/>
            <a:ext cx="3372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 =  (c</a:t>
            </a:r>
            <a:r>
              <a:rPr lang="en-US" baseline="-25000" dirty="0"/>
              <a:t>1</a:t>
            </a:r>
            <a:r>
              <a:rPr lang="en-US" dirty="0"/>
              <a:t> * m</a:t>
            </a:r>
            <a:r>
              <a:rPr lang="en-US" baseline="-25000" dirty="0"/>
              <a:t>1</a:t>
            </a:r>
            <a:r>
              <a:rPr lang="en-US" dirty="0"/>
              <a:t>) +  (c</a:t>
            </a:r>
            <a:r>
              <a:rPr lang="en-US" baseline="-25000" dirty="0"/>
              <a:t>2</a:t>
            </a:r>
            <a:r>
              <a:rPr lang="en-US" dirty="0"/>
              <a:t> * m</a:t>
            </a:r>
            <a:r>
              <a:rPr lang="en-US" baseline="-25000" dirty="0"/>
              <a:t>2</a:t>
            </a:r>
            <a:r>
              <a:rPr lang="en-US" dirty="0"/>
              <a:t>) + ….</a:t>
            </a:r>
          </a:p>
          <a:p>
            <a:r>
              <a:rPr lang="en-US" dirty="0"/>
              <a:t>regress the coefficients c</a:t>
            </a:r>
            <a:r>
              <a:rPr lang="en-US" baseline="-25000" dirty="0"/>
              <a:t>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94FDA-D33D-B8D0-B153-1E608F93FC56}"/>
              </a:ext>
            </a:extLst>
          </p:cNvPr>
          <p:cNvSpPr txBox="1"/>
          <p:nvPr/>
        </p:nvSpPr>
        <p:spPr>
          <a:xfrm>
            <a:off x="353683" y="3614468"/>
            <a:ext cx="517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Or, obviously, try more ambitious models like BERT</a:t>
            </a:r>
          </a:p>
        </p:txBody>
      </p:sp>
    </p:spTree>
    <p:extLst>
      <p:ext uri="{BB962C8B-B14F-4D97-AF65-F5344CB8AC3E}">
        <p14:creationId xmlns:p14="http://schemas.microsoft.com/office/powerpoint/2010/main" val="1625225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E2508-34B9-E66B-316E-FC13ABDB8E01}"/>
              </a:ext>
            </a:extLst>
          </p:cNvPr>
          <p:cNvSpPr txBox="1"/>
          <p:nvPr/>
        </p:nvSpPr>
        <p:spPr>
          <a:xfrm>
            <a:off x="136762" y="204349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288275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6C9D15-9982-284B-95FD-545534D2B137}"/>
              </a:ext>
            </a:extLst>
          </p:cNvPr>
          <p:cNvSpPr txBox="1"/>
          <p:nvPr/>
        </p:nvSpPr>
        <p:spPr>
          <a:xfrm>
            <a:off x="4080474" y="2585241"/>
            <a:ext cx="3737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Appendix 1:  BERT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30510-D086-6521-A4AF-74E7DCA885E2}"/>
              </a:ext>
            </a:extLst>
          </p:cNvPr>
          <p:cNvSpPr txBox="1"/>
          <p:nvPr/>
        </p:nvSpPr>
        <p:spPr>
          <a:xfrm>
            <a:off x="3191774" y="3856008"/>
            <a:ext cx="564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was too ambitious to complete for this assignment</a:t>
            </a:r>
          </a:p>
          <a:p>
            <a:r>
              <a:rPr lang="en-US" dirty="0"/>
              <a:t>Below, I outline some of the preliminary work I did</a:t>
            </a:r>
          </a:p>
        </p:txBody>
      </p:sp>
    </p:spTree>
    <p:extLst>
      <p:ext uri="{BB962C8B-B14F-4D97-AF65-F5344CB8AC3E}">
        <p14:creationId xmlns:p14="http://schemas.microsoft.com/office/powerpoint/2010/main" val="1960399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637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Stuff:   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65387" y="1291616"/>
            <a:ext cx="9574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: </a:t>
            </a:r>
            <a:r>
              <a:rPr lang="en-US" sz="1600" dirty="0">
                <a:hlinkClick r:id="rId2"/>
              </a:rPr>
              <a:t>https://aclanthology.org/N19-1423.pdf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ProteinBERT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https://doi.org/10.1093/bioinformatics/btac020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Barney Hill : </a:t>
            </a:r>
            <a:r>
              <a:rPr lang="en-US" sz="1600" b="0" dirty="0">
                <a:effectLst/>
                <a:hlinkClick r:id="rId4"/>
              </a:rPr>
              <a:t>https://github.com/barneyhill/minBERT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Andrej </a:t>
            </a:r>
            <a:r>
              <a:rPr lang="en-US" sz="1600" dirty="0" err="1"/>
              <a:t>Karpathy</a:t>
            </a:r>
            <a:r>
              <a:rPr lang="en-US" sz="1600" dirty="0"/>
              <a:t>: </a:t>
            </a:r>
            <a:r>
              <a:rPr lang="en-US" sz="1600" b="0" dirty="0">
                <a:effectLst/>
                <a:hlinkClick r:id="rId5"/>
              </a:rPr>
              <a:t>https://github.com/karpathy/minGPT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b="0" dirty="0">
                <a:effectLst/>
              </a:rPr>
              <a:t>-Alpha 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 Comm: </a:t>
            </a:r>
            <a:r>
              <a:rPr lang="en-US" sz="1600" dirty="0">
                <a:hlinkClick r:id="rId6"/>
              </a:rPr>
              <a:t>http://biorxiv.org/lookup/doi/10.1101/2022.10.07.502662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Nature: </a:t>
            </a:r>
            <a:r>
              <a:rPr lang="en-US" sz="1600" dirty="0">
                <a:hlinkClick r:id="rId7"/>
              </a:rPr>
              <a:t>https://www.nature.com/articles/s41597-022-01779-4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scFv</a:t>
            </a:r>
            <a:r>
              <a:rPr lang="en-US" sz="1600" dirty="0"/>
              <a:t> Datasets: </a:t>
            </a:r>
            <a:r>
              <a:rPr lang="en-US" sz="1600" dirty="0">
                <a:hlinkClick r:id="rId8"/>
              </a:rPr>
              <a:t>https://github.com/mit-ll/AlphaSeq_Antibody_Dataset.git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9"/>
              </a:rPr>
              <a:t>https://doi.org/10.4049/jimmunol.1800708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10"/>
              </a:rPr>
              <a:t>https://opig.stats.ox.ac.uk/webapps/oas/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 </a:t>
            </a:r>
            <a:r>
              <a:rPr lang="en-US" sz="1600" dirty="0" err="1"/>
              <a:t>Github</a:t>
            </a:r>
            <a:r>
              <a:rPr lang="en-US" sz="1600" dirty="0"/>
              <a:t> repo for this homework’s code: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hlinkClick r:id="rId11"/>
              </a:rPr>
              <a:t>https://github.com/planaria158/BERT.git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EACF3-1DAE-F38C-6985-089A5766A04C}"/>
              </a:ext>
            </a:extLst>
          </p:cNvPr>
          <p:cNvSpPr txBox="1"/>
          <p:nvPr/>
        </p:nvSpPr>
        <p:spPr>
          <a:xfrm>
            <a:off x="140127" y="679781"/>
            <a:ext cx="9941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 did most of the BERT coding/testing in the 2 weeks before my call with Adrian (i.e. before getting the homework problem)</a:t>
            </a:r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43639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 over all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80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69894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62447" y="4672059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635722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76295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77578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77314" y="4251098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1929023" y="5644031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173866" y="154242"/>
            <a:ext cx="2433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BERT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549EC4-5C33-A19F-7347-12AA8BDDE2E3}"/>
              </a:ext>
            </a:extLst>
          </p:cNvPr>
          <p:cNvGrpSpPr/>
          <p:nvPr/>
        </p:nvGrpSpPr>
        <p:grpSpPr>
          <a:xfrm>
            <a:off x="1678984" y="1017917"/>
            <a:ext cx="2435923" cy="3163085"/>
            <a:chOff x="5828290" y="1052422"/>
            <a:chExt cx="2435923" cy="31630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BEBBAF-18EA-F3CD-2ECC-EA9E8D4B73D7}"/>
                </a:ext>
              </a:extLst>
            </p:cNvPr>
            <p:cNvSpPr/>
            <p:nvPr/>
          </p:nvSpPr>
          <p:spPr>
            <a:xfrm>
              <a:off x="5828290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6247667" y="1052425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pre-train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6080611" y="1414740"/>
              <a:ext cx="2028504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192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residual: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attn:</a:t>
              </a:r>
              <a:r>
                <a:rPr lang="en-US" sz="1600" dirty="0"/>
                <a:t>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4FB101-46A9-724B-73E3-3460EF2C80F7}"/>
              </a:ext>
            </a:extLst>
          </p:cNvPr>
          <p:cNvGrpSpPr/>
          <p:nvPr/>
        </p:nvGrpSpPr>
        <p:grpSpPr>
          <a:xfrm>
            <a:off x="4979701" y="1017917"/>
            <a:ext cx="2435923" cy="2941608"/>
            <a:chOff x="8516534" y="1052422"/>
            <a:chExt cx="2435923" cy="29416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76DE57-CD38-F5D7-D311-F3C498F8F124}"/>
                </a:ext>
              </a:extLst>
            </p:cNvPr>
            <p:cNvSpPr/>
            <p:nvPr/>
          </p:nvSpPr>
          <p:spPr>
            <a:xfrm>
              <a:off x="8516534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B2943-5BB5-5DBB-7721-E313935CD162}"/>
                </a:ext>
              </a:extLst>
            </p:cNvPr>
            <p:cNvSpPr txBox="1"/>
            <p:nvPr/>
          </p:nvSpPr>
          <p:spPr>
            <a:xfrm>
              <a:off x="8896602" y="1052425"/>
              <a:ext cx="1646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fine-tune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45135F-4C5E-C0F0-FDA6-6CE9C653C015}"/>
                </a:ext>
              </a:extLst>
            </p:cNvPr>
            <p:cNvSpPr txBox="1"/>
            <p:nvPr/>
          </p:nvSpPr>
          <p:spPr>
            <a:xfrm>
              <a:off x="8597668" y="1414740"/>
              <a:ext cx="235478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BERT pre-train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dropout: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base </a:t>
              </a:r>
              <a:r>
                <a:rPr lang="en-US" sz="1600" dirty="0" err="1"/>
                <a:t>tformer</a:t>
              </a:r>
              <a:r>
                <a:rPr lang="en-US" sz="1600" dirty="0"/>
                <a:t> layers: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all frozen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436781" y="4430545"/>
            <a:ext cx="1078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Misc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pre-train: due to resource constraints, I had to use a small BERT (</a:t>
            </a:r>
            <a:r>
              <a:rPr lang="en-US" sz="1600" dirty="0" err="1"/>
              <a:t>emb</a:t>
            </a:r>
            <a:r>
              <a:rPr lang="en-US" sz="1600" dirty="0"/>
              <a:t>, heads, layers) and only did 10 epochs of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AdamW</a:t>
            </a:r>
            <a:r>
              <a:rPr lang="en-US" sz="1600" dirty="0"/>
              <a:t> and exponential learning rate decay for all trainings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 learning rate 0.0001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Loss: Cross entropy for MLM pretraining.  MSE for fine tuning</a:t>
            </a:r>
          </a:p>
        </p:txBody>
      </p:sp>
    </p:spTree>
    <p:extLst>
      <p:ext uri="{BB962C8B-B14F-4D97-AF65-F5344CB8AC3E}">
        <p14:creationId xmlns:p14="http://schemas.microsoft.com/office/powerpoint/2010/main" val="309080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439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Clean-3, BERT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75463"/>
              </p:ext>
            </p:extLst>
          </p:nvPr>
        </p:nvGraphicFramePr>
        <p:xfrm>
          <a:off x="1465085" y="860641"/>
          <a:ext cx="8079215" cy="370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48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  <a:p>
                      <a:pPr algn="ctr"/>
                      <a:r>
                        <a:rPr lang="en-US" sz="16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3753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pre-train OAS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48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767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1 layer </a:t>
                      </a:r>
                      <a:r>
                        <a:rPr lang="en-US" sz="1600" dirty="0" err="1"/>
                        <a:t>tform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767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2 layers </a:t>
                      </a:r>
                      <a:r>
                        <a:rPr lang="en-US" sz="1600" dirty="0" err="1"/>
                        <a:t>tform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6335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432746" y="6266832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61C06-9E53-3659-0FA2-986040D584B4}"/>
              </a:ext>
            </a:extLst>
          </p:cNvPr>
          <p:cNvSpPr txBox="1"/>
          <p:nvPr/>
        </p:nvSpPr>
        <p:spPr>
          <a:xfrm>
            <a:off x="1380226" y="4860926"/>
            <a:ext cx="7948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definitely some overfitting</a:t>
            </a:r>
          </a:p>
          <a:p>
            <a:r>
              <a:rPr lang="en-US" dirty="0"/>
              <a:t>I simple didn’t have the GPU resources and time to really refine the pre-training</a:t>
            </a:r>
          </a:p>
        </p:txBody>
      </p:sp>
    </p:spTree>
    <p:extLst>
      <p:ext uri="{BB962C8B-B14F-4D97-AF65-F5344CB8AC3E}">
        <p14:creationId xmlns:p14="http://schemas.microsoft.com/office/powerpoint/2010/main" val="2851684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479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DDEC93-A5F2-24B5-6665-D354851A6D7C}"/>
              </a:ext>
            </a:extLst>
          </p:cNvPr>
          <p:cNvSpPr txBox="1"/>
          <p:nvPr/>
        </p:nvSpPr>
        <p:spPr>
          <a:xfrm>
            <a:off x="4558082" y="2484408"/>
            <a:ext cx="2403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Bit bucket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A518CF-F63E-2482-3ECD-6DC97B211E15}"/>
              </a:ext>
            </a:extLst>
          </p:cNvPr>
          <p:cNvSpPr/>
          <p:nvPr/>
        </p:nvSpPr>
        <p:spPr>
          <a:xfrm>
            <a:off x="3217653" y="698740"/>
            <a:ext cx="5279366" cy="4451230"/>
          </a:xfrm>
          <a:prstGeom prst="rect">
            <a:avLst/>
          </a:prstGeom>
          <a:solidFill>
            <a:schemeClr val="accent1">
              <a:alpha val="2388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21B313A4-B2FC-5120-3295-D9089515E066}"/>
              </a:ext>
            </a:extLst>
          </p:cNvPr>
          <p:cNvSpPr/>
          <p:nvPr/>
        </p:nvSpPr>
        <p:spPr>
          <a:xfrm>
            <a:off x="5653466" y="5365631"/>
            <a:ext cx="442534" cy="11214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74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611070" y="1096508"/>
          <a:ext cx="10711440" cy="3463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04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143826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7987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94585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832386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97001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406452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9440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Valid. Loss</a:t>
                      </a:r>
                    </a:p>
                    <a:p>
                      <a:pPr algn="ctr"/>
                      <a:r>
                        <a:rPr lang="en-US" sz="1600" dirty="0"/>
                        <a:t>(MSE)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 </a:t>
                      </a:r>
                      <a:r>
                        <a:rPr lang="en-US" sz="1600" baseline="30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44214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sequence regularization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519985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Transformer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114248" y="616319"/>
            <a:ext cx="409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calculated on the validation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343654" y="5072130"/>
            <a:ext cx="1028903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Regression head is residual-MLP.  (interestingly, residual-MLP head gave better convergence properties than standard MLP)</a:t>
            </a:r>
          </a:p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I generally stopped when training had plateaued for &gt;100 epochs with respect to improved validation loss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6EAE0-9F3A-586D-6B21-88FB79254446}"/>
              </a:ext>
            </a:extLst>
          </p:cNvPr>
          <p:cNvSpPr txBox="1"/>
          <p:nvPr/>
        </p:nvSpPr>
        <p:spPr>
          <a:xfrm>
            <a:off x="5788325" y="405442"/>
            <a:ext cx="286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redo analysis using test set</a:t>
            </a:r>
          </a:p>
        </p:txBody>
      </p:sp>
    </p:spTree>
    <p:extLst>
      <p:ext uri="{BB962C8B-B14F-4D97-AF65-F5344CB8AC3E}">
        <p14:creationId xmlns:p14="http://schemas.microsoft.com/office/powerpoint/2010/main" val="1660505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BC455-99A1-D435-6CD4-B5AC85612E00}"/>
              </a:ext>
            </a:extLst>
          </p:cNvPr>
          <p:cNvSpPr txBox="1"/>
          <p:nvPr/>
        </p:nvSpPr>
        <p:spPr>
          <a:xfrm>
            <a:off x="114248" y="144344"/>
            <a:ext cx="6348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experiment vs predicted on validation 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FF0BE-58F7-92ED-067E-38A1A044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89" y="1211173"/>
            <a:ext cx="2565487" cy="20151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05F90B-D32B-7873-D45D-1316E0996FF3}"/>
              </a:ext>
            </a:extLst>
          </p:cNvPr>
          <p:cNvSpPr txBox="1"/>
          <p:nvPr/>
        </p:nvSpPr>
        <p:spPr>
          <a:xfrm>
            <a:off x="1561381" y="33643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19764-CF23-0368-3F36-6637387B1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198" y="1211173"/>
            <a:ext cx="2565487" cy="2015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C42835-134E-14C3-25AC-A780B097C1E6}"/>
              </a:ext>
            </a:extLst>
          </p:cNvPr>
          <p:cNvSpPr txBox="1"/>
          <p:nvPr/>
        </p:nvSpPr>
        <p:spPr>
          <a:xfrm>
            <a:off x="3985403" y="336430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MLP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3183A-F942-FECC-99CF-0E2FF50FA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207" y="1211173"/>
            <a:ext cx="2565487" cy="2015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2F41C-52FA-EEBF-8B96-EF60AEEACB96}"/>
              </a:ext>
            </a:extLst>
          </p:cNvPr>
          <p:cNvSpPr txBox="1"/>
          <p:nvPr/>
        </p:nvSpPr>
        <p:spPr>
          <a:xfrm>
            <a:off x="6952891" y="350232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1-channel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DA1C9-F8C5-67F8-0CC4-55BAF1D3F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6367" y="1211173"/>
            <a:ext cx="2565487" cy="20151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B2FD6A-2B76-751B-93E5-F15141C4921F}"/>
              </a:ext>
            </a:extLst>
          </p:cNvPr>
          <p:cNvSpPr txBox="1"/>
          <p:nvPr/>
        </p:nvSpPr>
        <p:spPr>
          <a:xfrm>
            <a:off x="9825487" y="357996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3-channel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11AE27-7F66-BE3D-1C67-560DA1E19B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578" y="4078654"/>
            <a:ext cx="2565487" cy="20151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CC5EB0-73AA-63D8-98BC-76E9A6C7C505}"/>
              </a:ext>
            </a:extLst>
          </p:cNvPr>
          <p:cNvSpPr txBox="1"/>
          <p:nvPr/>
        </p:nvSpPr>
        <p:spPr>
          <a:xfrm>
            <a:off x="1177942" y="6167887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78E74C-4B44-428E-755D-55742468244F}"/>
              </a:ext>
            </a:extLst>
          </p:cNvPr>
          <p:cNvSpPr txBox="1"/>
          <p:nvPr/>
        </p:nvSpPr>
        <p:spPr>
          <a:xfrm>
            <a:off x="7605344" y="519152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Clean-2 dataset</a:t>
            </a:r>
          </a:p>
        </p:txBody>
      </p:sp>
    </p:spTree>
    <p:extLst>
      <p:ext uri="{BB962C8B-B14F-4D97-AF65-F5344CB8AC3E}">
        <p14:creationId xmlns:p14="http://schemas.microsoft.com/office/powerpoint/2010/main" val="66296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C4F38-626B-282E-A70A-39582D638626}"/>
              </a:ext>
            </a:extLst>
          </p:cNvPr>
          <p:cNvSpPr txBox="1"/>
          <p:nvPr/>
        </p:nvSpPr>
        <p:spPr>
          <a:xfrm>
            <a:off x="69012" y="111110"/>
            <a:ext cx="330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Ideas for 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BC00E-0AC7-A5E5-FA16-F9C4247751D1}"/>
              </a:ext>
            </a:extLst>
          </p:cNvPr>
          <p:cNvSpPr txBox="1"/>
          <p:nvPr/>
        </p:nvSpPr>
        <p:spPr>
          <a:xfrm>
            <a:off x="698740" y="923026"/>
            <a:ext cx="9454551" cy="3514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tried various architectures just to get a baseline of what to focus on going forward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Vanilla MLP  (5 layers)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Dense MLP (8 layers)  similar to what is used at Plunk for their AVM.  Remarkably effective on their table data for such a simple model.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Residual MLP (8 layers)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Vision Transformer (convert encoded sequences into binary-encoded 2D 1-channel 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Transformer + MLP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BERT : pre-trained on OAS dataset and fine tuned on </a:t>
            </a:r>
            <a:r>
              <a:rPr lang="en-US" dirty="0" err="1"/>
              <a:t>scFv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390317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CD40A-05F3-9ADF-0C95-5997A3DC340E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6AB23-99B9-FA2D-64B7-92464BD1021C}"/>
              </a:ext>
            </a:extLst>
          </p:cNvPr>
          <p:cNvSpPr txBox="1"/>
          <p:nvPr/>
        </p:nvSpPr>
        <p:spPr>
          <a:xfrm>
            <a:off x="8091578" y="6124755"/>
            <a:ext cx="2946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http://arxiv.org/abs/2010.11929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43E58-8692-E1E7-8341-CFB8086C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37" y="1614577"/>
            <a:ext cx="7772400" cy="426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2D80E-05AE-0E1C-ACAB-7014788A0B55}"/>
              </a:ext>
            </a:extLst>
          </p:cNvPr>
          <p:cNvSpPr txBox="1"/>
          <p:nvPr/>
        </p:nvSpPr>
        <p:spPr>
          <a:xfrm>
            <a:off x="508072" y="725268"/>
            <a:ext cx="9527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 reasonably simple model that uses self-attention which I think can be applied to this problem</a:t>
            </a:r>
          </a:p>
          <a:p>
            <a:r>
              <a:rPr lang="en-US" dirty="0"/>
              <a:t>Also, it can run on my </a:t>
            </a:r>
            <a:r>
              <a:rPr lang="en-US" dirty="0" err="1"/>
              <a:t>Macbook</a:t>
            </a:r>
            <a:r>
              <a:rPr lang="en-US" dirty="0"/>
              <a:t> M2 hardware</a:t>
            </a:r>
          </a:p>
        </p:txBody>
      </p:sp>
    </p:spTree>
    <p:extLst>
      <p:ext uri="{BB962C8B-B14F-4D97-AF65-F5344CB8AC3E}">
        <p14:creationId xmlns:p14="http://schemas.microsoft.com/office/powerpoint/2010/main" val="2392914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4677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(harness to manage the training, test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3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26274"/>
              </p:ext>
            </p:extLst>
          </p:nvPr>
        </p:nvGraphicFramePr>
        <p:xfrm>
          <a:off x="1155168" y="1019273"/>
          <a:ext cx="8556704" cy="4179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63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551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45547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70391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232916">
                  <a:extLst>
                    <a:ext uri="{9D8B030D-6E8A-4147-A177-3AD203B41FA5}">
                      <a16:colId xmlns:a16="http://schemas.microsoft.com/office/drawing/2014/main" val="784973340"/>
                    </a:ext>
                  </a:extLst>
                </a:gridCol>
                <a:gridCol w="190002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 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36224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dense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729885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8333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the fine-tune BERT model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OAS dataset is </a:t>
            </a:r>
            <a:r>
              <a:rPr lang="en-US" b="0" dirty="0">
                <a:effectLst/>
              </a:rPr>
              <a:t>18061315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1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671456" y="784607"/>
          <a:ext cx="9787683" cy="4600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46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397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RMSE</a:t>
                      </a:r>
                    </a:p>
                    <a:p>
                      <a:pPr algn="ctr"/>
                      <a:r>
                        <a:rPr lang="en-US" sz="12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early stop to avoid overfit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2x2 </a:t>
                      </a:r>
                      <a:r>
                        <a:rPr lang="en-US" sz="1200" dirty="0" err="1"/>
                        <a:t>img</a:t>
                      </a:r>
                      <a:r>
                        <a:rPr lang="en-US" sz="1200" dirty="0"/>
                        <a:t> patches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41710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VIT (3-channel)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TFormMLP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312957">
                <a:tc rowSpan="5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BERT </a:t>
                      </a:r>
                      <a:r>
                        <a:rPr lang="en-US" sz="12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US" sz="12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397911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557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last 1 layer </a:t>
                      </a:r>
                      <a:r>
                        <a:rPr lang="en-US" sz="1200" dirty="0" err="1"/>
                        <a:t>tform</a:t>
                      </a:r>
                      <a:r>
                        <a:rPr lang="en-US" sz="1200" dirty="0"/>
                        <a:t> unfrozen</a:t>
                      </a:r>
                    </a:p>
                    <a:p>
                      <a:pPr algn="ctr"/>
                      <a:r>
                        <a:rPr lang="en-US" sz="12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557075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last 2 layers </a:t>
                      </a:r>
                      <a:r>
                        <a:rPr lang="en-US" sz="1200" dirty="0" err="1"/>
                        <a:t>tform</a:t>
                      </a:r>
                      <a:r>
                        <a:rPr lang="en-US" sz="1200" dirty="0"/>
                        <a:t> unfrozen</a:t>
                      </a:r>
                    </a:p>
                    <a:p>
                      <a:pPr algn="ctr"/>
                      <a:r>
                        <a:rPr lang="en-US" sz="12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528295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6344991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23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9D980-DB6C-F217-ACEB-CB176E6A7B87}"/>
              </a:ext>
            </a:extLst>
          </p:cNvPr>
          <p:cNvSpPr txBox="1"/>
          <p:nvPr/>
        </p:nvSpPr>
        <p:spPr>
          <a:xfrm>
            <a:off x="146649" y="184362"/>
            <a:ext cx="208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BB385-201F-DEC8-67A1-77FED4839CC2}"/>
              </a:ext>
            </a:extLst>
          </p:cNvPr>
          <p:cNvSpPr txBox="1"/>
          <p:nvPr/>
        </p:nvSpPr>
        <p:spPr>
          <a:xfrm>
            <a:off x="508958" y="923025"/>
            <a:ext cx="108779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 will be an issue with datasets this small  (especially the Clean-2 dataset)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Regularization, data augmentation, and </a:t>
            </a:r>
            <a:r>
              <a:rPr lang="en-US" dirty="0" err="1"/>
              <a:t>misc</a:t>
            </a:r>
            <a:r>
              <a:rPr lang="en-US" dirty="0"/>
              <a:t> training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Rather than regress to a single </a:t>
            </a:r>
            <a:r>
              <a:rPr lang="en-US" dirty="0" err="1"/>
              <a:t>Kd</a:t>
            </a:r>
            <a:r>
              <a:rPr lang="en-US" dirty="0"/>
              <a:t> value, randomly choose </a:t>
            </a:r>
            <a:r>
              <a:rPr lang="en-US" dirty="0" err="1"/>
              <a:t>Kd</a:t>
            </a:r>
            <a:r>
              <a:rPr lang="en-US" dirty="0"/>
              <a:t> from the range </a:t>
            </a:r>
            <a:r>
              <a:rPr lang="en-US" dirty="0" err="1"/>
              <a:t>Kd_lower</a:t>
            </a:r>
            <a:r>
              <a:rPr lang="en-US" dirty="0"/>
              <a:t> -&gt; </a:t>
            </a:r>
            <a:r>
              <a:rPr lang="en-US" dirty="0" err="1"/>
              <a:t>Kd_upper</a:t>
            </a:r>
            <a:r>
              <a:rPr lang="en-US" dirty="0"/>
              <a:t>.  Do this every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random point mutations in the non-CDR regions of the sequence with low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Clip just the CDR extended by +/- 5-10 residues from the entire sequence and train on just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objectives: MSE and MAE in separate training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possible, pre-train model on much-larger relevant dataset, then fine-tune on these smaller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stopping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Is there anyway to recover the data that was culled by </a:t>
            </a:r>
            <a:r>
              <a:rPr lang="en-US" dirty="0" err="1"/>
              <a:t>q_value</a:t>
            </a:r>
            <a:r>
              <a:rPr lang="en-US" dirty="0"/>
              <a:t>?  (prob not)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BBC9C-46BD-2962-9C0A-DDCC35CD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655" y="4523799"/>
            <a:ext cx="3026075" cy="22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40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AA1C9C-FB2D-CD2D-F85E-23BCF1A59DF3}"/>
              </a:ext>
            </a:extLst>
          </p:cNvPr>
          <p:cNvSpPr txBox="1"/>
          <p:nvPr/>
        </p:nvSpPr>
        <p:spPr>
          <a:xfrm>
            <a:off x="173866" y="154242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CECA3-BD7D-460A-C42C-78CB2437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48" y="1092920"/>
            <a:ext cx="7304187" cy="233608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ABCB51-05DF-27E1-4369-F5A1A287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48" y="4130129"/>
            <a:ext cx="6536116" cy="233607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C6965F-FA30-7F55-A393-2A31108BF7F6}"/>
              </a:ext>
            </a:extLst>
          </p:cNvPr>
          <p:cNvSpPr txBox="1"/>
          <p:nvPr/>
        </p:nvSpPr>
        <p:spPr>
          <a:xfrm>
            <a:off x="730398" y="72358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27D7C-B7FF-B52A-765E-A4304408DCE8}"/>
              </a:ext>
            </a:extLst>
          </p:cNvPr>
          <p:cNvSpPr txBox="1"/>
          <p:nvPr/>
        </p:nvSpPr>
        <p:spPr>
          <a:xfrm>
            <a:off x="730398" y="3760797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DF426-EAFE-3091-51B1-EF3CA945EE22}"/>
              </a:ext>
            </a:extLst>
          </p:cNvPr>
          <p:cNvSpPr txBox="1"/>
          <p:nvPr/>
        </p:nvSpPr>
        <p:spPr>
          <a:xfrm>
            <a:off x="8297285" y="1891628"/>
            <a:ext cx="373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OAS light chain 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C1117-AE70-3B34-CBDC-766B07172B75}"/>
              </a:ext>
            </a:extLst>
          </p:cNvPr>
          <p:cNvSpPr txBox="1"/>
          <p:nvPr/>
        </p:nvSpPr>
        <p:spPr>
          <a:xfrm>
            <a:off x="7529214" y="5113502"/>
            <a:ext cx="388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 A-Alpha Bio homework data</a:t>
            </a:r>
          </a:p>
        </p:txBody>
      </p:sp>
    </p:spTree>
    <p:extLst>
      <p:ext uri="{BB962C8B-B14F-4D97-AF65-F5344CB8AC3E}">
        <p14:creationId xmlns:p14="http://schemas.microsoft.com/office/powerpoint/2010/main" val="2447733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789856"/>
            <a:ext cx="707886" cy="2081880"/>
            <a:chOff x="794657" y="2752341"/>
            <a:chExt cx="707886" cy="208188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6660452" y="5658200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7695656" y="5433280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8526280" y="5658200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420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15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fine-tune on </a:t>
            </a:r>
            <a:r>
              <a:rPr lang="en-US" dirty="0" err="1"/>
              <a:t>scFv</a:t>
            </a:r>
            <a:r>
              <a:rPr lang="en-US" dirty="0"/>
              <a:t> library with binding energies.  Create sequence to affinity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122653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8919856" y="5148376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8947432" y="1487190"/>
            <a:ext cx="239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155482" y="1304816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</p:spTree>
    <p:extLst>
      <p:ext uri="{BB962C8B-B14F-4D97-AF65-F5344CB8AC3E}">
        <p14:creationId xmlns:p14="http://schemas.microsoft.com/office/powerpoint/2010/main" val="2206646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03327-475D-B2ED-E37B-0F7F7BC2029C}"/>
              </a:ext>
            </a:extLst>
          </p:cNvPr>
          <p:cNvCxnSpPr>
            <a:cxnSpLocks/>
          </p:cNvCxnSpPr>
          <p:nvPr/>
        </p:nvCxnSpPr>
        <p:spPr>
          <a:xfrm>
            <a:off x="8310796" y="2951488"/>
            <a:ext cx="391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A39C51-10E2-74D9-6DCF-DFF9F306ADE3}"/>
              </a:ext>
            </a:extLst>
          </p:cNvPr>
          <p:cNvSpPr txBox="1"/>
          <p:nvPr/>
        </p:nvSpPr>
        <p:spPr>
          <a:xfrm>
            <a:off x="8709064" y="2762510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399C2E-EA18-F373-BD4C-03AEBE4FA5CC}"/>
              </a:ext>
            </a:extLst>
          </p:cNvPr>
          <p:cNvGrpSpPr/>
          <p:nvPr/>
        </p:nvGrpSpPr>
        <p:grpSpPr>
          <a:xfrm>
            <a:off x="606414" y="478889"/>
            <a:ext cx="2432980" cy="1267640"/>
            <a:chOff x="1404763" y="1600023"/>
            <a:chExt cx="2432980" cy="126764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9B63EF-AF40-B4AC-C5AE-E6CBB373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AF2A08-547D-C4FA-D9AD-311030FFDED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291738-644A-068D-486D-F5C6F90217BC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7C5809-98E5-013E-E3B1-81E2E67D5D7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FB7E1C-AEF7-3935-0276-FA5DD25E43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1E8E31-FD17-3208-978D-DDED5683AED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3CC7D1-E676-9AC0-544C-744B2A19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FABA68-8BAE-0D94-C914-3508985AA6C9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0EF732-A098-E921-6E33-AB4CFB98A710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2E7D92B-65EC-662B-79DA-1E33CEF0A292}"/>
              </a:ext>
            </a:extLst>
          </p:cNvPr>
          <p:cNvSpPr/>
          <p:nvPr/>
        </p:nvSpPr>
        <p:spPr>
          <a:xfrm>
            <a:off x="6808063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B0CAE-DEDA-C095-E2A4-2F9833383C85}"/>
              </a:ext>
            </a:extLst>
          </p:cNvPr>
          <p:cNvSpPr/>
          <p:nvPr/>
        </p:nvSpPr>
        <p:spPr>
          <a:xfrm>
            <a:off x="7213167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DE003-F224-696F-D7CA-0F69B752C0A7}"/>
              </a:ext>
            </a:extLst>
          </p:cNvPr>
          <p:cNvSpPr/>
          <p:nvPr/>
        </p:nvSpPr>
        <p:spPr>
          <a:xfrm>
            <a:off x="7618271" y="1183743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8C7175-3171-1C54-F8C7-393BECA9F7C7}"/>
              </a:ext>
            </a:extLst>
          </p:cNvPr>
          <p:cNvGrpSpPr/>
          <p:nvPr/>
        </p:nvGrpSpPr>
        <p:grpSpPr>
          <a:xfrm>
            <a:off x="1573524" y="2313987"/>
            <a:ext cx="4033031" cy="1629818"/>
            <a:chOff x="1573524" y="2313987"/>
            <a:chExt cx="4033031" cy="162981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AF9CD3-E519-1D23-D392-25F613A3FB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24" y="2867662"/>
              <a:ext cx="582522" cy="4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F7439F-7321-C6C0-E8AA-F89FF1AD6685}"/>
                </a:ext>
              </a:extLst>
            </p:cNvPr>
            <p:cNvSpPr/>
            <p:nvPr/>
          </p:nvSpPr>
          <p:spPr>
            <a:xfrm>
              <a:off x="2205401" y="2409218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A9E8B3-F7ED-32A5-3011-5C6FE1D8EA0A}"/>
                </a:ext>
              </a:extLst>
            </p:cNvPr>
            <p:cNvCxnSpPr>
              <a:cxnSpLocks/>
            </p:cNvCxnSpPr>
            <p:nvPr/>
          </p:nvCxnSpPr>
          <p:spPr>
            <a:xfrm>
              <a:off x="1834758" y="2867662"/>
              <a:ext cx="0" cy="523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5873DE-B7AB-B827-5085-2563A12C1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904" y="3390751"/>
              <a:ext cx="1107135" cy="6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359D9B-7253-F3E0-67D4-F6BA6D613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040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E6D8DBB-5195-E67D-20B4-26CF3419E949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14" y="2869819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B6D09E-C303-6C73-C3E5-998017DCC824}"/>
                </a:ext>
              </a:extLst>
            </p:cNvPr>
            <p:cNvGrpSpPr/>
            <p:nvPr/>
          </p:nvGrpSpPr>
          <p:grpSpPr>
            <a:xfrm>
              <a:off x="2776206" y="2682996"/>
              <a:ext cx="292196" cy="369332"/>
              <a:chOff x="4669508" y="3663765"/>
              <a:chExt cx="292196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6F21FC-AFC5-A96B-F3A8-50F302CB5E2B}"/>
                  </a:ext>
                </a:extLst>
              </p:cNvPr>
              <p:cNvSpPr txBox="1"/>
              <p:nvPr/>
            </p:nvSpPr>
            <p:spPr>
              <a:xfrm>
                <a:off x="4669508" y="3663765"/>
                <a:ext cx="232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4C473D-1417-A20C-8F4D-3788552374B2}"/>
                  </a:ext>
                </a:extLst>
              </p:cNvPr>
              <p:cNvSpPr/>
              <p:nvPr/>
            </p:nvSpPr>
            <p:spPr>
              <a:xfrm>
                <a:off x="4684981" y="3705308"/>
                <a:ext cx="276723" cy="2862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601BA87-CCBF-685A-8200-A44277C848A1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3068402" y="2867663"/>
              <a:ext cx="414535" cy="2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CE1ECD-477C-BD32-0F79-D7AA9EA9DF39}"/>
                </a:ext>
              </a:extLst>
            </p:cNvPr>
            <p:cNvSpPr/>
            <p:nvPr/>
          </p:nvSpPr>
          <p:spPr>
            <a:xfrm>
              <a:off x="3548242" y="2396347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4F54BD-2101-B403-F453-7B4A38936805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2878510"/>
              <a:ext cx="0" cy="512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277444-11AF-08B1-4A95-1254F7A06769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3390751"/>
              <a:ext cx="586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196F4F1-4601-8732-5EB7-38B58C398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522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F248B6-965C-0303-640F-69FBA71C19DC}"/>
                </a:ext>
              </a:extLst>
            </p:cNvPr>
            <p:cNvSpPr txBox="1"/>
            <p:nvPr/>
          </p:nvSpPr>
          <p:spPr>
            <a:xfrm>
              <a:off x="3728540" y="2639299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F92B7CA-A37A-B5B5-A543-595C301FF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6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Bracket 61">
              <a:extLst>
                <a:ext uri="{FF2B5EF4-FFF2-40B4-BE49-F238E27FC236}">
                  <a16:creationId xmlns:a16="http://schemas.microsoft.com/office/drawing/2014/main" id="{3AA50DEB-A60D-25C3-4227-59DA7F2B3552}"/>
                </a:ext>
              </a:extLst>
            </p:cNvPr>
            <p:cNvSpPr/>
            <p:nvPr/>
          </p:nvSpPr>
          <p:spPr>
            <a:xfrm>
              <a:off x="3992390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D5F6B6A5-0169-BA28-035D-3CF3CB2723C3}"/>
                </a:ext>
              </a:extLst>
            </p:cNvPr>
            <p:cNvSpPr/>
            <p:nvPr/>
          </p:nvSpPr>
          <p:spPr>
            <a:xfrm flipH="1">
              <a:off x="3201228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B85E9A-F5AC-8DC9-E730-C4D1AE0C5D59}"/>
                </a:ext>
              </a:extLst>
            </p:cNvPr>
            <p:cNvSpPr txBox="1"/>
            <p:nvPr/>
          </p:nvSpPr>
          <p:spPr>
            <a:xfrm>
              <a:off x="4116940" y="35744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456652-DD75-3579-EAB2-27DD34F8CAB1}"/>
                </a:ext>
              </a:extLst>
            </p:cNvPr>
            <p:cNvSpPr/>
            <p:nvPr/>
          </p:nvSpPr>
          <p:spPr>
            <a:xfrm>
              <a:off x="4504652" y="2396346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31CE4D-5555-EC86-A354-6ABB20B200F3}"/>
                </a:ext>
              </a:extLst>
            </p:cNvPr>
            <p:cNvSpPr txBox="1"/>
            <p:nvPr/>
          </p:nvSpPr>
          <p:spPr>
            <a:xfrm>
              <a:off x="4965610" y="2693844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1F05447-7064-995D-BD9C-31230544AC5A}"/>
                </a:ext>
              </a:extLst>
            </p:cNvPr>
            <p:cNvCxnSpPr>
              <a:cxnSpLocks/>
            </p:cNvCxnSpPr>
            <p:nvPr/>
          </p:nvCxnSpPr>
          <p:spPr>
            <a:xfrm>
              <a:off x="4706445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E4331EC-F794-87ED-1163-18EE9D8D1C68}"/>
              </a:ext>
            </a:extLst>
          </p:cNvPr>
          <p:cNvGrpSpPr/>
          <p:nvPr/>
        </p:nvGrpSpPr>
        <p:grpSpPr>
          <a:xfrm>
            <a:off x="6986494" y="4007301"/>
            <a:ext cx="1984997" cy="2242039"/>
            <a:chOff x="2745265" y="1617784"/>
            <a:chExt cx="1984997" cy="22420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9E626F-89B0-4EA0-D4B7-47AA60D3182A}"/>
                </a:ext>
              </a:extLst>
            </p:cNvPr>
            <p:cNvSpPr/>
            <p:nvPr/>
          </p:nvSpPr>
          <p:spPr>
            <a:xfrm>
              <a:off x="3209931" y="1617784"/>
              <a:ext cx="197399" cy="2242039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9582C0-51DD-6FD0-BAA9-63CB81F54C6B}"/>
                </a:ext>
              </a:extLst>
            </p:cNvPr>
            <p:cNvSpPr/>
            <p:nvPr/>
          </p:nvSpPr>
          <p:spPr>
            <a:xfrm>
              <a:off x="3453921" y="1922476"/>
              <a:ext cx="197403" cy="169995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D55F5E-24E2-F6A6-9832-D721A7E811AA}"/>
                </a:ext>
              </a:extLst>
            </p:cNvPr>
            <p:cNvSpPr/>
            <p:nvPr/>
          </p:nvSpPr>
          <p:spPr>
            <a:xfrm>
              <a:off x="3697915" y="2291753"/>
              <a:ext cx="197403" cy="1137247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8E1A93-6CF8-BE85-9F24-9B4A4665DBBA}"/>
                </a:ext>
              </a:extLst>
            </p:cNvPr>
            <p:cNvSpPr/>
            <p:nvPr/>
          </p:nvSpPr>
          <p:spPr>
            <a:xfrm>
              <a:off x="3933117" y="2537937"/>
              <a:ext cx="197403" cy="60091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6F0FB1-A660-6786-95C7-38A47229C3C4}"/>
                </a:ext>
              </a:extLst>
            </p:cNvPr>
            <p:cNvSpPr/>
            <p:nvPr/>
          </p:nvSpPr>
          <p:spPr>
            <a:xfrm rot="16200000">
              <a:off x="4414016" y="2567630"/>
              <a:ext cx="75369" cy="557123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73E926-E817-7773-DEA8-1572D03DDE27}"/>
                </a:ext>
              </a:extLst>
            </p:cNvPr>
            <p:cNvCxnSpPr>
              <a:cxnSpLocks/>
            </p:cNvCxnSpPr>
            <p:nvPr/>
          </p:nvCxnSpPr>
          <p:spPr>
            <a:xfrm>
              <a:off x="2745265" y="2808507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B15ECF-C6AE-3555-A5F3-53E77236D228}"/>
              </a:ext>
            </a:extLst>
          </p:cNvPr>
          <p:cNvGrpSpPr/>
          <p:nvPr/>
        </p:nvGrpSpPr>
        <p:grpSpPr>
          <a:xfrm>
            <a:off x="1075380" y="4161308"/>
            <a:ext cx="2161331" cy="1921303"/>
            <a:chOff x="6519002" y="360641"/>
            <a:chExt cx="2161331" cy="192130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CA8942A-1780-0D15-7E6B-E0B5F47C4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9002" y="360641"/>
              <a:ext cx="2161331" cy="138408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446BCA-B872-AD56-1F96-40F58B7A0ECE}"/>
                </a:ext>
              </a:extLst>
            </p:cNvPr>
            <p:cNvSpPr txBox="1"/>
            <p:nvPr/>
          </p:nvSpPr>
          <p:spPr>
            <a:xfrm>
              <a:off x="6947886" y="1912612"/>
              <a:ext cx="1303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Dense MLP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44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A41BF-9CA4-2946-2E12-0707D6A039B1}"/>
              </a:ext>
            </a:extLst>
          </p:cNvPr>
          <p:cNvSpPr txBox="1"/>
          <p:nvPr/>
        </p:nvSpPr>
        <p:spPr>
          <a:xfrm>
            <a:off x="136714" y="109693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MLP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7B757-6DE2-C052-2C51-025D32D7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51" y="731117"/>
            <a:ext cx="5233779" cy="3763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C17F7-D1A9-4D2B-F987-FBC161173A64}"/>
              </a:ext>
            </a:extLst>
          </p:cNvPr>
          <p:cNvSpPr txBox="1"/>
          <p:nvPr/>
        </p:nvSpPr>
        <p:spPr>
          <a:xfrm>
            <a:off x="1011312" y="5134240"/>
            <a:ext cx="11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0.23</a:t>
            </a:r>
          </a:p>
          <a:p>
            <a:r>
              <a:rPr lang="en-US" dirty="0" err="1"/>
              <a:t>val</a:t>
            </a:r>
            <a:r>
              <a:rPr lang="en-US" dirty="0"/>
              <a:t>:    0.31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DF2ED-55F8-EF72-417A-815FD088B401}"/>
              </a:ext>
            </a:extLst>
          </p:cNvPr>
          <p:cNvSpPr txBox="1"/>
          <p:nvPr/>
        </p:nvSpPr>
        <p:spPr>
          <a:xfrm>
            <a:off x="614749" y="1110987"/>
            <a:ext cx="500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4-layer MLP </a:t>
            </a:r>
          </a:p>
          <a:p>
            <a:pPr algn="ctr"/>
            <a:r>
              <a:rPr lang="en-US" dirty="0"/>
              <a:t>(from </a:t>
            </a:r>
            <a:r>
              <a:rPr lang="en-US" dirty="0" err="1"/>
              <a:t>TabTransformer</a:t>
            </a:r>
            <a:r>
              <a:rPr lang="en-US" dirty="0"/>
              <a:t> and </a:t>
            </a:r>
            <a:r>
              <a:rPr lang="en-US" dirty="0" err="1"/>
              <a:t>FTTransformer</a:t>
            </a:r>
            <a:r>
              <a:rPr lang="en-US" dirty="0"/>
              <a:t> papers)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6EDFEC-A0FE-6C0B-7F9E-76376FA28BA9}"/>
              </a:ext>
            </a:extLst>
          </p:cNvPr>
          <p:cNvGrpSpPr/>
          <p:nvPr/>
        </p:nvGrpSpPr>
        <p:grpSpPr>
          <a:xfrm>
            <a:off x="1885911" y="2095580"/>
            <a:ext cx="3033573" cy="2460286"/>
            <a:chOff x="2212956" y="1912700"/>
            <a:chExt cx="3033573" cy="2460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5BF640-3376-067A-C835-0309963210E3}"/>
                </a:ext>
              </a:extLst>
            </p:cNvPr>
            <p:cNvSpPr/>
            <p:nvPr/>
          </p:nvSpPr>
          <p:spPr>
            <a:xfrm>
              <a:off x="2608037" y="1912700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0C1A7B-D3D0-7EA2-4C9C-304020B77271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24" y="3138727"/>
              <a:ext cx="374091" cy="4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909B93-F8A4-A5DD-35BD-4F2961A093A7}"/>
                </a:ext>
              </a:extLst>
            </p:cNvPr>
            <p:cNvSpPr/>
            <p:nvPr/>
          </p:nvSpPr>
          <p:spPr>
            <a:xfrm>
              <a:off x="33969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4486E-BA2C-6B75-EF0F-C01228E0C408}"/>
                </a:ext>
              </a:extLst>
            </p:cNvPr>
            <p:cNvSpPr/>
            <p:nvPr/>
          </p:nvSpPr>
          <p:spPr>
            <a:xfrm>
              <a:off x="4099331" y="2407148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F4ECC-69FF-20F0-9AA5-B072505A1704}"/>
                </a:ext>
              </a:extLst>
            </p:cNvPr>
            <p:cNvSpPr txBox="1"/>
            <p:nvPr/>
          </p:nvSpPr>
          <p:spPr>
            <a:xfrm>
              <a:off x="4605584" y="2954061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0DCA89-CB84-0AEC-B274-1D24A4F57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2956" y="3136597"/>
              <a:ext cx="239037" cy="2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9E6B0-9DD1-E55D-7CF4-D250CBFA20D8}"/>
                </a:ext>
              </a:extLst>
            </p:cNvPr>
            <p:cNvSpPr/>
            <p:nvPr/>
          </p:nvSpPr>
          <p:spPr>
            <a:xfrm>
              <a:off x="3019390" y="1916813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F46096-6F2A-8FB0-9183-9A90A083620C}"/>
                </a:ext>
              </a:extLst>
            </p:cNvPr>
            <p:cNvSpPr/>
            <p:nvPr/>
          </p:nvSpPr>
          <p:spPr>
            <a:xfrm>
              <a:off x="37315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DB5DC6-2692-8142-306F-65C448C642A7}"/>
              </a:ext>
            </a:extLst>
          </p:cNvPr>
          <p:cNvSpPr txBox="1"/>
          <p:nvPr/>
        </p:nvSpPr>
        <p:spPr>
          <a:xfrm>
            <a:off x="8825948" y="513424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336981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59776-7CC5-CCAF-413F-1B038A87DE9F}"/>
              </a:ext>
            </a:extLst>
          </p:cNvPr>
          <p:cNvSpPr txBox="1"/>
          <p:nvPr/>
        </p:nvSpPr>
        <p:spPr>
          <a:xfrm>
            <a:off x="933806" y="1292358"/>
            <a:ext cx="7761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90/10 split for train/validation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 (26279 rows), </a:t>
            </a:r>
            <a:r>
              <a:rPr lang="en-US" sz="1800" dirty="0" err="1"/>
              <a:t>val</a:t>
            </a:r>
            <a:r>
              <a:rPr lang="en-US" sz="1800" dirty="0"/>
              <a:t> (2920 rows)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339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two versions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00AAF-F4BA-D6D8-31D9-0D669D1AB800}"/>
              </a:ext>
            </a:extLst>
          </p:cNvPr>
          <p:cNvSpPr txBox="1"/>
          <p:nvPr/>
        </p:nvSpPr>
        <p:spPr>
          <a:xfrm>
            <a:off x="586596" y="923026"/>
            <a:ext cx="96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7760669" y="2998994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5B665-70EA-5B20-8B8B-7EAA1ED91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542" y="1018885"/>
            <a:ext cx="2016751" cy="1470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52572C-0B04-B7EF-D36F-336747D674CB}"/>
              </a:ext>
            </a:extLst>
          </p:cNvPr>
          <p:cNvSpPr txBox="1"/>
          <p:nvPr/>
        </p:nvSpPr>
        <p:spPr>
          <a:xfrm>
            <a:off x="7778047" y="553694"/>
            <a:ext cx="17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9C880-87A8-E4F0-3029-8D5A6116FAEB}"/>
              </a:ext>
            </a:extLst>
          </p:cNvPr>
          <p:cNvSpPr txBox="1"/>
          <p:nvPr/>
        </p:nvSpPr>
        <p:spPr>
          <a:xfrm>
            <a:off x="513466" y="29559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741C5-6171-594F-EF0C-3540745BA613}"/>
              </a:ext>
            </a:extLst>
          </p:cNvPr>
          <p:cNvSpPr txBox="1"/>
          <p:nvPr/>
        </p:nvSpPr>
        <p:spPr>
          <a:xfrm>
            <a:off x="849174" y="3325287"/>
            <a:ext cx="6467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keep only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&lt; 0.05 (9302 rows remain)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85/7.5/7.5 split: train(7862), </a:t>
            </a:r>
            <a:r>
              <a:rPr lang="en-US" dirty="0" err="1"/>
              <a:t>val</a:t>
            </a:r>
            <a:r>
              <a:rPr lang="en-US" dirty="0"/>
              <a:t>(694), test(694)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B8555E-543F-42E6-240A-282609C1A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541" y="3429000"/>
            <a:ext cx="2016751" cy="14702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5E23BE-CC77-2A8B-093D-8B06E84CE434}"/>
              </a:ext>
            </a:extLst>
          </p:cNvPr>
          <p:cNvSpPr txBox="1"/>
          <p:nvPr/>
        </p:nvSpPr>
        <p:spPr>
          <a:xfrm>
            <a:off x="511992" y="464228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93975-C03F-F861-FB9A-E077DED89E51}"/>
              </a:ext>
            </a:extLst>
          </p:cNvPr>
          <p:cNvSpPr txBox="1"/>
          <p:nvPr/>
        </p:nvSpPr>
        <p:spPr>
          <a:xfrm>
            <a:off x="847700" y="5011620"/>
            <a:ext cx="6467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keep only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dirty="0" err="1"/>
              <a:t>s</a:t>
            </a:r>
            <a:r>
              <a:rPr lang="en-US" sz="1800" b="0" dirty="0">
                <a:effectLst/>
              </a:rPr>
              <a:t> </a:t>
            </a:r>
            <a:r>
              <a:rPr lang="en-US" dirty="0"/>
              <a:t>&lt;</a:t>
            </a:r>
            <a:r>
              <a:rPr lang="en-US" sz="1800" b="0" dirty="0">
                <a:effectLst/>
              </a:rPr>
              <a:t> 0.50 (12320 rows remain)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80/10/10 split: train(9856), </a:t>
            </a:r>
            <a:r>
              <a:rPr lang="en-US" dirty="0" err="1"/>
              <a:t>val</a:t>
            </a:r>
            <a:r>
              <a:rPr lang="en-US" dirty="0"/>
              <a:t>(1232), test(1232)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5D7FE7-1608-A0DA-C250-784EB3FE3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816" y="5117612"/>
            <a:ext cx="2476371" cy="164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E19CF-9C31-65BF-1BBF-2417EF6F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69" y="1144392"/>
            <a:ext cx="5906722" cy="424711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C6462-0D43-B8E2-7ADB-5D219310819C}"/>
              </a:ext>
            </a:extLst>
          </p:cNvPr>
          <p:cNvGrpSpPr/>
          <p:nvPr/>
        </p:nvGrpSpPr>
        <p:grpSpPr>
          <a:xfrm>
            <a:off x="996982" y="1600023"/>
            <a:ext cx="3970651" cy="2184530"/>
            <a:chOff x="996982" y="1600023"/>
            <a:chExt cx="3970651" cy="218453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A1CEE3-2BF8-46EF-3275-3DCE402795B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96982" y="2867663"/>
              <a:ext cx="1031848" cy="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3F0BC4-9511-FE37-8CF4-003533E92B56}"/>
                </a:ext>
              </a:extLst>
            </p:cNvPr>
            <p:cNvSpPr/>
            <p:nvPr/>
          </p:nvSpPr>
          <p:spPr>
            <a:xfrm>
              <a:off x="2263116" y="1959396"/>
              <a:ext cx="197402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99809E-93C8-DF6B-C1B1-FFFE6227E8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28420" y="2871975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90571-BC71-8B61-7606-B7AC832510BF}"/>
                </a:ext>
              </a:extLst>
            </p:cNvPr>
            <p:cNvSpPr/>
            <p:nvPr/>
          </p:nvSpPr>
          <p:spPr>
            <a:xfrm>
              <a:off x="2515987" y="1959396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F7D5FB-B29C-232B-06F2-2D8DCB7C292A}"/>
                </a:ext>
              </a:extLst>
            </p:cNvPr>
            <p:cNvSpPr/>
            <p:nvPr/>
          </p:nvSpPr>
          <p:spPr>
            <a:xfrm>
              <a:off x="2759977" y="1959396"/>
              <a:ext cx="197404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F60865-0735-9752-BD2C-6C838304A5AA}"/>
                </a:ext>
              </a:extLst>
            </p:cNvPr>
            <p:cNvSpPr/>
            <p:nvPr/>
          </p:nvSpPr>
          <p:spPr>
            <a:xfrm>
              <a:off x="3007757" y="1959396"/>
              <a:ext cx="197405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37DC0D-0543-8BF9-7F2E-A3FA93772EF7}"/>
                </a:ext>
              </a:extLst>
            </p:cNvPr>
            <p:cNvSpPr/>
            <p:nvPr/>
          </p:nvSpPr>
          <p:spPr>
            <a:xfrm>
              <a:off x="3249390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78F4C6-705F-6496-9133-AABCD518971E}"/>
                </a:ext>
              </a:extLst>
            </p:cNvPr>
            <p:cNvSpPr/>
            <p:nvPr/>
          </p:nvSpPr>
          <p:spPr>
            <a:xfrm>
              <a:off x="3488362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99D9C3-D175-2345-B7C3-092FF399D936}"/>
                </a:ext>
              </a:extLst>
            </p:cNvPr>
            <p:cNvSpPr/>
            <p:nvPr/>
          </p:nvSpPr>
          <p:spPr>
            <a:xfrm>
              <a:off x="3731017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01B312-9CB7-F5B2-D94C-59182BAD8227}"/>
                </a:ext>
              </a:extLst>
            </p:cNvPr>
            <p:cNvSpPr/>
            <p:nvPr/>
          </p:nvSpPr>
          <p:spPr>
            <a:xfrm>
              <a:off x="2028830" y="2138337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646F3-2EA4-4EF2-34C0-991ECD9C798F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D051C-D9EF-F5FC-D085-7DBD2856223E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BE526E-2D5C-8CEA-3FD3-B1D76475D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4B991-621B-AF63-4804-84679A99C98D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7E4B39-212C-4391-C296-BA2C2FDEAD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DC0A0F-21D5-84AB-749A-A4ED87059A5B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E15F9B-32D9-FEAB-273D-45B0C06AB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C401AA3-2D97-5D49-91FF-F5FF22CF2EF2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9340D8-9C22-70BC-B62E-CFE8CD3FB0BC}"/>
                </a:ext>
              </a:extLst>
            </p:cNvPr>
            <p:cNvSpPr txBox="1"/>
            <p:nvPr/>
          </p:nvSpPr>
          <p:spPr>
            <a:xfrm>
              <a:off x="4326688" y="2682997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21FC15-5E36-4D8D-E40D-7A44EE59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6B3A1F-0868-DAD4-12D1-A2CDC25ADB45}"/>
              </a:ext>
            </a:extLst>
          </p:cNvPr>
          <p:cNvSpPr txBox="1"/>
          <p:nvPr/>
        </p:nvSpPr>
        <p:spPr>
          <a:xfrm>
            <a:off x="140312" y="57135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8-layer densely-connected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95B91-8484-A8DE-E24D-986166CEACF9}"/>
              </a:ext>
            </a:extLst>
          </p:cNvPr>
          <p:cNvSpPr txBox="1"/>
          <p:nvPr/>
        </p:nvSpPr>
        <p:spPr>
          <a:xfrm>
            <a:off x="136714" y="1096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 MLP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1DB53-43FA-19B7-07F3-157C664D4352}"/>
              </a:ext>
            </a:extLst>
          </p:cNvPr>
          <p:cNvSpPr txBox="1"/>
          <p:nvPr/>
        </p:nvSpPr>
        <p:spPr>
          <a:xfrm>
            <a:off x="586596" y="4287328"/>
            <a:ext cx="120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0.20</a:t>
            </a:r>
          </a:p>
          <a:p>
            <a:r>
              <a:rPr lang="en-US" dirty="0" err="1"/>
              <a:t>val</a:t>
            </a:r>
            <a:r>
              <a:rPr lang="en-US" dirty="0"/>
              <a:t>:    0.29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DF6F99-0891-B090-70ED-AD83C34EAB03}"/>
              </a:ext>
            </a:extLst>
          </p:cNvPr>
          <p:cNvSpPr txBox="1"/>
          <p:nvPr/>
        </p:nvSpPr>
        <p:spPr>
          <a:xfrm>
            <a:off x="7975159" y="57136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1193471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C67D3AC-1E20-BEF4-4366-00C41A1DC942}"/>
              </a:ext>
            </a:extLst>
          </p:cNvPr>
          <p:cNvGrpSpPr/>
          <p:nvPr/>
        </p:nvGrpSpPr>
        <p:grpSpPr>
          <a:xfrm>
            <a:off x="3505452" y="505672"/>
            <a:ext cx="8368125" cy="2782322"/>
            <a:chOff x="2344561" y="505672"/>
            <a:chExt cx="8368125" cy="27823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BE81C3-E6D0-8D5E-FAE2-82788D76EF61}"/>
                </a:ext>
              </a:extLst>
            </p:cNvPr>
            <p:cNvSpPr/>
            <p:nvPr/>
          </p:nvSpPr>
          <p:spPr>
            <a:xfrm>
              <a:off x="5282237" y="1657722"/>
              <a:ext cx="1240385" cy="6214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34F322C-3D9D-8ACF-B6AF-F8DF6102C5AB}"/>
                </a:ext>
              </a:extLst>
            </p:cNvPr>
            <p:cNvSpPr/>
            <p:nvPr/>
          </p:nvSpPr>
          <p:spPr>
            <a:xfrm>
              <a:off x="4937775" y="664564"/>
              <a:ext cx="237811" cy="26234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274AD5-6C69-5930-1185-E9ED15782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70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01B3C0-4E30-5F29-C1B7-B7401B26F8BB}"/>
                </a:ext>
              </a:extLst>
            </p:cNvPr>
            <p:cNvGrpSpPr/>
            <p:nvPr/>
          </p:nvGrpSpPr>
          <p:grpSpPr>
            <a:xfrm>
              <a:off x="2344561" y="583316"/>
              <a:ext cx="707886" cy="2520669"/>
              <a:chOff x="794657" y="2313552"/>
              <a:chExt cx="707886" cy="252066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974E09B-3B64-0512-53AF-599C69929AE5}"/>
                  </a:ext>
                </a:extLst>
              </p:cNvPr>
              <p:cNvGrpSpPr/>
              <p:nvPr/>
            </p:nvGrpSpPr>
            <p:grpSpPr>
              <a:xfrm>
                <a:off x="838567" y="2752341"/>
                <a:ext cx="343652" cy="755423"/>
                <a:chOff x="826242" y="2998440"/>
                <a:chExt cx="486340" cy="52058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AF596AA-5D8A-659B-D6DE-A15C8C95BE56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Q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270740-D354-6AC0-5F9F-769761EDA633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B1658D5-BEDB-D7F8-BEEA-FD0F75DA4C7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FD1244-8CA5-6E92-2CAC-80E257C485E3}"/>
                  </a:ext>
                </a:extLst>
              </p:cNvPr>
              <p:cNvSpPr txBox="1"/>
              <p:nvPr/>
            </p:nvSpPr>
            <p:spPr>
              <a:xfrm rot="5400000">
                <a:off x="846273" y="3422528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38391C-32F8-7F30-924F-7919746467BE}"/>
                  </a:ext>
                </a:extLst>
              </p:cNvPr>
              <p:cNvSpPr/>
              <p:nvPr/>
            </p:nvSpPr>
            <p:spPr>
              <a:xfrm>
                <a:off x="821168" y="2313552"/>
                <a:ext cx="415961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E376D17-173A-8D59-9649-5A3013D6CA43}"/>
                  </a:ext>
                </a:extLst>
              </p:cNvPr>
              <p:cNvGrpSpPr/>
              <p:nvPr/>
            </p:nvGrpSpPr>
            <p:grpSpPr>
              <a:xfrm>
                <a:off x="828480" y="4078798"/>
                <a:ext cx="343652" cy="755423"/>
                <a:chOff x="826242" y="2998440"/>
                <a:chExt cx="486340" cy="52058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38EA250-7018-D821-89E6-42AF7462BDA1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B542DC4-595F-3AFF-CA41-D26E32C9D70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C745FB9-DFA0-6D25-54D8-ED8B5094A92E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E119D3-A450-1A5E-321B-40C2AC6D2DCC}"/>
                </a:ext>
              </a:extLst>
            </p:cNvPr>
            <p:cNvGrpSpPr/>
            <p:nvPr/>
          </p:nvGrpSpPr>
          <p:grpSpPr>
            <a:xfrm>
              <a:off x="3142286" y="583316"/>
              <a:ext cx="707886" cy="2520669"/>
              <a:chOff x="1562764" y="1371634"/>
              <a:chExt cx="707886" cy="252066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C1DDF-2089-E0D4-7087-21B4CF9EBC4A}"/>
                  </a:ext>
                </a:extLst>
              </p:cNvPr>
              <p:cNvSpPr txBox="1"/>
              <p:nvPr/>
            </p:nvSpPr>
            <p:spPr>
              <a:xfrm rot="5400000">
                <a:off x="1614380" y="2480610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ACFA721-F6B2-2472-8802-9981AC263ED3}"/>
                  </a:ext>
                </a:extLst>
              </p:cNvPr>
              <p:cNvGrpSpPr/>
              <p:nvPr/>
            </p:nvGrpSpPr>
            <p:grpSpPr>
              <a:xfrm>
                <a:off x="1589275" y="1371634"/>
                <a:ext cx="464879" cy="2520669"/>
                <a:chOff x="1589275" y="2286038"/>
                <a:chExt cx="464879" cy="25206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DC2EBD1-5EB3-4C90-7F97-CF5C99878A4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447480" cy="755423"/>
                  <a:chOff x="826241" y="2998440"/>
                  <a:chExt cx="633278" cy="520584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8F13F53-4704-9C6A-13BB-ACB31DB7DF4E}"/>
                      </a:ext>
                    </a:extLst>
                  </p:cNvPr>
                  <p:cNvSpPr/>
                  <p:nvPr/>
                </p:nvSpPr>
                <p:spPr>
                  <a:xfrm>
                    <a:off x="826241" y="2998440"/>
                    <a:ext cx="633277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0D0DAD-FA8F-0FCD-090A-1AFDF97DA212}"/>
                      </a:ext>
                    </a:extLst>
                  </p:cNvPr>
                  <p:cNvSpPr/>
                  <p:nvPr/>
                </p:nvSpPr>
                <p:spPr>
                  <a:xfrm>
                    <a:off x="826241" y="3170927"/>
                    <a:ext cx="633278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EFC1F6E-8712-4BD2-20C5-2600C31625C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633275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18</a:t>
                    </a:r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AF4837E-D05C-3811-3339-C8A9722CE7EF}"/>
                    </a:ext>
                  </a:extLst>
                </p:cNvPr>
                <p:cNvSpPr/>
                <p:nvPr/>
              </p:nvSpPr>
              <p:spPr>
                <a:xfrm>
                  <a:off x="1589275" y="2286038"/>
                  <a:ext cx="464878" cy="279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85D4786-A4D0-9854-685E-A04B2FE7E01A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433491" cy="755423"/>
                  <a:chOff x="826241" y="2998440"/>
                  <a:chExt cx="613481" cy="52058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FDFDAAB-27E2-C23C-46AB-7CAC716DC6E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E22A94-E49A-92D1-6404-6E7685E98C39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78E1F25-7F32-675D-C01E-C7BE56339589}"/>
                      </a:ext>
                    </a:extLst>
                  </p:cNvPr>
                  <p:cNvSpPr/>
                  <p:nvPr/>
                </p:nvSpPr>
                <p:spPr>
                  <a:xfrm>
                    <a:off x="826241" y="3343428"/>
                    <a:ext cx="613479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4845FC-50F1-B3F6-F0F9-D9B7446972D1}"/>
                </a:ext>
              </a:extLst>
            </p:cNvPr>
            <p:cNvGrpSpPr/>
            <p:nvPr/>
          </p:nvGrpSpPr>
          <p:grpSpPr>
            <a:xfrm>
              <a:off x="3948497" y="583316"/>
              <a:ext cx="934503" cy="2520669"/>
              <a:chOff x="2368975" y="1356675"/>
              <a:chExt cx="934503" cy="252066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1CFD4E-BBE2-02CB-072E-073025CAFD95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14CADE3-7C2E-C7D8-C197-02532351242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855B55E4-11A1-AB7E-4FF4-7DCC667E87D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091A57F-5ED9-F2C0-EC70-2BC86F402BFA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C8AF439-2D92-1AB1-9B69-E410904ED94D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D7E273-6B1F-745A-DF75-60E18246412E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F681B20-2FE6-65AC-EA00-35CC1F50D117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E0E85BA-0AA4-A362-D141-80356EFB2E01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E064F-0C8A-4914-1A5F-E8B113BCBD8D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3F8068D-E6A8-8632-7ECF-841FA0A88FB9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7162B0-16EF-C692-E636-5E6DCD5167C7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3FD1B0-EBA7-5ABA-4836-6FB7C97A0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348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03C9CD-D39D-1A23-CB61-38ED8EE81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2883C2-0E3D-16A3-11E7-9191D0FD1082}"/>
                </a:ext>
              </a:extLst>
            </p:cNvPr>
            <p:cNvGrpSpPr/>
            <p:nvPr/>
          </p:nvGrpSpPr>
          <p:grpSpPr>
            <a:xfrm>
              <a:off x="6764237" y="583316"/>
              <a:ext cx="934503" cy="2520669"/>
              <a:chOff x="2368975" y="1356675"/>
              <a:chExt cx="934503" cy="2520669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82C9882-2AD8-A17C-C36E-2588F9AC591B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grpFill/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810316F-C4B5-E9E6-632A-AD1A6D52E691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48502A-B86F-976D-22F3-8A0F575C51FE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B44F885-28DD-C5EF-CFE5-F01AB41BD8DB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AC9F1C5-4687-AF4E-4713-E9F713E32CE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EC033B6-188D-9382-1378-9B2AA567C5FC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99EDFF-5F22-F845-DD28-ED7AEEDBE3FF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D29885F-78FA-700F-63C6-559D000A2D5D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435A56E-E420-494B-9B10-E97860FBE0A5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210221F-BB3D-D107-DA83-BA4E2EA424C8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C536D-05F5-4042-FB01-3CAE371BA346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C44E4F-0399-CE54-DFD2-E543D8B9978A}"/>
                </a:ext>
              </a:extLst>
            </p:cNvPr>
            <p:cNvCxnSpPr>
              <a:cxnSpLocks/>
            </p:cNvCxnSpPr>
            <p:nvPr/>
          </p:nvCxnSpPr>
          <p:spPr>
            <a:xfrm>
              <a:off x="7659555" y="727680"/>
              <a:ext cx="344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1D25AA-51B0-887A-34B2-DB93F779A244}"/>
                </a:ext>
              </a:extLst>
            </p:cNvPr>
            <p:cNvSpPr/>
            <p:nvPr/>
          </p:nvSpPr>
          <p:spPr>
            <a:xfrm>
              <a:off x="8004289" y="505672"/>
              <a:ext cx="1370835" cy="427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Regression Head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6A5499-E4F7-2928-5C5E-4FEC4A686C0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375124" y="719439"/>
              <a:ext cx="4097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E1C7FF-8DB1-7764-27F8-86F8108DDFDB}"/>
                </a:ext>
              </a:extLst>
            </p:cNvPr>
            <p:cNvSpPr txBox="1"/>
            <p:nvPr/>
          </p:nvSpPr>
          <p:spPr>
            <a:xfrm>
              <a:off x="9729725" y="556146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MSE loss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2D97A78-239D-A768-C904-940C18103944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8315D3-CAA2-A556-3319-6D8C1F2957AA}"/>
              </a:ext>
            </a:extLst>
          </p:cNvPr>
          <p:cNvSpPr txBox="1"/>
          <p:nvPr/>
        </p:nvSpPr>
        <p:spPr>
          <a:xfrm>
            <a:off x="146139" y="1022105"/>
            <a:ext cx="3186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with un-pre-trained fine-tune model and train from scratch</a:t>
            </a:r>
          </a:p>
          <a:p>
            <a:endParaRPr lang="en-US" sz="1600" dirty="0"/>
          </a:p>
          <a:p>
            <a:r>
              <a:rPr lang="en-US" sz="1600" dirty="0"/>
              <a:t>I am not expecting a satisfactory 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BBD829-1275-0F4D-1774-E9AD8415E3D9}"/>
              </a:ext>
            </a:extLst>
          </p:cNvPr>
          <p:cNvSpPr txBox="1"/>
          <p:nvPr/>
        </p:nvSpPr>
        <p:spPr>
          <a:xfrm>
            <a:off x="381662" y="3355451"/>
            <a:ext cx="24929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 loss: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train: 0.03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val</a:t>
            </a:r>
            <a:r>
              <a:rPr lang="en-US" sz="1400" dirty="0"/>
              <a:t>: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Classic signs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Dropouts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embd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resididual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attn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regress_head</a:t>
            </a:r>
            <a:r>
              <a:rPr lang="en-US" sz="1400" b="0" dirty="0">
                <a:effectLst/>
              </a:rPr>
              <a:t>  :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136018-8891-BF80-04D6-2F994813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23" y="3399995"/>
            <a:ext cx="4380016" cy="28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7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I’ve </a:t>
            </a:r>
            <a:r>
              <a:rPr lang="en-US" sz="1600" dirty="0" err="1"/>
              <a:t>choosen</a:t>
            </a:r>
            <a:r>
              <a:rPr lang="en-US" sz="1600" dirty="0"/>
              <a:t> to use PAD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dirty="0" err="1"/>
              <a:t>block_size</a:t>
            </a:r>
            <a:r>
              <a:rPr lang="en-US" sz="1600" dirty="0"/>
              <a:t> = 256 (long enough for the </a:t>
            </a:r>
            <a:r>
              <a:rPr lang="en-US" sz="1600" dirty="0" err="1"/>
              <a:t>scFv</a:t>
            </a:r>
            <a:r>
              <a:rPr lang="en-US" sz="1600" dirty="0"/>
              <a:t>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pre-training on OAS data set with this new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the fine-tuning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457201" y="4345327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1729491" y="1086528"/>
          <a:ext cx="8484186" cy="2662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087495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6001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683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</p:txBody>
      </p:sp>
    </p:spTree>
    <p:extLst>
      <p:ext uri="{BB962C8B-B14F-4D97-AF65-F5344CB8AC3E}">
        <p14:creationId xmlns:p14="http://schemas.microsoft.com/office/powerpoint/2010/main" val="259927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82A056-A86A-59A1-BDB2-9142D9E30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645312"/>
              </p:ext>
            </p:extLst>
          </p:nvPr>
        </p:nvGraphicFramePr>
        <p:xfrm>
          <a:off x="1842219" y="1112902"/>
          <a:ext cx="5744631" cy="2461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44">
                  <a:extLst>
                    <a:ext uri="{9D8B030D-6E8A-4147-A177-3AD203B41FA5}">
                      <a16:colId xmlns:a16="http://schemas.microsoft.com/office/drawing/2014/main" val="2397869438"/>
                    </a:ext>
                  </a:extLst>
                </a:gridCol>
                <a:gridCol w="1659675">
                  <a:extLst>
                    <a:ext uri="{9D8B030D-6E8A-4147-A177-3AD203B41FA5}">
                      <a16:colId xmlns:a16="http://schemas.microsoft.com/office/drawing/2014/main" val="2684795497"/>
                    </a:ext>
                  </a:extLst>
                </a:gridCol>
                <a:gridCol w="2480012">
                  <a:extLst>
                    <a:ext uri="{9D8B030D-6E8A-4147-A177-3AD203B41FA5}">
                      <a16:colId xmlns:a16="http://schemas.microsoft.com/office/drawing/2014/main" val="2600938863"/>
                    </a:ext>
                  </a:extLst>
                </a:gridCol>
              </a:tblGrid>
              <a:tr h="65842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Sequence Length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sequences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387217"/>
                  </a:ext>
                </a:extLst>
              </a:tr>
              <a:tr h="65842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Holdout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Set (clean-3)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99948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180180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9302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108276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9457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DD5289-1D4B-375A-6E73-1AFAAD08FC05}"/>
              </a:ext>
            </a:extLst>
          </p:cNvPr>
          <p:cNvSpPr txBox="1"/>
          <p:nvPr/>
        </p:nvSpPr>
        <p:spPr>
          <a:xfrm>
            <a:off x="140127" y="221836"/>
            <a:ext cx="678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Sequence Length Distributions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AF577-4DB7-FA1A-85E1-6BEB47F54E9B}"/>
              </a:ext>
            </a:extLst>
          </p:cNvPr>
          <p:cNvSpPr txBox="1"/>
          <p:nvPr/>
        </p:nvSpPr>
        <p:spPr>
          <a:xfrm>
            <a:off x="284673" y="4183812"/>
            <a:ext cx="11310147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 the models using a </a:t>
            </a:r>
            <a:r>
              <a:rPr lang="en-US" b="1" dirty="0" err="1"/>
              <a:t>block_length</a:t>
            </a:r>
            <a:r>
              <a:rPr lang="en-US" b="1" dirty="0"/>
              <a:t> = 247</a:t>
            </a:r>
            <a:r>
              <a:rPr lang="en-US" dirty="0"/>
              <a:t> to accommodate the longest length in the holdout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(Exception : Visual Transformer model; clips the last 5 residues in training set to better fit the 2D image format)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Pad the end of sequences shorter than 247 with ‘PAD’ token where necessary</a:t>
            </a:r>
          </a:p>
        </p:txBody>
      </p:sp>
    </p:spTree>
    <p:extLst>
      <p:ext uri="{BB962C8B-B14F-4D97-AF65-F5344CB8AC3E}">
        <p14:creationId xmlns:p14="http://schemas.microsoft.com/office/powerpoint/2010/main" val="59786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382E66-7375-A439-64A2-669CD1B2CFA6}"/>
              </a:ext>
            </a:extLst>
          </p:cNvPr>
          <p:cNvSpPr txBox="1"/>
          <p:nvPr/>
        </p:nvSpPr>
        <p:spPr>
          <a:xfrm>
            <a:off x="146649" y="184362"/>
            <a:ext cx="255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8C520-266A-816C-EA7B-D11547DD2330}"/>
              </a:ext>
            </a:extLst>
          </p:cNvPr>
          <p:cNvSpPr txBox="1"/>
          <p:nvPr/>
        </p:nvSpPr>
        <p:spPr>
          <a:xfrm>
            <a:off x="502136" y="1164438"/>
            <a:ext cx="105914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Regularization/augmentation techniques at sequence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 aa residue(s) with MASK token (like a dropout); note this is not MLM as done in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randomly choose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Kd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values over range [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Kd_lower_bound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Kd_upper_bound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flip the aa-sequence back-to-front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don’t use: this breaks transformer position embedding? (fine for MLP though)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roll the aa-sequence either direction a random number of residues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don’t use: this breaks transformer position embedding? (fine for MLP though)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model, use standard dropout for weights, </a:t>
            </a:r>
            <a:r>
              <a:rPr lang="en-US" sz="1600" dirty="0" err="1"/>
              <a:t>etc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Augmentation (not done)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 sequences from the dataset A-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AlphaBio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Nature paper (as long as no sequences match this training set or the holdout set)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 sequences from Nature paper dataset #2 (the generated sequences) with the same caveat as above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Semi-supervised training; possible sources of unlabeled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</a:rPr>
              <a:t>alphaseq_data_train.csv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ffectLst/>
              </a:rPr>
              <a:t> data with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</a:rPr>
              <a:t>Kd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ffectLst/>
              </a:rPr>
              <a:t>=NANs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</a:rPr>
              <a:t>alphaseq_data_train.csv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ffectLst/>
              </a:rPr>
              <a:t> data with q-value &gt; 0.5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ffectLst/>
              </a:rPr>
              <a:t>Pre-training (like BERT) on large set of similar sequences.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45843-0E3C-4CBB-E71E-6F1DDA325D8C}"/>
              </a:ext>
            </a:extLst>
          </p:cNvPr>
          <p:cNvSpPr txBox="1"/>
          <p:nvPr/>
        </p:nvSpPr>
        <p:spPr>
          <a:xfrm>
            <a:off x="219807" y="646027"/>
            <a:ext cx="605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cleaned datasets are small with increased risk of 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6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174038" y="52508"/>
            <a:ext cx="5217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 architectures used in this study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FD1F0-EDF2-6D9C-E23F-5A6588F1E2FB}"/>
              </a:ext>
            </a:extLst>
          </p:cNvPr>
          <p:cNvGrpSpPr/>
          <p:nvPr/>
        </p:nvGrpSpPr>
        <p:grpSpPr>
          <a:xfrm>
            <a:off x="1701357" y="1023522"/>
            <a:ext cx="1492151" cy="1778180"/>
            <a:chOff x="4588256" y="503764"/>
            <a:chExt cx="1492151" cy="17781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90B05E-75A4-27FF-18CF-8A9BEB4DB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8256" y="503764"/>
              <a:ext cx="1492151" cy="12409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BDDD25-C882-564E-01A9-9DD05893DCCE}"/>
                </a:ext>
              </a:extLst>
            </p:cNvPr>
            <p:cNvSpPr txBox="1"/>
            <p:nvPr/>
          </p:nvSpPr>
          <p:spPr>
            <a:xfrm>
              <a:off x="4887464" y="191261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MLP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D50D7C-6A6B-97B9-E321-CCACB8546EEE}"/>
              </a:ext>
            </a:extLst>
          </p:cNvPr>
          <p:cNvGrpSpPr/>
          <p:nvPr/>
        </p:nvGrpSpPr>
        <p:grpSpPr>
          <a:xfrm>
            <a:off x="4049537" y="1165590"/>
            <a:ext cx="2627479" cy="1578043"/>
            <a:chOff x="9061555" y="703901"/>
            <a:chExt cx="2627479" cy="15780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65EF6-B1AF-6A62-02D1-E704EDC85FD0}"/>
                </a:ext>
              </a:extLst>
            </p:cNvPr>
            <p:cNvSpPr txBox="1"/>
            <p:nvPr/>
          </p:nvSpPr>
          <p:spPr>
            <a:xfrm>
              <a:off x="9724343" y="1912612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66599D-42CF-DB84-0323-B12539543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555" y="703901"/>
              <a:ext cx="2627479" cy="113825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5B902D-1064-D5B3-4D61-02FD871079D2}"/>
              </a:ext>
            </a:extLst>
          </p:cNvPr>
          <p:cNvSpPr txBox="1"/>
          <p:nvPr/>
        </p:nvSpPr>
        <p:spPr>
          <a:xfrm>
            <a:off x="1428242" y="5770982"/>
            <a:ext cx="203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Vision Transformer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936A0-DC17-6B64-0978-49433829A6C0}"/>
              </a:ext>
            </a:extLst>
          </p:cNvPr>
          <p:cNvSpPr txBox="1"/>
          <p:nvPr/>
        </p:nvSpPr>
        <p:spPr>
          <a:xfrm>
            <a:off x="6171926" y="5770982"/>
            <a:ext cx="396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with MLP regression head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E339B48-1F32-AD69-9561-4E21557D1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045" y="3770401"/>
            <a:ext cx="5292981" cy="18639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8AF388-A7D8-30BE-4DDC-5EA84B1A9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32" y="4076656"/>
            <a:ext cx="2609857" cy="155768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5463D5-1D1D-A344-EED1-169E9A440191}"/>
              </a:ext>
            </a:extLst>
          </p:cNvPr>
          <p:cNvCxnSpPr>
            <a:cxnSpLocks/>
          </p:cNvCxnSpPr>
          <p:nvPr/>
        </p:nvCxnSpPr>
        <p:spPr>
          <a:xfrm flipV="1">
            <a:off x="1305891" y="3770401"/>
            <a:ext cx="0" cy="306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812E18F-7795-7BB9-CA12-E270BB365996}"/>
              </a:ext>
            </a:extLst>
          </p:cNvPr>
          <p:cNvSpPr/>
          <p:nvPr/>
        </p:nvSpPr>
        <p:spPr>
          <a:xfrm>
            <a:off x="1079532" y="3479239"/>
            <a:ext cx="1201840" cy="2725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Regression Head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5F99F7-CEEC-F123-D034-9FC50FA2FFF3}"/>
              </a:ext>
            </a:extLst>
          </p:cNvPr>
          <p:cNvCxnSpPr>
            <a:cxnSpLocks/>
          </p:cNvCxnSpPr>
          <p:nvPr/>
        </p:nvCxnSpPr>
        <p:spPr>
          <a:xfrm>
            <a:off x="2313123" y="364281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482B1C-E4B0-5AB8-B52D-CBDE17C28C12}"/>
              </a:ext>
            </a:extLst>
          </p:cNvPr>
          <p:cNvSpPr txBox="1"/>
          <p:nvPr/>
        </p:nvSpPr>
        <p:spPr>
          <a:xfrm>
            <a:off x="2919754" y="3514469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MSE loss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F3E716D-46A5-A121-BC03-66BDDF2BC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16" y="5095354"/>
            <a:ext cx="1257026" cy="70961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A58869A-66AA-2E04-F746-F3C39B3419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8494" y="514173"/>
            <a:ext cx="945602" cy="210084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90AA35A-C00E-6A49-F6DF-7A19B1FEA233}"/>
              </a:ext>
            </a:extLst>
          </p:cNvPr>
          <p:cNvSpPr txBox="1"/>
          <p:nvPr/>
        </p:nvSpPr>
        <p:spPr>
          <a:xfrm>
            <a:off x="7908431" y="2638710"/>
            <a:ext cx="312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 that use Transformers</a:t>
            </a:r>
          </a:p>
        </p:txBody>
      </p:sp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22" y="4521835"/>
            <a:ext cx="1910062" cy="1900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F76B6-E938-FE65-CE90-2F5BDE5886EB}"/>
              </a:ext>
            </a:extLst>
          </p:cNvPr>
          <p:cNvSpPr txBox="1"/>
          <p:nvPr/>
        </p:nvSpPr>
        <p:spPr>
          <a:xfrm>
            <a:off x="640464" y="665975"/>
            <a:ext cx="524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the </a:t>
            </a:r>
            <a:r>
              <a:rPr lang="en-US" dirty="0" err="1"/>
              <a:t>scFv</a:t>
            </a:r>
            <a:r>
              <a:rPr lang="en-US" dirty="0"/>
              <a:t> sequences into 1-channel images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1389781" y="1500998"/>
            <a:ext cx="9213091" cy="1751514"/>
            <a:chOff x="1389781" y="992037"/>
            <a:chExt cx="9213091" cy="175151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4234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aa sequence: </a:t>
              </a:r>
              <a:r>
                <a:rPr lang="en-US" b="0" i="0" dirty="0">
                  <a:effectLst/>
                </a:rPr>
                <a:t> ['CLS', 'Q', 'V', 'Q', 'L', 'V', ‘Q]</a:t>
              </a: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683491"/>
              <a:ext cx="3746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encoded: </a:t>
              </a:r>
              <a:r>
                <a:rPr lang="en-US" b="0" i="0" dirty="0">
                  <a:effectLst/>
                </a:rPr>
                <a:t>[ 0, 14, 18, 14, 10, 18, 14]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2374219"/>
              <a:ext cx="6900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effectLst/>
                </a:rPr>
                <a:t>binary: [00000000000011010001001000…]    (using 8-bits per token)</a:t>
              </a:r>
              <a:endParaRPr lang="en-US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76703"/>
              <a:ext cx="12700" cy="691453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868157"/>
              <a:ext cx="12700" cy="690728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5815856" y="992037"/>
              <a:ext cx="4787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(use </a:t>
              </a:r>
              <a:r>
                <a:rPr lang="en-US" dirty="0" err="1"/>
                <a:t>block_size</a:t>
              </a:r>
              <a:r>
                <a:rPr lang="en-US" dirty="0"/>
                <a:t> = 241 (drop the last 5 residues)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684653" y="3252512"/>
            <a:ext cx="0" cy="1269323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1839927" y="3686811"/>
            <a:ext cx="541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(1,44,44) </a:t>
            </a:r>
            <a:r>
              <a:rPr lang="en-US" sz="1400" dirty="0"/>
              <a:t>(after trimming off trailing 4 bits from above)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23AA7-8846-61D8-5D84-61D9DFC52729}"/>
              </a:ext>
            </a:extLst>
          </p:cNvPr>
          <p:cNvSpPr txBox="1"/>
          <p:nvPr/>
        </p:nvSpPr>
        <p:spPr>
          <a:xfrm>
            <a:off x="2835492" y="5172335"/>
            <a:ext cx="547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Vision Transformer regression model on these images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5241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 1-channel images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556B3-511A-1108-A537-E6FFA64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85" y="1071086"/>
            <a:ext cx="2275571" cy="22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238F-C3BA-58E7-0749-02517CDFE9F8}"/>
              </a:ext>
            </a:extLst>
          </p:cNvPr>
          <p:cNvSpPr txBox="1"/>
          <p:nvPr/>
        </p:nvSpPr>
        <p:spPr>
          <a:xfrm>
            <a:off x="447619" y="3465992"/>
            <a:ext cx="19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encoded residues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91715-B936-C6EE-40A8-5CFB15D58B80}"/>
              </a:ext>
            </a:extLst>
          </p:cNvPr>
          <p:cNvSpPr txBox="1"/>
          <p:nvPr/>
        </p:nvSpPr>
        <p:spPr>
          <a:xfrm>
            <a:off x="3321008" y="3465990"/>
            <a:ext cx="1447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2</a:t>
            </a:r>
          </a:p>
          <a:p>
            <a:pPr algn="ctr"/>
            <a:endParaRPr lang="en-US" dirty="0"/>
          </a:p>
          <a:p>
            <a:r>
              <a:rPr lang="en-US" dirty="0"/>
              <a:t>aa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 </a:t>
            </a:r>
            <a:r>
              <a:rPr lang="en-US" dirty="0" err="1"/>
              <a:t>chg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 </a:t>
            </a:r>
            <a:r>
              <a:rPr lang="en-US" dirty="0" err="1"/>
              <a:t>chg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FFDD6-EB5B-1503-DD87-15B6AB8443C4}"/>
              </a:ext>
            </a:extLst>
          </p:cNvPr>
          <p:cNvSpPr txBox="1"/>
          <p:nvPr/>
        </p:nvSpPr>
        <p:spPr>
          <a:xfrm>
            <a:off x="6060733" y="3465989"/>
            <a:ext cx="1600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mutation </a:t>
            </a:r>
            <a:r>
              <a:rPr lang="en-US" dirty="0" err="1"/>
              <a:t>freq</a:t>
            </a:r>
            <a:r>
              <a:rPr lang="en-US" b="1" baseline="30000" dirty="0"/>
              <a:t>*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A95F7-51C3-4963-3557-3A15D5C5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41" y="1071086"/>
            <a:ext cx="2275571" cy="2264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42BE6-AE39-4D56-384E-FDD9DA4B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39" y="1071086"/>
            <a:ext cx="2275571" cy="22646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D954F-79F3-1EB0-1683-CBEE21150551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913412" y="2203402"/>
            <a:ext cx="1061973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04FA5-B282-AC23-A35A-46FF832C3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719" y="4481653"/>
            <a:ext cx="3060409" cy="2031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4BCBFE-101B-6D08-47C3-83CE724AF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4" y="1071086"/>
            <a:ext cx="2275570" cy="2264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0A900A-3D5A-AA68-0C04-083AC8408629}"/>
              </a:ext>
            </a:extLst>
          </p:cNvPr>
          <p:cNvSpPr txBox="1"/>
          <p:nvPr/>
        </p:nvSpPr>
        <p:spPr>
          <a:xfrm>
            <a:off x="173866" y="154242"/>
            <a:ext cx="517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3-channel images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DFB1A-1D6D-7194-1F79-869DADCC15F0}"/>
              </a:ext>
            </a:extLst>
          </p:cNvPr>
          <p:cNvSpPr txBox="1"/>
          <p:nvPr/>
        </p:nvSpPr>
        <p:spPr>
          <a:xfrm>
            <a:off x="8325591" y="6374477"/>
            <a:ext cx="372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*</a:t>
            </a:r>
            <a:r>
              <a:rPr lang="en-US" sz="1200" dirty="0"/>
              <a:t> relative variability by position over the entire dataset</a:t>
            </a:r>
          </a:p>
        </p:txBody>
      </p:sp>
    </p:spTree>
    <p:extLst>
      <p:ext uri="{BB962C8B-B14F-4D97-AF65-F5344CB8AC3E}">
        <p14:creationId xmlns:p14="http://schemas.microsoft.com/office/powerpoint/2010/main" val="413976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15532</TotalTime>
  <Words>3660</Words>
  <Application>Microsoft Macintosh PowerPoint</Application>
  <PresentationFormat>Widescreen</PresentationFormat>
  <Paragraphs>814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698</cp:revision>
  <dcterms:created xsi:type="dcterms:W3CDTF">2024-04-22T17:24:41Z</dcterms:created>
  <dcterms:modified xsi:type="dcterms:W3CDTF">2024-05-06T22:54:15Z</dcterms:modified>
</cp:coreProperties>
</file>