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72" r:id="rId3"/>
    <p:sldId id="325" r:id="rId4"/>
    <p:sldId id="328" r:id="rId5"/>
    <p:sldId id="338" r:id="rId6"/>
    <p:sldId id="367" r:id="rId7"/>
    <p:sldId id="361" r:id="rId8"/>
    <p:sldId id="350" r:id="rId9"/>
    <p:sldId id="333" r:id="rId10"/>
    <p:sldId id="336" r:id="rId11"/>
    <p:sldId id="345" r:id="rId12"/>
    <p:sldId id="343" r:id="rId13"/>
    <p:sldId id="341" r:id="rId14"/>
    <p:sldId id="366" r:id="rId15"/>
    <p:sldId id="368" r:id="rId16"/>
    <p:sldId id="369" r:id="rId17"/>
    <p:sldId id="356" r:id="rId18"/>
    <p:sldId id="359" r:id="rId19"/>
    <p:sldId id="374" r:id="rId20"/>
    <p:sldId id="375" r:id="rId21"/>
    <p:sldId id="376" r:id="rId22"/>
    <p:sldId id="379" r:id="rId23"/>
    <p:sldId id="3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5"/>
    <p:restoredTop sz="94719"/>
  </p:normalViewPr>
  <p:slideViewPr>
    <p:cSldViewPr snapToGrid="0">
      <p:cViewPr varScale="1">
        <p:scale>
          <a:sx n="148" d="100"/>
          <a:sy n="148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publications/dictionaries/cancer-drug/def/pembrolizumab" TargetMode="External"/><Relationship Id="rId2" Type="http://schemas.openxmlformats.org/officeDocument/2006/relationships/hyperlink" Target="https://en.wikipedia.org/wiki/Single-chain_variable_frag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dpi.com/1422-0067/24/13/1068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997394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BCC60-CADE-9EC8-67B8-80574A4A92C8}"/>
              </a:ext>
            </a:extLst>
          </p:cNvPr>
          <p:cNvSpPr txBox="1"/>
          <p:nvPr/>
        </p:nvSpPr>
        <p:spPr>
          <a:xfrm>
            <a:off x="1699405" y="3003537"/>
            <a:ext cx="855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Design and train one or more regressor models to fit experimental binding affinities between </a:t>
            </a:r>
            <a:r>
              <a:rPr lang="en-US" b="0" i="0" dirty="0">
                <a:effectLst/>
              </a:rPr>
              <a:t>Pembrolizumab single-chain variable fragments (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) variants and PD-1 cell-surface receptor.  The 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 fragments are amino acid sequences of 246 residues with double point mutations.</a:t>
            </a:r>
          </a:p>
          <a:p>
            <a:endParaRPr lang="en-US" dirty="0"/>
          </a:p>
          <a:p>
            <a:r>
              <a:rPr lang="en-US" dirty="0"/>
              <a:t>This is a sequence-to-affinity regression problem.  Without any 3D structural information, the model should fit the 1D sequence data to the experimental affinities.</a:t>
            </a:r>
          </a:p>
          <a:p>
            <a:endParaRPr lang="en-US" dirty="0"/>
          </a:p>
          <a:p>
            <a:r>
              <a:rPr lang="en-US" dirty="0"/>
              <a:t>The trained model is then used to predict binding affinities on a hold-out set of </a:t>
            </a:r>
            <a:r>
              <a:rPr lang="en-US" dirty="0" err="1"/>
              <a:t>scFv</a:t>
            </a:r>
            <a:r>
              <a:rPr lang="en-US" dirty="0"/>
              <a:t> fragments.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242 (drop the last 4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4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7794"/>
              </p:ext>
            </p:extLst>
          </p:nvPr>
        </p:nvGraphicFramePr>
        <p:xfrm>
          <a:off x="611069" y="1229170"/>
          <a:ext cx="10431031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8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26212" y="4821748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4177211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trained/tested on different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20K batches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FE0BFC-CB59-E86C-4D62-D728B0B48EC1}"/>
              </a:ext>
            </a:extLst>
          </p:cNvPr>
          <p:cNvGrpSpPr/>
          <p:nvPr/>
        </p:nvGrpSpPr>
        <p:grpSpPr>
          <a:xfrm>
            <a:off x="5461959" y="375176"/>
            <a:ext cx="6425394" cy="2706572"/>
            <a:chOff x="5461959" y="375176"/>
            <a:chExt cx="6425394" cy="2706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2222B-10F1-8603-CFA9-F3F83476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959" y="375176"/>
              <a:ext cx="6425394" cy="2689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7FDCF-2736-081A-F9EF-101943340E26}"/>
                </a:ext>
              </a:extLst>
            </p:cNvPr>
            <p:cNvSpPr/>
            <p:nvPr/>
          </p:nvSpPr>
          <p:spPr>
            <a:xfrm>
              <a:off x="10118938" y="2450078"/>
              <a:ext cx="1768415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A03B-98C2-CD97-21C7-DCC2E6FE3BFE}"/>
              </a:ext>
            </a:extLst>
          </p:cNvPr>
          <p:cNvGrpSpPr/>
          <p:nvPr/>
        </p:nvGrpSpPr>
        <p:grpSpPr>
          <a:xfrm>
            <a:off x="5227608" y="3514457"/>
            <a:ext cx="6659745" cy="2756189"/>
            <a:chOff x="5227608" y="3514457"/>
            <a:chExt cx="6659745" cy="2756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173D29-D98C-364A-9C86-42B31C97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08" y="3514457"/>
              <a:ext cx="6617979" cy="26896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A3C6B-94AA-ADBF-C9DB-47C30EF8B315}"/>
                </a:ext>
              </a:extLst>
            </p:cNvPr>
            <p:cNvSpPr/>
            <p:nvPr/>
          </p:nvSpPr>
          <p:spPr>
            <a:xfrm>
              <a:off x="9883149" y="5638976"/>
              <a:ext cx="2004204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638C01-A790-1870-BA40-45952B83FDC5}"/>
              </a:ext>
            </a:extLst>
          </p:cNvPr>
          <p:cNvSpPr txBox="1"/>
          <p:nvPr/>
        </p:nvSpPr>
        <p:spPr>
          <a:xfrm>
            <a:off x="8085135" y="3423794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A3A6-068B-E3B6-3009-0DE8DD06BE3C}"/>
              </a:ext>
            </a:extLst>
          </p:cNvPr>
          <p:cNvSpPr txBox="1"/>
          <p:nvPr/>
        </p:nvSpPr>
        <p:spPr>
          <a:xfrm>
            <a:off x="8198211" y="2845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high-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892718" y="905773"/>
            <a:ext cx="10847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MLP models do not explicitly treat relationships between different elements in a sequence.  For sequence-to-affinity regression problem, MLP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CAVEAT: In hindsight, I could simply have encoded/embed the same data from channels 2,3 into the linear Transformer model as well; which is probably more straightforward.  (So, using VIT probably not as clever as I originally thought)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 #2: probably even worse since the inductive bias of an image infers that nearby pixels have </a:t>
            </a:r>
            <a:r>
              <a:rPr lang="en-US" sz="1600"/>
              <a:t>significant relationships.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May 9: See addendum (next couple slides)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2FD2-1982-9610-6EE1-8F07D678269C}"/>
              </a:ext>
            </a:extLst>
          </p:cNvPr>
          <p:cNvSpPr txBox="1"/>
          <p:nvPr/>
        </p:nvSpPr>
        <p:spPr>
          <a:xfrm>
            <a:off x="3073121" y="1121434"/>
            <a:ext cx="604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(submitted May 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2F-B259-040E-0436-FDCC69005553}"/>
              </a:ext>
            </a:extLst>
          </p:cNvPr>
          <p:cNvSpPr txBox="1"/>
          <p:nvPr/>
        </p:nvSpPr>
        <p:spPr>
          <a:xfrm>
            <a:off x="1148749" y="3013175"/>
            <a:ext cx="102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incorporated two additional embeddings into the transformer model: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aa-groups (polar, nonpolar, neg </a:t>
            </a:r>
            <a:r>
              <a:rPr lang="en-US" sz="2400" dirty="0" err="1"/>
              <a:t>chg</a:t>
            </a:r>
            <a:r>
              <a:rPr lang="en-US" sz="2400" dirty="0"/>
              <a:t>, pos </a:t>
            </a:r>
            <a:r>
              <a:rPr lang="en-US" sz="2400" dirty="0" err="1"/>
              <a:t>chg</a:t>
            </a:r>
            <a:r>
              <a:rPr lang="en-US" sz="2400" dirty="0"/>
              <a:t>, 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sequence position variability over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newer model version is ”tform_mlp_v2”</a:t>
            </a:r>
          </a:p>
        </p:txBody>
      </p:sp>
    </p:spTree>
    <p:extLst>
      <p:ext uri="{BB962C8B-B14F-4D97-AF65-F5344CB8AC3E}">
        <p14:creationId xmlns:p14="http://schemas.microsoft.com/office/powerpoint/2010/main" val="18104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90FDC-D5A7-B3CE-B391-0BF8B864C5AD}"/>
              </a:ext>
            </a:extLst>
          </p:cNvPr>
          <p:cNvSpPr txBox="1"/>
          <p:nvPr/>
        </p:nvSpPr>
        <p:spPr>
          <a:xfrm>
            <a:off x="367653" y="3934127"/>
            <a:ext cx="620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 fragments:</a:t>
            </a:r>
          </a:p>
          <a:p>
            <a:r>
              <a:rPr lang="en-US" dirty="0">
                <a:hlinkClick r:id="rId2"/>
              </a:rPr>
              <a:t>https://en.wikipedia.org/wiki/Single-chain_variable_fragment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5D03-E047-D645-CB54-58FAB5BBDA9F}"/>
              </a:ext>
            </a:extLst>
          </p:cNvPr>
          <p:cNvSpPr txBox="1"/>
          <p:nvPr/>
        </p:nvSpPr>
        <p:spPr>
          <a:xfrm>
            <a:off x="365180" y="972701"/>
            <a:ext cx="730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B1B1B"/>
                </a:solidFill>
                <a:highlight>
                  <a:srgbClr val="FFFFFF"/>
                </a:highlight>
              </a:rPr>
              <a:t>P</a:t>
            </a:r>
            <a:r>
              <a:rPr lang="en-US" sz="16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embrolizumab</a:t>
            </a:r>
            <a:r>
              <a:rPr lang="en-US" sz="1600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:  </a:t>
            </a:r>
            <a:r>
              <a:rPr lang="en-US" sz="1600" b="0" i="0" dirty="0">
                <a:effectLst/>
              </a:rPr>
              <a:t>A humanized monoclonal (Ig) G4 antibody directed against human cell surface receptor PD-1 (programmed death-1 or programmed cell death-1).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Pembrolizumab targets and blocks a protein called PD-1 on the surface of T cells.  Blocking PD-1 triggers the T cells to find and kill cancer cells. </a:t>
            </a:r>
          </a:p>
          <a:p>
            <a:pPr algn="just"/>
            <a:endParaRPr lang="en-US" altLang="en-US" sz="1600" dirty="0">
              <a:solidFill>
                <a:srgbClr val="333333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just"/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It is s</a:t>
            </a:r>
            <a:r>
              <a:rPr lang="en-US" sz="16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old under the brand name Keytruda, is a cancer immunotherapy that treats melanoma, lung cancer, head and neck cancer, Hodgkin lymphoma, stomach cancer, cervical cancer, and certain types of breast cancer.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F9524-8A31-B173-C140-3E82FC7EF9C5}"/>
              </a:ext>
            </a:extLst>
          </p:cNvPr>
          <p:cNvSpPr txBox="1"/>
          <p:nvPr/>
        </p:nvSpPr>
        <p:spPr>
          <a:xfrm>
            <a:off x="7072042" y="605123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https://www.cancer.gov/publications/dictionaries/cancer-drug/def/pembrolizumab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https://www.mdpi.com/1422-0067/24/13/10684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30E-9DE3-7C67-DD62-7E0243EB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2" y="406660"/>
            <a:ext cx="2983662" cy="319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8F75-16DC-D68B-5135-13274D8F0BB3}"/>
              </a:ext>
            </a:extLst>
          </p:cNvPr>
          <p:cNvSpPr txBox="1"/>
          <p:nvPr/>
        </p:nvSpPr>
        <p:spPr>
          <a:xfrm>
            <a:off x="8195095" y="3750040"/>
            <a:ext cx="345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solidFill>
                  <a:srgbClr val="222222"/>
                </a:solidFill>
                <a:effectLst/>
              </a:rPr>
              <a:t>Figure 1.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a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The interaction of T cell receptor (TCR) with the major histocompatibility complex (MHC). It initiates T cell activation, and the interaction of PD-1 with PD-L1 will lead to the inhibition of T cell. 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b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Pembrolizumab blocks the connection between PD-1 and PD-L1, thus preventing T cell inhibition and restoring its activity.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8E8F7-5916-33BD-116C-F4792E668D6B}"/>
              </a:ext>
            </a:extLst>
          </p:cNvPr>
          <p:cNvSpPr txBox="1"/>
          <p:nvPr/>
        </p:nvSpPr>
        <p:spPr>
          <a:xfrm>
            <a:off x="296169" y="221994"/>
            <a:ext cx="28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2959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52"/>
              </p:ext>
            </p:extLst>
          </p:nvPr>
        </p:nvGraphicFramePr>
        <p:xfrm>
          <a:off x="611069" y="1229170"/>
          <a:ext cx="10502596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5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 v1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Transformer v2 </a:t>
                      </a:r>
                      <a:r>
                        <a:rPr lang="en-US" sz="1600" b="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977787" y="4748703"/>
            <a:ext cx="7360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Amino acid group and sequence position variability features added to the embeddings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BB8B7-165A-C287-FC31-76C28BE0EEE2}"/>
              </a:ext>
            </a:extLst>
          </p:cNvPr>
          <p:cNvSpPr txBox="1"/>
          <p:nvPr/>
        </p:nvSpPr>
        <p:spPr>
          <a:xfrm>
            <a:off x="1121434" y="3769743"/>
            <a:ext cx="727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no change in performance metrics between the two versions</a:t>
            </a:r>
          </a:p>
        </p:txBody>
      </p:sp>
    </p:spTree>
    <p:extLst>
      <p:ext uri="{BB962C8B-B14F-4D97-AF65-F5344CB8AC3E}">
        <p14:creationId xmlns:p14="http://schemas.microsoft.com/office/powerpoint/2010/main" val="404666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E050-A560-76EF-852D-26071CC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1422706"/>
            <a:ext cx="4577697" cy="3558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0C415-474E-3792-EC88-F4854CA0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5" y="1422705"/>
            <a:ext cx="4577697" cy="355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D6C42-ED80-85FD-6E3D-5A34CAB1F4DC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FEE8-B5EA-3267-350E-EF6ACB3595F6}"/>
              </a:ext>
            </a:extLst>
          </p:cNvPr>
          <p:cNvSpPr txBox="1"/>
          <p:nvPr/>
        </p:nvSpPr>
        <p:spPr>
          <a:xfrm>
            <a:off x="1044311" y="5613424"/>
            <a:ext cx="738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v2 shows small change in distribution of predicted </a:t>
            </a:r>
            <a:r>
              <a:rPr lang="en-US" dirty="0" err="1"/>
              <a:t>Kd</a:t>
            </a:r>
            <a:r>
              <a:rPr lang="en-US" dirty="0"/>
              <a:t>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B9BC0-BE36-8680-C646-00A9AF233B63}"/>
              </a:ext>
            </a:extLst>
          </p:cNvPr>
          <p:cNvCxnSpPr>
            <a:cxnSpLocks/>
          </p:cNvCxnSpPr>
          <p:nvPr/>
        </p:nvCxnSpPr>
        <p:spPr>
          <a:xfrm flipV="1">
            <a:off x="2044460" y="4692770"/>
            <a:ext cx="172529" cy="9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BA9EA-A3E1-DD59-6C6F-DF06CDF6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4" y="1979754"/>
            <a:ext cx="4570761" cy="371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7B42A-009B-3731-C304-2BB623D0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3" y="1979755"/>
            <a:ext cx="4570759" cy="371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B6627-2067-F577-538C-8C9FCB482C65}"/>
              </a:ext>
            </a:extLst>
          </p:cNvPr>
          <p:cNvSpPr txBox="1"/>
          <p:nvPr/>
        </p:nvSpPr>
        <p:spPr>
          <a:xfrm>
            <a:off x="7756068" y="5838265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DD893-A564-E312-C9AF-542CDC3B8985}"/>
              </a:ext>
            </a:extLst>
          </p:cNvPr>
          <p:cNvSpPr txBox="1"/>
          <p:nvPr/>
        </p:nvSpPr>
        <p:spPr>
          <a:xfrm>
            <a:off x="2285663" y="5838266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FB08B-9AB0-A4DB-17E6-21D03CAF57B5}"/>
              </a:ext>
            </a:extLst>
          </p:cNvPr>
          <p:cNvSpPr txBox="1"/>
          <p:nvPr/>
        </p:nvSpPr>
        <p:spPr>
          <a:xfrm>
            <a:off x="172289" y="139482"/>
            <a:ext cx="521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Dimensionality Reduction using t-SNE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6B956-3107-3BDF-DE52-A963728A536B}"/>
              </a:ext>
            </a:extLst>
          </p:cNvPr>
          <p:cNvSpPr txBox="1"/>
          <p:nvPr/>
        </p:nvSpPr>
        <p:spPr>
          <a:xfrm>
            <a:off x="300679" y="601147"/>
            <a:ext cx="105938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t-SNE algorithm reduces each embedding to a 2D point in the t-SNE plot.</a:t>
            </a:r>
          </a:p>
          <a:p>
            <a:r>
              <a:rPr lang="en-US" sz="1400" dirty="0"/>
              <a:t>Semantically similar classes are close with each other and should form clusters in the embedding space.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Transformer V2 shows increased clustering of the CDR residues (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) and separation from non-CDR (gray) (aka conserved) residues.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regression token (</a:t>
            </a:r>
            <a:r>
              <a:rPr lang="en-US" sz="1400" dirty="0">
                <a:solidFill>
                  <a:srgbClr val="0B48FF"/>
                </a:solidFill>
              </a:rPr>
              <a:t>blue</a:t>
            </a:r>
            <a:r>
              <a:rPr lang="en-US" sz="1400" dirty="0"/>
              <a:t>) mostly clusters with itself (as expected)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A491-4326-316E-168A-E262F9C62D7E}"/>
              </a:ext>
            </a:extLst>
          </p:cNvPr>
          <p:cNvSpPr txBox="1"/>
          <p:nvPr/>
        </p:nvSpPr>
        <p:spPr>
          <a:xfrm>
            <a:off x="4209105" y="6392318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used a batch of 160 sequences</a:t>
            </a:r>
          </a:p>
        </p:txBody>
      </p:sp>
    </p:spTree>
    <p:extLst>
      <p:ext uri="{BB962C8B-B14F-4D97-AF65-F5344CB8AC3E}">
        <p14:creationId xmlns:p14="http://schemas.microsoft.com/office/powerpoint/2010/main" val="141222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4452F-BF5D-4697-5814-E74294A4C5D1}"/>
              </a:ext>
            </a:extLst>
          </p:cNvPr>
          <p:cNvSpPr txBox="1"/>
          <p:nvPr/>
        </p:nvSpPr>
        <p:spPr>
          <a:xfrm>
            <a:off x="595224" y="3886974"/>
            <a:ext cx="1105668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Addendum_May9 folder contains: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scFv_dataset_v2.py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tform_mlp_v2.py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test_tform_mlp_v2.py 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inference_tform_mlp_v2.py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tform_mlp_params.yaml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preds_tform_mlp_1715280172.2843447.csv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code base has been refactored since my initial submission.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happy to resubmit the complete new codebase (including the above _v2 changes in their proper places) if requested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6656-8BFF-D524-425A-E5B0BBFD1847}"/>
              </a:ext>
            </a:extLst>
          </p:cNvPr>
          <p:cNvSpPr txBox="1"/>
          <p:nvPr/>
        </p:nvSpPr>
        <p:spPr>
          <a:xfrm>
            <a:off x="172289" y="139482"/>
            <a:ext cx="441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Addendum conclusions &amp;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54037-EB8B-8C08-236C-2BBBC40E3EE5}"/>
              </a:ext>
            </a:extLst>
          </p:cNvPr>
          <p:cNvSpPr txBox="1"/>
          <p:nvPr/>
        </p:nvSpPr>
        <p:spPr>
          <a:xfrm>
            <a:off x="595224" y="767751"/>
            <a:ext cx="11024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performance metrics are virtually identical between Transformer versions v1 &amp;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Inference results are moderately changed in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position variability embedding is almost certainly the reason that the v2 model clusters the CDR from non-CDR residues under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have begun to examine the output of the final attention block tensor (</a:t>
            </a:r>
            <a:r>
              <a:rPr lang="en-US" sz="1600" dirty="0" err="1"/>
              <a:t>softmax</a:t>
            </a:r>
            <a:r>
              <a:rPr lang="en-US" sz="1600" dirty="0"/>
              <a:t>((Q*K</a:t>
            </a:r>
            <a:r>
              <a:rPr lang="en-US" sz="1600" baseline="30000" dirty="0"/>
              <a:t>T</a:t>
            </a:r>
            <a:r>
              <a:rPr lang="en-US" sz="1600" dirty="0"/>
              <a:t>)/sqrt(d)) to see how the attention values compare to </a:t>
            </a:r>
            <a:r>
              <a:rPr lang="en-US" sz="1600" dirty="0" err="1"/>
              <a:t>tSNE</a:t>
            </a:r>
            <a:r>
              <a:rPr lang="en-US" sz="1600" dirty="0"/>
              <a:t> results (data not included).  This is pretty easy using forward hooks in </a:t>
            </a:r>
            <a:r>
              <a:rPr lang="en-US" sz="1600" dirty="0" err="1"/>
              <a:t>pytorch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7E7C-DA53-1200-DAC2-BDF2E421A2DE}"/>
              </a:ext>
            </a:extLst>
          </p:cNvPr>
          <p:cNvSpPr txBox="1"/>
          <p:nvPr/>
        </p:nvSpPr>
        <p:spPr>
          <a:xfrm>
            <a:off x="172289" y="3380544"/>
            <a:ext cx="700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Updated results added to folder “Addendum_May9”</a:t>
            </a:r>
          </a:p>
        </p:txBody>
      </p:sp>
    </p:spTree>
    <p:extLst>
      <p:ext uri="{BB962C8B-B14F-4D97-AF65-F5344CB8AC3E}">
        <p14:creationId xmlns:p14="http://schemas.microsoft.com/office/powerpoint/2010/main" val="220122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79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168E-F361-322F-60F5-A89482F5769A}"/>
              </a:ext>
            </a:extLst>
          </p:cNvPr>
          <p:cNvGrpSpPr/>
          <p:nvPr/>
        </p:nvGrpSpPr>
        <p:grpSpPr>
          <a:xfrm>
            <a:off x="7793254" y="2246344"/>
            <a:ext cx="4000500" cy="2882900"/>
            <a:chOff x="7793254" y="2246344"/>
            <a:chExt cx="4000500" cy="2882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065E96-3E22-4D4A-DCF1-F7240427BCFE}"/>
                </a:ext>
              </a:extLst>
            </p:cNvPr>
            <p:cNvGrpSpPr/>
            <p:nvPr/>
          </p:nvGrpSpPr>
          <p:grpSpPr>
            <a:xfrm>
              <a:off x="7793254" y="2246344"/>
              <a:ext cx="4000500" cy="2882900"/>
              <a:chOff x="7793254" y="1987550"/>
              <a:chExt cx="4000500" cy="2882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5356DD-C64F-90A3-9BCB-DE38BD13D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3254" y="1987550"/>
                <a:ext cx="4000500" cy="28829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979AA-B190-787F-C851-AA3345F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4335612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73BFD5-591C-9B95-0668-D45328FC2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3366578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C126F0-3E8D-DF00-900A-DD97578169C3}"/>
                </a:ext>
              </a:extLst>
            </p:cNvPr>
            <p:cNvCxnSpPr>
              <a:cxnSpLocks/>
            </p:cNvCxnSpPr>
            <p:nvPr/>
          </p:nvCxnSpPr>
          <p:spPr>
            <a:xfrm>
              <a:off x="8234998" y="2463620"/>
              <a:ext cx="3122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432754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432754" y="4052687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 / 7.5 / 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432754" y="2493989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EB809-5B6F-1AAB-39FB-5FB7ECEC243E}"/>
              </a:ext>
            </a:extLst>
          </p:cNvPr>
          <p:cNvCxnSpPr>
            <a:cxnSpLocks/>
          </p:cNvCxnSpPr>
          <p:nvPr/>
        </p:nvCxnSpPr>
        <p:spPr>
          <a:xfrm flipV="1">
            <a:off x="5840083" y="4594406"/>
            <a:ext cx="2329132" cy="3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45A39-FAAA-C16B-4BD4-CDBA58A064A1}"/>
              </a:ext>
            </a:extLst>
          </p:cNvPr>
          <p:cNvCxnSpPr>
            <a:cxnSpLocks/>
          </p:cNvCxnSpPr>
          <p:nvPr/>
        </p:nvCxnSpPr>
        <p:spPr>
          <a:xfrm>
            <a:off x="6096000" y="3366578"/>
            <a:ext cx="1771858" cy="25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3075-618F-1B7F-A18C-951CECA93237}"/>
              </a:ext>
            </a:extLst>
          </p:cNvPr>
          <p:cNvCxnSpPr>
            <a:cxnSpLocks/>
          </p:cNvCxnSpPr>
          <p:nvPr/>
        </p:nvCxnSpPr>
        <p:spPr>
          <a:xfrm>
            <a:off x="6852250" y="1852512"/>
            <a:ext cx="941004" cy="50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505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18564</TotalTime>
  <Words>2178</Words>
  <Application>Microsoft Macintosh PowerPoint</Application>
  <PresentationFormat>Widescreen</PresentationFormat>
  <Paragraphs>388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950</cp:revision>
  <dcterms:created xsi:type="dcterms:W3CDTF">2024-04-22T17:24:41Z</dcterms:created>
  <dcterms:modified xsi:type="dcterms:W3CDTF">2024-05-12T14:59:23Z</dcterms:modified>
</cp:coreProperties>
</file>