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50" r:id="rId6"/>
    <p:sldId id="351" r:id="rId7"/>
    <p:sldId id="333" r:id="rId8"/>
    <p:sldId id="342" r:id="rId9"/>
    <p:sldId id="336" r:id="rId10"/>
    <p:sldId id="345" r:id="rId11"/>
    <p:sldId id="344" r:id="rId12"/>
    <p:sldId id="348" r:id="rId13"/>
    <p:sldId id="343" r:id="rId14"/>
    <p:sldId id="341" r:id="rId15"/>
    <p:sldId id="356" r:id="rId16"/>
    <p:sldId id="357" r:id="rId17"/>
    <p:sldId id="346" r:id="rId18"/>
    <p:sldId id="352" r:id="rId19"/>
    <p:sldId id="320" r:id="rId20"/>
    <p:sldId id="257" r:id="rId21"/>
    <p:sldId id="322" r:id="rId22"/>
    <p:sldId id="355" r:id="rId23"/>
    <p:sldId id="258" r:id="rId24"/>
    <p:sldId id="318" r:id="rId25"/>
    <p:sldId id="321" r:id="rId26"/>
    <p:sldId id="349" r:id="rId27"/>
    <p:sldId id="353" r:id="rId28"/>
    <p:sldId id="347" r:id="rId29"/>
    <p:sldId id="334" r:id="rId30"/>
    <p:sldId id="354" r:id="rId31"/>
    <p:sldId id="339" r:id="rId32"/>
    <p:sldId id="337" r:id="rId33"/>
    <p:sldId id="330" r:id="rId34"/>
    <p:sldId id="329" r:id="rId35"/>
    <p:sldId id="331" r:id="rId36"/>
    <p:sldId id="259" r:id="rId37"/>
    <p:sldId id="260" r:id="rId38"/>
    <p:sldId id="324" r:id="rId39"/>
    <p:sldId id="261" r:id="rId40"/>
    <p:sldId id="3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/>
    <p:restoredTop sz="94719"/>
  </p:normalViewPr>
  <p:slideViewPr>
    <p:cSldViewPr snapToGrid="0">
      <p:cViewPr varScale="1">
        <p:scale>
          <a:sx n="145" d="100"/>
          <a:sy n="145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430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D1C0C77-DC58-8907-431B-618511126BB1}"/>
              </a:ext>
            </a:extLst>
          </p:cNvPr>
          <p:cNvGrpSpPr/>
          <p:nvPr/>
        </p:nvGrpSpPr>
        <p:grpSpPr>
          <a:xfrm>
            <a:off x="1520703" y="862641"/>
            <a:ext cx="2655761" cy="4028545"/>
            <a:chOff x="1028999" y="1061051"/>
            <a:chExt cx="2655761" cy="40285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5D2C7F2-AA0F-C7D0-AFFC-B97BBB4FF134}"/>
                </a:ext>
              </a:extLst>
            </p:cNvPr>
            <p:cNvSpPr/>
            <p:nvPr/>
          </p:nvSpPr>
          <p:spPr>
            <a:xfrm>
              <a:off x="1028999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585775" y="1061051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1155950" y="1423366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D59257-FFDB-E789-A1AA-B56DB1B66FF8}"/>
              </a:ext>
            </a:extLst>
          </p:cNvPr>
          <p:cNvGrpSpPr/>
          <p:nvPr/>
        </p:nvGrpSpPr>
        <p:grpSpPr>
          <a:xfrm>
            <a:off x="4495540" y="862641"/>
            <a:ext cx="2655761" cy="4147971"/>
            <a:chOff x="4003836" y="1061047"/>
            <a:chExt cx="2655761" cy="41479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003836" y="1061047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082487" y="1061051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101237" y="1423366"/>
              <a:ext cx="2357120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50EF4BA-52BE-C39D-B961-311BF8EDA1FB}"/>
              </a:ext>
            </a:extLst>
          </p:cNvPr>
          <p:cNvGrpSpPr/>
          <p:nvPr/>
        </p:nvGrpSpPr>
        <p:grpSpPr>
          <a:xfrm>
            <a:off x="7606395" y="862641"/>
            <a:ext cx="2655761" cy="4139333"/>
            <a:chOff x="7114691" y="1069685"/>
            <a:chExt cx="2655761" cy="413933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7114691" y="1069685"/>
              <a:ext cx="2655761" cy="4019911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7762931" y="1069685"/>
              <a:ext cx="1292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TForm</a:t>
              </a:r>
              <a:r>
                <a:rPr lang="en-US" dirty="0"/>
                <a:t> MLP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7253810" y="1423366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379992" y="4949180"/>
            <a:ext cx="10783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5 aa residues to better accommodate the dimensions needed for the VIT image patches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3810"/>
              </p:ext>
            </p:extLst>
          </p:nvPr>
        </p:nvGraphicFramePr>
        <p:xfrm>
          <a:off x="611070" y="1096508"/>
          <a:ext cx="10711440" cy="348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04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143826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7987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4585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832386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97001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40645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  <a:p>
                      <a:pPr algn="ctr"/>
                      <a:r>
                        <a:rPr lang="en-US" sz="1600" dirty="0"/>
                        <a:t>(MSE)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sequence regularization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4098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validation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343654" y="5072130"/>
            <a:ext cx="1028903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Regression head is residual-MLP.  (interestingly, residual-MLP head gave better convergence properties than standard MLP)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I generally stopped when training had plateaued for ~100 epochs with respect to improved 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6348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validation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FF0BE-58F7-92ED-067E-38A1A044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89" y="1211173"/>
            <a:ext cx="2565487" cy="20151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561381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19764-CF23-0368-3F36-6637387B1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198" y="1211173"/>
            <a:ext cx="2565487" cy="201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42835-134E-14C3-25AC-A780B097C1E6}"/>
              </a:ext>
            </a:extLst>
          </p:cNvPr>
          <p:cNvSpPr txBox="1"/>
          <p:nvPr/>
        </p:nvSpPr>
        <p:spPr>
          <a:xfrm>
            <a:off x="3985403" y="33643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3183A-F942-FECC-99CF-0E2FF50F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207" y="1211173"/>
            <a:ext cx="2565487" cy="2015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6952891" y="350232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DA1C9-F8C5-67F8-0CC4-55BAF1D3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367" y="1211173"/>
            <a:ext cx="2565487" cy="20151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9825487" y="357996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11AE27-7F66-BE3D-1C67-560DA1E19B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78" y="4078654"/>
            <a:ext cx="2565487" cy="2015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1177942" y="6167887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6F59F-40C8-F00A-6C2D-A4D77F271087}"/>
              </a:ext>
            </a:extLst>
          </p:cNvPr>
          <p:cNvSpPr txBox="1"/>
          <p:nvPr/>
        </p:nvSpPr>
        <p:spPr>
          <a:xfrm>
            <a:off x="114248" y="144344"/>
            <a:ext cx="4930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</a:t>
            </a:r>
            <a:r>
              <a:rPr lang="en-US" sz="2400" dirty="0" err="1"/>
              <a:t>Kd</a:t>
            </a:r>
            <a:r>
              <a:rPr lang="en-US" sz="2400" dirty="0"/>
              <a:t> distribution on hold-out set</a:t>
            </a:r>
          </a:p>
        </p:txBody>
      </p:sp>
    </p:spTree>
    <p:extLst>
      <p:ext uri="{BB962C8B-B14F-4D97-AF65-F5344CB8AC3E}">
        <p14:creationId xmlns:p14="http://schemas.microsoft.com/office/powerpoint/2010/main" val="362402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3258FA-CD8D-B70C-C2EA-E2A9B3C90F14}"/>
              </a:ext>
            </a:extLst>
          </p:cNvPr>
          <p:cNvSpPr/>
          <p:nvPr/>
        </p:nvSpPr>
        <p:spPr>
          <a:xfrm>
            <a:off x="6918808" y="1224951"/>
            <a:ext cx="3366471" cy="543464"/>
          </a:xfrm>
          <a:prstGeom prst="rect">
            <a:avLst/>
          </a:prstGeom>
          <a:solidFill>
            <a:schemeClr val="accent1">
              <a:alpha val="33024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4468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 :  Transformer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91BA8-051D-CD34-F16E-F65C2979B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5" y="878696"/>
            <a:ext cx="5473700" cy="444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77ACD0-F709-BA92-11E4-D948F3FC7380}"/>
              </a:ext>
            </a:extLst>
          </p:cNvPr>
          <p:cNvSpPr txBox="1"/>
          <p:nvPr/>
        </p:nvSpPr>
        <p:spPr>
          <a:xfrm>
            <a:off x="7694762" y="1311216"/>
            <a:ext cx="267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[CLS</a:t>
            </a:r>
            <a:r>
              <a:rPr lang="en-US" baseline="30000" dirty="0"/>
              <a:t>*</a:t>
            </a:r>
            <a:r>
              <a:rPr lang="en-US" dirty="0"/>
              <a:t>, aa, aa, aa, aa, …..]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D09D50-6EBA-77AB-6F7F-ABBDD034C1B5}"/>
              </a:ext>
            </a:extLst>
          </p:cNvPr>
          <p:cNvSpPr txBox="1"/>
          <p:nvPr/>
        </p:nvSpPr>
        <p:spPr>
          <a:xfrm>
            <a:off x="6941671" y="1311216"/>
            <a:ext cx="753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356B48-D3E1-76F7-F930-F053CEE3046A}"/>
              </a:ext>
            </a:extLst>
          </p:cNvPr>
          <p:cNvCxnSpPr>
            <a:cxnSpLocks/>
          </p:cNvCxnSpPr>
          <p:nvPr/>
        </p:nvCxnSpPr>
        <p:spPr>
          <a:xfrm flipV="1">
            <a:off x="8990020" y="1595887"/>
            <a:ext cx="0" cy="85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EDB3BA-452B-08B6-439B-BC2846A64493}"/>
              </a:ext>
            </a:extLst>
          </p:cNvPr>
          <p:cNvSpPr txBox="1"/>
          <p:nvPr/>
        </p:nvSpPr>
        <p:spPr>
          <a:xfrm>
            <a:off x="8833449" y="2449902"/>
            <a:ext cx="231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emitted by </a:t>
            </a:r>
          </a:p>
          <a:p>
            <a:r>
              <a:rPr lang="en-US" dirty="0"/>
              <a:t>dataset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226D2-AA94-ABDB-8A1E-E434D42B7790}"/>
              </a:ext>
            </a:extLst>
          </p:cNvPr>
          <p:cNvSpPr txBox="1"/>
          <p:nvPr/>
        </p:nvSpPr>
        <p:spPr>
          <a:xfrm>
            <a:off x="6918808" y="3101196"/>
            <a:ext cx="475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token added in the model to use for regression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1456C9-A836-676C-3EC7-CBB5B1A2BCF4}"/>
              </a:ext>
            </a:extLst>
          </p:cNvPr>
          <p:cNvCxnSpPr>
            <a:cxnSpLocks/>
          </p:cNvCxnSpPr>
          <p:nvPr/>
        </p:nvCxnSpPr>
        <p:spPr>
          <a:xfrm flipV="1">
            <a:off x="7318216" y="1595887"/>
            <a:ext cx="0" cy="1505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7AB843D-0FD2-EAA1-2D55-581A8E3A65AB}"/>
              </a:ext>
            </a:extLst>
          </p:cNvPr>
          <p:cNvSpPr txBox="1"/>
          <p:nvPr/>
        </p:nvSpPr>
        <p:spPr>
          <a:xfrm>
            <a:off x="520202" y="5498125"/>
            <a:ext cx="6517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effectLst/>
              </a:rPr>
              <a:t>Transformer-based models should learn relationships between the elements of the sequence</a:t>
            </a:r>
          </a:p>
          <a:p>
            <a:endParaRPr lang="en-US" sz="1600" dirty="0"/>
          </a:p>
          <a:p>
            <a:r>
              <a:rPr lang="en-US" sz="1600" b="0" dirty="0">
                <a:effectLst/>
              </a:rPr>
              <a:t>t-SNE plots are not usually definitive, but are merely suggestive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E69242-083C-CE32-BD93-A2F6D7103FB2}"/>
              </a:ext>
            </a:extLst>
          </p:cNvPr>
          <p:cNvSpPr txBox="1"/>
          <p:nvPr/>
        </p:nvSpPr>
        <p:spPr>
          <a:xfrm>
            <a:off x="6633713" y="3778370"/>
            <a:ext cx="42451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regress token clusters tightly: makes sense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CLS tokens cluster in a single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CDR </a:t>
            </a:r>
            <a:r>
              <a:rPr lang="en-US" sz="1600" dirty="0" err="1"/>
              <a:t>aa’s</a:t>
            </a:r>
            <a:r>
              <a:rPr lang="en-US" sz="1600" dirty="0"/>
              <a:t> still scattered, however: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two tight CDR-only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suss</a:t>
            </a:r>
            <a:r>
              <a:rPr 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 this out??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08841-543A-8743-3B05-B9C1589F2FC9}"/>
              </a:ext>
            </a:extLst>
          </p:cNvPr>
          <p:cNvSpPr txBox="1"/>
          <p:nvPr/>
        </p:nvSpPr>
        <p:spPr>
          <a:xfrm>
            <a:off x="8186468" y="5719313"/>
            <a:ext cx="299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TODO: use aa group as label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E989E3-187D-B003-3685-962682FF3919}"/>
              </a:ext>
            </a:extLst>
          </p:cNvPr>
          <p:cNvSpPr/>
          <p:nvPr/>
        </p:nvSpPr>
        <p:spPr>
          <a:xfrm>
            <a:off x="4601529" y="2219069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F93C22-48F6-4BAB-FAE2-1DE1533643AA}"/>
              </a:ext>
            </a:extLst>
          </p:cNvPr>
          <p:cNvSpPr/>
          <p:nvPr/>
        </p:nvSpPr>
        <p:spPr>
          <a:xfrm>
            <a:off x="2239329" y="3696087"/>
            <a:ext cx="500332" cy="4616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B5FAC-878F-0900-1B79-D2E1F8D04454}"/>
              </a:ext>
            </a:extLst>
          </p:cNvPr>
          <p:cNvSpPr txBox="1"/>
          <p:nvPr/>
        </p:nvSpPr>
        <p:spPr>
          <a:xfrm>
            <a:off x="7490915" y="6375288"/>
            <a:ext cx="4382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 I should have left the CLS token out when constructing sequences since they are duplicated in the model by the regression token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6C9D15-9982-284B-95FD-545534D2B137}"/>
              </a:ext>
            </a:extLst>
          </p:cNvPr>
          <p:cNvSpPr txBox="1"/>
          <p:nvPr/>
        </p:nvSpPr>
        <p:spPr>
          <a:xfrm>
            <a:off x="4080474" y="2585241"/>
            <a:ext cx="3737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Appendix 1:  BERT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30510-D086-6521-A4AF-74E7DCA885E2}"/>
              </a:ext>
            </a:extLst>
          </p:cNvPr>
          <p:cNvSpPr txBox="1"/>
          <p:nvPr/>
        </p:nvSpPr>
        <p:spPr>
          <a:xfrm>
            <a:off x="3191774" y="3856008"/>
            <a:ext cx="564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was too ambitious to complete for this assignment</a:t>
            </a:r>
          </a:p>
          <a:p>
            <a:r>
              <a:rPr lang="en-US" dirty="0"/>
              <a:t>I outline some of the work I did in this appendix</a:t>
            </a:r>
          </a:p>
        </p:txBody>
      </p:sp>
    </p:spTree>
    <p:extLst>
      <p:ext uri="{BB962C8B-B14F-4D97-AF65-F5344CB8AC3E}">
        <p14:creationId xmlns:p14="http://schemas.microsoft.com/office/powerpoint/2010/main" val="1960399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2433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BERT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1678984" y="1017917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4979701" y="1017917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pretty small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Cross entropy for pretraining and MSE for fine tuning</a:t>
            </a:r>
          </a:p>
        </p:txBody>
      </p:sp>
    </p:spTree>
    <p:extLst>
      <p:ext uri="{BB962C8B-B14F-4D97-AF65-F5344CB8AC3E}">
        <p14:creationId xmlns:p14="http://schemas.microsoft.com/office/powerpoint/2010/main" val="309080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4394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Clean-3, BERT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375463"/>
              </p:ext>
            </p:extLst>
          </p:nvPr>
        </p:nvGraphicFramePr>
        <p:xfrm>
          <a:off x="1465085" y="860641"/>
          <a:ext cx="8079215" cy="3702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RMSE</a:t>
                      </a:r>
                    </a:p>
                    <a:p>
                      <a:pPr algn="ctr"/>
                      <a:r>
                        <a:rPr lang="en-US" sz="16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753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na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pre-train OAS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483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1 layer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76762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fine-tune</a:t>
                      </a:r>
                    </a:p>
                    <a:p>
                      <a:pPr algn="ctr"/>
                      <a:r>
                        <a:rPr lang="en-US" sz="1600" dirty="0"/>
                        <a:t>last 2 layers </a:t>
                      </a:r>
                      <a:r>
                        <a:rPr lang="en-US" sz="1600" dirty="0" err="1"/>
                        <a:t>tform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6335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432746" y="6266832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61C06-9E53-3659-0FA2-986040D584B4}"/>
              </a:ext>
            </a:extLst>
          </p:cNvPr>
          <p:cNvSpPr txBox="1"/>
          <p:nvPr/>
        </p:nvSpPr>
        <p:spPr>
          <a:xfrm>
            <a:off x="1380226" y="4860926"/>
            <a:ext cx="7948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definitely some overfitting</a:t>
            </a:r>
          </a:p>
          <a:p>
            <a:r>
              <a:rPr lang="en-US" dirty="0"/>
              <a:t>I simple didn’t have the GPU resources and time to really refine the pre-training</a:t>
            </a:r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47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612475" y="992038"/>
            <a:ext cx="62445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Clean-3 dataset is small: increased risk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regularization 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flip the aa-sequence back-to-front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aa residue(s) with MASK token (like a dropout)</a:t>
            </a:r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BC4F38-626B-282E-A70A-39582D638626}"/>
              </a:ext>
            </a:extLst>
          </p:cNvPr>
          <p:cNvSpPr txBox="1"/>
          <p:nvPr/>
        </p:nvSpPr>
        <p:spPr>
          <a:xfrm>
            <a:off x="69012" y="111110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C00E-0AC7-A5E5-FA16-F9C4247751D1}"/>
              </a:ext>
            </a:extLst>
          </p:cNvPr>
          <p:cNvSpPr txBox="1"/>
          <p:nvPr/>
        </p:nvSpPr>
        <p:spPr>
          <a:xfrm>
            <a:off x="698740" y="923026"/>
            <a:ext cx="9454551" cy="3514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tried various architectures just to get a baseline of what to focus on going forward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Vanilla MLP  (5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Dense MLP (8 layers)  similar to what is used at Plunk for their AVM.  Remarkably effective on their table data for such a simple model.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Residual MLP (8 layers)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Vision Transformer (convert encoded sequences into binary-encoded 2D 1-channel image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Transformer + MLP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BERT : pre-trained on OAS dataset and fine tuned on </a:t>
            </a:r>
            <a:r>
              <a:rPr lang="en-US" dirty="0" err="1"/>
              <a:t>scFv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4665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905049" y="1023522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BF280F-9400-6F80-27D0-A3484AE1416E}"/>
              </a:ext>
            </a:extLst>
          </p:cNvPr>
          <p:cNvGrpSpPr/>
          <p:nvPr/>
        </p:nvGrpSpPr>
        <p:grpSpPr>
          <a:xfrm>
            <a:off x="3724043" y="880399"/>
            <a:ext cx="2161331" cy="1921303"/>
            <a:chOff x="6519002" y="360641"/>
            <a:chExt cx="2161331" cy="19213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11F9BB-2C51-0521-3511-F1ED55D6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002" y="360641"/>
              <a:ext cx="2161331" cy="1384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362995-1DB6-E248-D94C-E72BF1948860}"/>
                </a:ext>
              </a:extLst>
            </p:cNvPr>
            <p:cNvSpPr txBox="1"/>
            <p:nvPr/>
          </p:nvSpPr>
          <p:spPr>
            <a:xfrm>
              <a:off x="6947886" y="1912612"/>
              <a:ext cx="1303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Dense MLP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7120612" y="954067"/>
            <a:ext cx="2627479" cy="1578043"/>
            <a:chOff x="9061555" y="703901"/>
            <a:chExt cx="2627479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9724343" y="1912612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1081923" y="528048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9BB30F-401D-CD29-6BF8-A5EA53C26F84}"/>
              </a:ext>
            </a:extLst>
          </p:cNvPr>
          <p:cNvSpPr/>
          <p:nvPr/>
        </p:nvSpPr>
        <p:spPr>
          <a:xfrm>
            <a:off x="900044" y="43641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3304797" y="5465146"/>
            <a:ext cx="12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TFormMLP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2DD26C-2245-4A10-5861-C5746235C074}"/>
              </a:ext>
            </a:extLst>
          </p:cNvPr>
          <p:cNvSpPr/>
          <p:nvPr/>
        </p:nvSpPr>
        <p:spPr>
          <a:xfrm>
            <a:off x="3470652" y="438501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9527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 reasonably simple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72" y="4521835"/>
            <a:ext cx="1910062" cy="1900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699404" y="3252512"/>
            <a:ext cx="295799" cy="1269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1995203" y="3696512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3933646" y="498767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14142</TotalTime>
  <Words>3025</Words>
  <Application>Microsoft Macintosh PowerPoint</Application>
  <PresentationFormat>Widescreen</PresentationFormat>
  <Paragraphs>667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539</cp:revision>
  <dcterms:created xsi:type="dcterms:W3CDTF">2024-04-22T17:24:41Z</dcterms:created>
  <dcterms:modified xsi:type="dcterms:W3CDTF">2024-05-05T23:43:41Z</dcterms:modified>
</cp:coreProperties>
</file>