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67" r:id="rId6"/>
    <p:sldId id="361" r:id="rId7"/>
    <p:sldId id="350" r:id="rId8"/>
    <p:sldId id="333" r:id="rId9"/>
    <p:sldId id="336" r:id="rId10"/>
    <p:sldId id="345" r:id="rId11"/>
    <p:sldId id="343" r:id="rId12"/>
    <p:sldId id="341" r:id="rId13"/>
    <p:sldId id="366" r:id="rId14"/>
    <p:sldId id="368" r:id="rId15"/>
    <p:sldId id="369" r:id="rId16"/>
    <p:sldId id="356" r:id="rId17"/>
    <p:sldId id="359" r:id="rId18"/>
    <p:sldId id="352" r:id="rId19"/>
    <p:sldId id="320" r:id="rId20"/>
    <p:sldId id="257" r:id="rId21"/>
    <p:sldId id="258" r:id="rId22"/>
    <p:sldId id="318" r:id="rId23"/>
    <p:sldId id="321" r:id="rId24"/>
    <p:sldId id="355" r:id="rId25"/>
    <p:sldId id="34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5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93" y="362874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70" y="1771685"/>
            <a:ext cx="9144000" cy="1998058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  <a:p>
            <a:r>
              <a:rPr lang="en-US" dirty="0"/>
              <a:t>Submitted in partial fulfillment for Data Scientist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60733" y="3465989"/>
            <a:ext cx="160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r>
              <a:rPr lang="en-US" b="1" baseline="30000" dirty="0"/>
              <a:t>*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19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17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DFB1A-1D6D-7194-1F79-869DADCC15F0}"/>
              </a:ext>
            </a:extLst>
          </p:cNvPr>
          <p:cNvSpPr txBox="1"/>
          <p:nvPr/>
        </p:nvSpPr>
        <p:spPr>
          <a:xfrm>
            <a:off x="8325591" y="6374477"/>
            <a:ext cx="372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  <a:r>
              <a:rPr lang="en-US" sz="1200" dirty="0"/>
              <a:t> relative variability by position over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61724" y="59354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67DA6E-2248-1E64-86A0-856C5429F4F5}"/>
              </a:ext>
            </a:extLst>
          </p:cNvPr>
          <p:cNvGrpSpPr/>
          <p:nvPr/>
        </p:nvGrpSpPr>
        <p:grpSpPr>
          <a:xfrm>
            <a:off x="4828505" y="763005"/>
            <a:ext cx="2655761" cy="4394192"/>
            <a:chOff x="4630099" y="883773"/>
            <a:chExt cx="2655761" cy="43941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4630099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4708750" y="883777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4727500" y="1246092"/>
              <a:ext cx="2357120" cy="4031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6F3825-4763-B9D0-8B34-3ABB21D21E6A}"/>
              </a:ext>
            </a:extLst>
          </p:cNvPr>
          <p:cNvGrpSpPr/>
          <p:nvPr/>
        </p:nvGrpSpPr>
        <p:grpSpPr>
          <a:xfrm>
            <a:off x="8304153" y="763005"/>
            <a:ext cx="2655761" cy="4317955"/>
            <a:chOff x="8105747" y="883773"/>
            <a:chExt cx="2655761" cy="43179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C9676-35FA-FB4C-ABC2-222BE641567F}"/>
                </a:ext>
              </a:extLst>
            </p:cNvPr>
            <p:cNvSpPr/>
            <p:nvPr/>
          </p:nvSpPr>
          <p:spPr>
            <a:xfrm>
              <a:off x="8105747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8626410" y="883777"/>
              <a:ext cx="13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Transformer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8244866" y="1237454"/>
              <a:ext cx="235083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1089939" y="5314200"/>
            <a:ext cx="960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Misc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&amp; </a:t>
            </a:r>
            <a:r>
              <a:rPr lang="en-US" sz="1400" dirty="0" err="1"/>
              <a:t>TForm</a:t>
            </a:r>
            <a:r>
              <a:rPr lang="en-US" sz="1400" dirty="0"/>
              <a:t> models: due to resource constraints, I could not explore larger attention heads (</a:t>
            </a:r>
            <a:r>
              <a:rPr lang="en-US" sz="1400" dirty="0" err="1"/>
              <a:t>emb</a:t>
            </a:r>
            <a:r>
              <a:rPr lang="en-US" sz="14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AdamW</a:t>
            </a:r>
            <a:r>
              <a:rPr lang="en-US" sz="1400" dirty="0"/>
              <a:t> and exponential learning rate decay in all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learning rate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</a:t>
            </a:r>
            <a:r>
              <a:rPr lang="en-US" sz="1400" dirty="0" err="1"/>
              <a:t>blocksize</a:t>
            </a:r>
            <a:r>
              <a:rPr lang="en-US" sz="1400" dirty="0"/>
              <a:t>: I cut off the last 5 aa residues to better accommodate the dimensions needed for the VIT image patches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EDE633-466B-8B68-7304-761EB2C126EB}"/>
              </a:ext>
            </a:extLst>
          </p:cNvPr>
          <p:cNvGrpSpPr/>
          <p:nvPr/>
        </p:nvGrpSpPr>
        <p:grpSpPr>
          <a:xfrm>
            <a:off x="1427657" y="749998"/>
            <a:ext cx="2655761" cy="4326589"/>
            <a:chOff x="1229251" y="870766"/>
            <a:chExt cx="2655761" cy="432658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71CA74-07E8-5B79-23DE-125B7B4C255D}"/>
                </a:ext>
              </a:extLst>
            </p:cNvPr>
            <p:cNvSpPr/>
            <p:nvPr/>
          </p:nvSpPr>
          <p:spPr>
            <a:xfrm>
              <a:off x="1229251" y="879400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FDE81D-3603-819A-95EC-4DAC89182498}"/>
                </a:ext>
              </a:extLst>
            </p:cNvPr>
            <p:cNvSpPr txBox="1"/>
            <p:nvPr/>
          </p:nvSpPr>
          <p:spPr>
            <a:xfrm>
              <a:off x="1786027" y="870766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MLP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CC5281-47D2-603F-2BD3-92188167ADD6}"/>
                </a:ext>
              </a:extLst>
            </p:cNvPr>
            <p:cNvSpPr txBox="1"/>
            <p:nvPr/>
          </p:nvSpPr>
          <p:spPr>
            <a:xfrm>
              <a:off x="1356202" y="1233081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74830"/>
              </p:ext>
            </p:extLst>
          </p:nvPr>
        </p:nvGraphicFramePr>
        <p:xfrm>
          <a:off x="611069" y="1581805"/>
          <a:ext cx="10231006" cy="288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6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dirty="0"/>
                        <a:t>Transformer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350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611069" y="5493362"/>
            <a:ext cx="9962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Regression head is residual-MLP.  (interestingly, residual-MLP head gave better convergence properties than standard MLP)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A88B6-27DA-41C4-297F-6B4477D00C33}"/>
              </a:ext>
            </a:extLst>
          </p:cNvPr>
          <p:cNvSpPr txBox="1"/>
          <p:nvPr/>
        </p:nvSpPr>
        <p:spPr>
          <a:xfrm>
            <a:off x="517585" y="4612845"/>
            <a:ext cx="234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model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6887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Transformer on different cleaned datasets</a:t>
            </a:r>
            <a:endParaRPr lang="en-US" sz="2400" dirty="0">
              <a:highlight>
                <a:srgbClr val="FFFF00"/>
              </a:highligh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34686"/>
              </p:ext>
            </p:extLst>
          </p:nvPr>
        </p:nvGraphicFramePr>
        <p:xfrm>
          <a:off x="412662" y="2088163"/>
          <a:ext cx="10621990" cy="2418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979234">
                  <a:extLst>
                    <a:ext uri="{9D8B030D-6E8A-4147-A177-3AD203B41FA5}">
                      <a16:colId xmlns:a16="http://schemas.microsoft.com/office/drawing/2014/main" val="3693395859"/>
                    </a:ext>
                  </a:extLst>
                </a:gridCol>
                <a:gridCol w="1104824">
                  <a:extLst>
                    <a:ext uri="{9D8B030D-6E8A-4147-A177-3AD203B41FA5}">
                      <a16:colId xmlns:a16="http://schemas.microsoft.com/office/drawing/2014/main" val="1248994108"/>
                    </a:ext>
                  </a:extLst>
                </a:gridCol>
                <a:gridCol w="67922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698144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6905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3668445144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3665151200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2888677663"/>
                    </a:ext>
                  </a:extLst>
                </a:gridCol>
                <a:gridCol w="137567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q_value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cutoff </a:t>
                      </a:r>
                      <a:r>
                        <a:rPr lang="en-US" sz="1600" baseline="30000" dirty="0"/>
                        <a:t>1</a:t>
                      </a:r>
                      <a:endParaRPr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set size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Clean-3b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9302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en-US" sz="1600" dirty="0"/>
                        <a:t>Clean-4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Clean-1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29199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shows some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293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304029" y="719307"/>
            <a:ext cx="4914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trained on each dataset</a:t>
            </a:r>
          </a:p>
          <a:p>
            <a:r>
              <a:rPr lang="en-US" dirty="0"/>
              <a:t>metrics calculated on that dataset’s test subset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F59A5-82A7-17FB-F33E-CE22C04CCA31}"/>
              </a:ext>
            </a:extLst>
          </p:cNvPr>
          <p:cNvSpPr txBox="1"/>
          <p:nvPr/>
        </p:nvSpPr>
        <p:spPr>
          <a:xfrm>
            <a:off x="427941" y="5619359"/>
            <a:ext cx="9581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only data with </a:t>
            </a:r>
            <a:r>
              <a:rPr lang="en-US" sz="1400" dirty="0" err="1"/>
              <a:t>q_value</a:t>
            </a:r>
            <a:r>
              <a:rPr lang="en-US" sz="1400" dirty="0"/>
              <a:t> less than this value included in dataset</a:t>
            </a:r>
          </a:p>
          <a:p>
            <a:pPr marL="342900" indent="-342900">
              <a:buAutoNum type="arabicPeriod"/>
            </a:pPr>
            <a:r>
              <a:rPr lang="en-US" sz="1400" dirty="0"/>
              <a:t>epochs value is from the best </a:t>
            </a:r>
            <a:r>
              <a:rPr lang="en-US" sz="1400" dirty="0" err="1"/>
              <a:t>val</a:t>
            </a:r>
            <a:r>
              <a:rPr lang="en-US" sz="1400" dirty="0"/>
              <a:t> loss checkpoint.  Typically, the training jobs was set to run either 500 or 1000 epochs</a:t>
            </a:r>
          </a:p>
          <a:p>
            <a:pPr marL="342900" indent="-342900">
              <a:buAutoNum type="arabicPeriod"/>
            </a:pPr>
            <a:r>
              <a:rPr lang="en-US" sz="1400" dirty="0"/>
              <a:t>It’s noted in the Table-Transformer literature that the transformer architecture can be surprisingly robust to “dirty”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4825-62BA-1608-F21A-FFFBFC1BC466}"/>
              </a:ext>
            </a:extLst>
          </p:cNvPr>
          <p:cNvSpPr txBox="1"/>
          <p:nvPr/>
        </p:nvSpPr>
        <p:spPr>
          <a:xfrm>
            <a:off x="517585" y="4612845"/>
            <a:ext cx="611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dataset (based on </a:t>
            </a:r>
            <a:r>
              <a:rPr lang="en-US" sz="1600" dirty="0" err="1"/>
              <a:t>val</a:t>
            </a:r>
            <a:r>
              <a:rPr lang="en-US" sz="1600" dirty="0"/>
              <a:t> loss and test set MSE value)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2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BBD56-9420-4880-818B-83ACF006D3E6}"/>
              </a:ext>
            </a:extLst>
          </p:cNvPr>
          <p:cNvSpPr txBox="1"/>
          <p:nvPr/>
        </p:nvSpPr>
        <p:spPr>
          <a:xfrm>
            <a:off x="114248" y="144344"/>
            <a:ext cx="180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Loss Curves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0F0E0-9A6D-2859-52EE-EEA8BA2E9DB2}"/>
              </a:ext>
            </a:extLst>
          </p:cNvPr>
          <p:cNvSpPr txBox="1"/>
          <p:nvPr/>
        </p:nvSpPr>
        <p:spPr>
          <a:xfrm>
            <a:off x="207034" y="785004"/>
            <a:ext cx="4244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model</a:t>
            </a:r>
          </a:p>
          <a:p>
            <a:r>
              <a:rPr lang="en-US" dirty="0"/>
              <a:t>Clean-1, Clean-4, and Clean-3b datasets</a:t>
            </a:r>
          </a:p>
          <a:p>
            <a:r>
              <a:rPr lang="en-US" dirty="0"/>
              <a:t>Show the first 16K batches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9A001-AA92-8200-A90C-A9671B15989A}"/>
              </a:ext>
            </a:extLst>
          </p:cNvPr>
          <p:cNvSpPr txBox="1"/>
          <p:nvPr/>
        </p:nvSpPr>
        <p:spPr>
          <a:xfrm>
            <a:off x="199451" y="2337757"/>
            <a:ext cx="5028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Training converges faster for smaller datasets (not surprising)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spite of it’s larger size, clean-1 dataset shows small signs of overfitting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FA53B7-7771-D6C8-25F7-6A4C25A269DE}"/>
              </a:ext>
            </a:extLst>
          </p:cNvPr>
          <p:cNvGrpSpPr/>
          <p:nvPr/>
        </p:nvGrpSpPr>
        <p:grpSpPr>
          <a:xfrm>
            <a:off x="5565475" y="415672"/>
            <a:ext cx="4915619" cy="2798298"/>
            <a:chOff x="5565475" y="415672"/>
            <a:chExt cx="4915619" cy="279829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DC63519-FDCF-AB19-F4D0-A9E7D4979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5475" y="467442"/>
              <a:ext cx="4915619" cy="274652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1BCC10-EEDC-C6B3-906F-8BE62D43D79E}"/>
                </a:ext>
              </a:extLst>
            </p:cNvPr>
            <p:cNvSpPr txBox="1"/>
            <p:nvPr/>
          </p:nvSpPr>
          <p:spPr>
            <a:xfrm>
              <a:off x="6392695" y="415672"/>
              <a:ext cx="659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8DA434-3E7C-7198-FC36-C0B6B47C363F}"/>
              </a:ext>
            </a:extLst>
          </p:cNvPr>
          <p:cNvGrpSpPr/>
          <p:nvPr/>
        </p:nvGrpSpPr>
        <p:grpSpPr>
          <a:xfrm>
            <a:off x="5529164" y="3545626"/>
            <a:ext cx="4813909" cy="2874365"/>
            <a:chOff x="5667185" y="3459365"/>
            <a:chExt cx="4813909" cy="287436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56BEF3-B942-AA05-2248-78FDAE280F4F}"/>
                </a:ext>
              </a:extLst>
            </p:cNvPr>
            <p:cNvGrpSpPr/>
            <p:nvPr/>
          </p:nvGrpSpPr>
          <p:grpSpPr>
            <a:xfrm>
              <a:off x="5667185" y="3644031"/>
              <a:ext cx="4813909" cy="2689699"/>
              <a:chOff x="5667185" y="3644031"/>
              <a:chExt cx="4813909" cy="2689699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9410459-4AE0-764A-D625-8D555D64DE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7185" y="3644031"/>
                <a:ext cx="4813909" cy="2689699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6C02550-6AA1-2272-4E06-C2B62DBEC70E}"/>
                  </a:ext>
                </a:extLst>
              </p:cNvPr>
              <p:cNvSpPr/>
              <p:nvPr/>
            </p:nvSpPr>
            <p:spPr>
              <a:xfrm>
                <a:off x="8428008" y="5702060"/>
                <a:ext cx="1768415" cy="631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2C9B4B-D3E5-7D00-F970-D607D79ECF7A}"/>
                </a:ext>
              </a:extLst>
            </p:cNvPr>
            <p:cNvSpPr txBox="1"/>
            <p:nvPr/>
          </p:nvSpPr>
          <p:spPr>
            <a:xfrm>
              <a:off x="6392695" y="3459365"/>
              <a:ext cx="11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421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E3A38-CA35-DDEF-E8C4-13CA64D25E79}"/>
              </a:ext>
            </a:extLst>
          </p:cNvPr>
          <p:cNvSpPr txBox="1"/>
          <p:nvPr/>
        </p:nvSpPr>
        <p:spPr>
          <a:xfrm>
            <a:off x="114248" y="144344"/>
            <a:ext cx="582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model holdout set predictions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A86CFC-C1A5-20C8-B70A-1F3E661FD9B3}"/>
              </a:ext>
            </a:extLst>
          </p:cNvPr>
          <p:cNvGrpSpPr/>
          <p:nvPr/>
        </p:nvGrpSpPr>
        <p:grpSpPr>
          <a:xfrm>
            <a:off x="817110" y="1286690"/>
            <a:ext cx="4577697" cy="3558689"/>
            <a:chOff x="817110" y="1286690"/>
            <a:chExt cx="4577697" cy="35586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D06D1D-994D-5C11-38B0-D8E21E4D0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110" y="1286690"/>
              <a:ext cx="4577697" cy="35586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1B8EAE-C047-B191-4B71-A549F4D8D06A}"/>
                </a:ext>
              </a:extLst>
            </p:cNvPr>
            <p:cNvSpPr txBox="1"/>
            <p:nvPr/>
          </p:nvSpPr>
          <p:spPr>
            <a:xfrm>
              <a:off x="1466489" y="1604515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Holdout set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662BA1-A84D-03FE-298B-941DC6C1E091}"/>
              </a:ext>
            </a:extLst>
          </p:cNvPr>
          <p:cNvSpPr txBox="1"/>
          <p:nvPr/>
        </p:nvSpPr>
        <p:spPr>
          <a:xfrm>
            <a:off x="189781" y="644515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trained on clean-4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24B9B-873D-5D31-6C5A-659D4D46FE21}"/>
              </a:ext>
            </a:extLst>
          </p:cNvPr>
          <p:cNvSpPr txBox="1"/>
          <p:nvPr/>
        </p:nvSpPr>
        <p:spPr>
          <a:xfrm>
            <a:off x="817110" y="4967956"/>
            <a:ext cx="10835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</a:t>
            </a:r>
            <a:r>
              <a:rPr lang="en-US" dirty="0" err="1"/>
              <a:t>Kd</a:t>
            </a:r>
            <a:r>
              <a:rPr lang="en-US" dirty="0"/>
              <a:t> distributions holdout-preds vs. raw training and clean-4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holdout preds resemble overall shape of clean-4 data (less so the raw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high </a:t>
            </a:r>
            <a:r>
              <a:rPr lang="en-US" dirty="0" err="1"/>
              <a:t>q_value</a:t>
            </a:r>
            <a:r>
              <a:rPr lang="en-US" dirty="0"/>
              <a:t> data that was culled is in the higher-end of the </a:t>
            </a:r>
            <a:r>
              <a:rPr lang="en-US" dirty="0" err="1"/>
              <a:t>Kd</a:t>
            </a:r>
            <a:r>
              <a:rPr lang="en-US" dirty="0"/>
              <a:t>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low-</a:t>
            </a:r>
            <a:r>
              <a:rPr lang="en-US" dirty="0" err="1"/>
              <a:t>Kd</a:t>
            </a:r>
            <a:r>
              <a:rPr lang="en-US" dirty="0"/>
              <a:t> part of the holdout distribution skews more strongly towards 0, relative to experimental results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6BC05A-B42C-5894-59BE-70939D756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6689"/>
            <a:ext cx="4577697" cy="35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95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5703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test set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368482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3751677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6624273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9666335" y="3364302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FDF15C-3427-DDEB-524F-A6AA9329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5" y="1263267"/>
            <a:ext cx="2591998" cy="20359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3F3DCD-098F-8A8C-8B38-4DB17EFD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344" y="1263267"/>
            <a:ext cx="2591998" cy="20359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62AFE6-F117-4EEC-DA1E-92F3B442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471" y="1263267"/>
            <a:ext cx="2591998" cy="2035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7B70F8-97D0-5EB9-25C9-E0F0212652B2}"/>
              </a:ext>
            </a:extLst>
          </p:cNvPr>
          <p:cNvSpPr txBox="1"/>
          <p:nvPr/>
        </p:nvSpPr>
        <p:spPr>
          <a:xfrm>
            <a:off x="2297663" y="5225401"/>
            <a:ext cx="726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about the x=y line is tighter for models that performed better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6AE9A-280A-4AB3-BB8E-6B9CC529F18A}"/>
              </a:ext>
            </a:extLst>
          </p:cNvPr>
          <p:cNvSpPr txBox="1"/>
          <p:nvPr/>
        </p:nvSpPr>
        <p:spPr>
          <a:xfrm>
            <a:off x="715952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751CC-A688-7D2D-3509-774074120CDD}"/>
              </a:ext>
            </a:extLst>
          </p:cNvPr>
          <p:cNvSpPr txBox="1"/>
          <p:nvPr/>
        </p:nvSpPr>
        <p:spPr>
          <a:xfrm>
            <a:off x="3482406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07EC1-020E-3EC7-E6F8-6F95BDA0E05C}"/>
              </a:ext>
            </a:extLst>
          </p:cNvPr>
          <p:cNvSpPr txBox="1"/>
          <p:nvPr/>
        </p:nvSpPr>
        <p:spPr>
          <a:xfrm>
            <a:off x="6504720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D394D-F34D-5F31-97C7-248B1A1D9660}"/>
              </a:ext>
            </a:extLst>
          </p:cNvPr>
          <p:cNvSpPr txBox="1"/>
          <p:nvPr/>
        </p:nvSpPr>
        <p:spPr>
          <a:xfrm>
            <a:off x="9463176" y="3641931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Clean-4</a:t>
            </a:r>
            <a:r>
              <a:rPr lang="en-US" sz="1800" dirty="0"/>
              <a:t> dataset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085AA8-57A5-EE81-42D3-A5A0A6B71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957" y="1263267"/>
            <a:ext cx="2558093" cy="20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4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E2508-34B9-E66B-316E-FC13ABDB8E01}"/>
              </a:ext>
            </a:extLst>
          </p:cNvPr>
          <p:cNvSpPr txBox="1"/>
          <p:nvPr/>
        </p:nvSpPr>
        <p:spPr>
          <a:xfrm>
            <a:off x="136762" y="204349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2F59-10DC-50B3-599C-9B3227711F13}"/>
              </a:ext>
            </a:extLst>
          </p:cNvPr>
          <p:cNvSpPr txBox="1"/>
          <p:nvPr/>
        </p:nvSpPr>
        <p:spPr>
          <a:xfrm>
            <a:off x="944476" y="1362973"/>
            <a:ext cx="108478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MLP models do not </a:t>
            </a:r>
            <a:r>
              <a:rPr lang="en-US" dirty="0" err="1"/>
              <a:t>explicitely</a:t>
            </a:r>
            <a:r>
              <a:rPr lang="en-US" dirty="0"/>
              <a:t> treat relationships between different elements in a sequence.  For sequence-to-affinity regression problem, MLP, not surprisingly, performed the poorest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Transformer-based models explicitly treat these interactions via the self-attention mechanism and this proves advantageous in this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also, these converge faster than the MLP models I tried.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Vision transformer on this data proved surprisingly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3-channel approach did slightly better than 1-channel.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Would be interesting to explore other encodings for these layers and other types of data to add in additional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CAVEAT: In hindsight, I could simply have encoded/embed the same data as channels 2,3 into the linear Transformer model as well; which is probably more straightforward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7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C9D15-9982-284B-95FD-545534D2B137}"/>
              </a:ext>
            </a:extLst>
          </p:cNvPr>
          <p:cNvSpPr txBox="1"/>
          <p:nvPr/>
        </p:nvSpPr>
        <p:spPr>
          <a:xfrm>
            <a:off x="4080474" y="2585241"/>
            <a:ext cx="3737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Appendix 1:  BERT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30510-D086-6521-A4AF-74E7DCA885E2}"/>
              </a:ext>
            </a:extLst>
          </p:cNvPr>
          <p:cNvSpPr txBox="1"/>
          <p:nvPr/>
        </p:nvSpPr>
        <p:spPr>
          <a:xfrm>
            <a:off x="3191774" y="3856008"/>
            <a:ext cx="564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was too ambitious to complete for this assignment</a:t>
            </a:r>
          </a:p>
          <a:p>
            <a:r>
              <a:rPr lang="en-US" dirty="0"/>
              <a:t>Below, I outline some of the preliminary work I did</a:t>
            </a:r>
          </a:p>
        </p:txBody>
      </p:sp>
    </p:spTree>
    <p:extLst>
      <p:ext uri="{BB962C8B-B14F-4D97-AF65-F5344CB8AC3E}">
        <p14:creationId xmlns:p14="http://schemas.microsoft.com/office/powerpoint/2010/main" val="1960399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941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homework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43639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 over all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686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BERT that I tried on the homework data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1678984" y="1017917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4979701" y="1017917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small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Cross entropy for MLM pretraining.  MSE for fine tuning</a:t>
            </a:r>
          </a:p>
        </p:txBody>
      </p:sp>
    </p:spTree>
    <p:extLst>
      <p:ext uri="{BB962C8B-B14F-4D97-AF65-F5344CB8AC3E}">
        <p14:creationId xmlns:p14="http://schemas.microsoft.com/office/powerpoint/2010/main" val="309080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439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Clean-3, BERT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75463"/>
              </p:ext>
            </p:extLst>
          </p:nvPr>
        </p:nvGraphicFramePr>
        <p:xfrm>
          <a:off x="1465085" y="860641"/>
          <a:ext cx="8079215" cy="370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  <a:p>
                      <a:pPr algn="ctr"/>
                      <a:r>
                        <a:rPr lang="en-US" sz="16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753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pre-train OAS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1 layer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2 layers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6335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432746" y="6266832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61C06-9E53-3659-0FA2-986040D584B4}"/>
              </a:ext>
            </a:extLst>
          </p:cNvPr>
          <p:cNvSpPr txBox="1"/>
          <p:nvPr/>
        </p:nvSpPr>
        <p:spPr>
          <a:xfrm>
            <a:off x="1380226" y="4860926"/>
            <a:ext cx="794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definitely some overfitting</a:t>
            </a:r>
          </a:p>
          <a:p>
            <a:r>
              <a:rPr lang="en-US" dirty="0"/>
              <a:t>I simple didn’t have the GPU resources and time to really refine the pre-training</a:t>
            </a:r>
          </a:p>
        </p:txBody>
      </p:sp>
    </p:spTree>
    <p:extLst>
      <p:ext uri="{BB962C8B-B14F-4D97-AF65-F5344CB8AC3E}">
        <p14:creationId xmlns:p14="http://schemas.microsoft.com/office/powerpoint/2010/main" val="285168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three versions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70E91E-1E35-3E88-9960-86E8224D68B6}"/>
              </a:ext>
            </a:extLst>
          </p:cNvPr>
          <p:cNvGrpSpPr/>
          <p:nvPr/>
        </p:nvGrpSpPr>
        <p:grpSpPr>
          <a:xfrm>
            <a:off x="1735340" y="991092"/>
            <a:ext cx="6728764" cy="1292662"/>
            <a:chOff x="1735340" y="999718"/>
            <a:chExt cx="6728764" cy="12926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F59776-7CC5-CCAF-413F-1B038A87DE9F}"/>
                </a:ext>
              </a:extLst>
            </p:cNvPr>
            <p:cNvSpPr txBox="1"/>
            <p:nvPr/>
          </p:nvSpPr>
          <p:spPr>
            <a:xfrm>
              <a:off x="2082550" y="1369050"/>
              <a:ext cx="638155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keep </a:t>
              </a:r>
              <a:r>
                <a:rPr lang="en-US" b="1" dirty="0"/>
                <a:t>all rows (29199 rows)</a:t>
              </a:r>
              <a:endParaRPr lang="en-US" sz="1800" b="1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80/10/10 split train (23359 rows), </a:t>
              </a:r>
              <a:r>
                <a:rPr lang="en-US" sz="1800" dirty="0" err="1"/>
                <a:t>val</a:t>
              </a:r>
              <a:r>
                <a:rPr lang="en-US" sz="1800" dirty="0"/>
                <a:t> (2920 rows), test (2920)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600AAF-F4BA-D6D8-31D9-0D669D1AB800}"/>
                </a:ext>
              </a:extLst>
            </p:cNvPr>
            <p:cNvSpPr txBox="1"/>
            <p:nvPr/>
          </p:nvSpPr>
          <p:spPr>
            <a:xfrm>
              <a:off x="1735340" y="999718"/>
              <a:ext cx="960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15B14D-A0C3-7D4F-9BC1-BED73BA03700}"/>
              </a:ext>
            </a:extLst>
          </p:cNvPr>
          <p:cNvGrpSpPr/>
          <p:nvPr/>
        </p:nvGrpSpPr>
        <p:grpSpPr>
          <a:xfrm>
            <a:off x="1735340" y="4656531"/>
            <a:ext cx="6803368" cy="1569661"/>
            <a:chOff x="1708030" y="2698601"/>
            <a:chExt cx="6803368" cy="15696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79C880-87A8-E4F0-3029-8D5A6116FAEB}"/>
                </a:ext>
              </a:extLst>
            </p:cNvPr>
            <p:cNvSpPr txBox="1"/>
            <p:nvPr/>
          </p:nvSpPr>
          <p:spPr>
            <a:xfrm>
              <a:off x="1708030" y="269860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Clean-3b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3741C5-6171-594F-EF0C-3540745BA613}"/>
                </a:ext>
              </a:extLst>
            </p:cNvPr>
            <p:cNvSpPr txBox="1"/>
            <p:nvPr/>
          </p:nvSpPr>
          <p:spPr>
            <a:xfrm>
              <a:off x="2043738" y="3067933"/>
              <a:ext cx="646766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sz="1800" b="1" dirty="0">
                  <a:effectLst/>
                </a:rPr>
                <a:t> &lt; 0.05 (9302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85/7.5/7.5 split: train(7862), </a:t>
              </a:r>
              <a:r>
                <a:rPr lang="en-US" dirty="0" err="1"/>
                <a:t>val</a:t>
              </a:r>
              <a:r>
                <a:rPr lang="en-US" dirty="0"/>
                <a:t> (694), test(694)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F5CD2E-7883-B6AF-D5C4-F8A1AB3C2C80}"/>
              </a:ext>
            </a:extLst>
          </p:cNvPr>
          <p:cNvGrpSpPr/>
          <p:nvPr/>
        </p:nvGrpSpPr>
        <p:grpSpPr>
          <a:xfrm>
            <a:off x="1735340" y="2752782"/>
            <a:ext cx="6803368" cy="1292662"/>
            <a:chOff x="1735340" y="4463708"/>
            <a:chExt cx="6803368" cy="12926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5E23BE-CC77-2A8B-093D-8B06E84CE434}"/>
                </a:ext>
              </a:extLst>
            </p:cNvPr>
            <p:cNvSpPr txBox="1"/>
            <p:nvPr/>
          </p:nvSpPr>
          <p:spPr>
            <a:xfrm>
              <a:off x="1735340" y="4463708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593975-C03F-F861-FB9A-E077DED89E51}"/>
                </a:ext>
              </a:extLst>
            </p:cNvPr>
            <p:cNvSpPr txBox="1"/>
            <p:nvPr/>
          </p:nvSpPr>
          <p:spPr>
            <a:xfrm>
              <a:off x="2071048" y="4833040"/>
              <a:ext cx="646766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b="1" dirty="0" err="1"/>
                <a:t>s</a:t>
              </a:r>
              <a:r>
                <a:rPr lang="en-US" sz="1800" b="1" dirty="0">
                  <a:effectLst/>
                </a:rPr>
                <a:t> </a:t>
              </a:r>
              <a:r>
                <a:rPr lang="en-US" b="1" dirty="0"/>
                <a:t>&lt;</a:t>
              </a:r>
              <a:r>
                <a:rPr lang="en-US" sz="1800" b="1" dirty="0">
                  <a:effectLst/>
                </a:rPr>
                <a:t> 0.50 (12320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80/10/10 split: train(9856), </a:t>
              </a:r>
              <a:r>
                <a:rPr lang="en-US" dirty="0" err="1"/>
                <a:t>val</a:t>
              </a:r>
              <a:r>
                <a:rPr lang="en-US" dirty="0"/>
                <a:t> (1232), test(1232)</a:t>
              </a:r>
              <a:endParaRPr lang="en-US" sz="1800" b="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246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8850539" y="4812123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038154-5D7A-B535-E72C-6F71E15A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644" y="1423473"/>
            <a:ext cx="4033366" cy="314897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CFA440A-B1CF-3ADE-7103-B27B033D0850}"/>
              </a:ext>
            </a:extLst>
          </p:cNvPr>
          <p:cNvGrpSpPr/>
          <p:nvPr/>
        </p:nvGrpSpPr>
        <p:grpSpPr>
          <a:xfrm>
            <a:off x="225042" y="1423473"/>
            <a:ext cx="4033366" cy="3757982"/>
            <a:chOff x="225042" y="1423473"/>
            <a:chExt cx="4033366" cy="37579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2572C-0B04-B7EF-D36F-336747D674CB}"/>
                </a:ext>
              </a:extLst>
            </p:cNvPr>
            <p:cNvSpPr txBox="1"/>
            <p:nvPr/>
          </p:nvSpPr>
          <p:spPr>
            <a:xfrm>
              <a:off x="1094274" y="4812123"/>
              <a:ext cx="1765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 dataset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15F6C0-DAEB-57DE-8319-FA75D954A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042" y="1423473"/>
              <a:ext cx="4033366" cy="314897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02CA0B-30C2-0ADF-6150-9012DA793899}"/>
              </a:ext>
            </a:extLst>
          </p:cNvPr>
          <p:cNvGrpSpPr/>
          <p:nvPr/>
        </p:nvGrpSpPr>
        <p:grpSpPr>
          <a:xfrm>
            <a:off x="3905772" y="1420578"/>
            <a:ext cx="4042032" cy="3730686"/>
            <a:chOff x="8149968" y="1423473"/>
            <a:chExt cx="4042032" cy="37306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951687-A464-0317-1C02-F3C461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9968" y="1423473"/>
              <a:ext cx="4042032" cy="315573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363818-7BFD-9A72-E1BB-FCE7B53D0A00}"/>
                </a:ext>
              </a:extLst>
            </p:cNvPr>
            <p:cNvSpPr txBox="1"/>
            <p:nvPr/>
          </p:nvSpPr>
          <p:spPr>
            <a:xfrm>
              <a:off x="9209974" y="4784827"/>
              <a:ext cx="17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 dataset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4AFF784-48D6-D6CC-D5BC-709CAA57A15A}"/>
              </a:ext>
            </a:extLst>
          </p:cNvPr>
          <p:cNvSpPr/>
          <p:nvPr/>
        </p:nvSpPr>
        <p:spPr>
          <a:xfrm>
            <a:off x="225042" y="1250828"/>
            <a:ext cx="11895071" cy="36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E2D7C-EC55-EBC4-8260-437AA46BC51F}"/>
              </a:ext>
            </a:extLst>
          </p:cNvPr>
          <p:cNvSpPr txBox="1"/>
          <p:nvPr/>
        </p:nvSpPr>
        <p:spPr>
          <a:xfrm>
            <a:off x="221042" y="749637"/>
            <a:ext cx="488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variability of sequence data by position</a:t>
            </a:r>
          </a:p>
        </p:txBody>
      </p:sp>
    </p:spTree>
    <p:extLst>
      <p:ext uri="{BB962C8B-B14F-4D97-AF65-F5344CB8AC3E}">
        <p14:creationId xmlns:p14="http://schemas.microsoft.com/office/powerpoint/2010/main" val="3221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2A056-A86A-59A1-BDB2-9142D9E3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81676"/>
              </p:ext>
            </p:extLst>
          </p:nvPr>
        </p:nvGraphicFramePr>
        <p:xfrm>
          <a:off x="2609970" y="1285430"/>
          <a:ext cx="5744631" cy="246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4">
                  <a:extLst>
                    <a:ext uri="{9D8B030D-6E8A-4147-A177-3AD203B41FA5}">
                      <a16:colId xmlns:a16="http://schemas.microsoft.com/office/drawing/2014/main" val="2397869438"/>
                    </a:ext>
                  </a:extLst>
                </a:gridCol>
                <a:gridCol w="1659675">
                  <a:extLst>
                    <a:ext uri="{9D8B030D-6E8A-4147-A177-3AD203B41FA5}">
                      <a16:colId xmlns:a16="http://schemas.microsoft.com/office/drawing/2014/main" val="2684795497"/>
                    </a:ext>
                  </a:extLst>
                </a:gridCol>
                <a:gridCol w="2480012">
                  <a:extLst>
                    <a:ext uri="{9D8B030D-6E8A-4147-A177-3AD203B41FA5}">
                      <a16:colId xmlns:a16="http://schemas.microsoft.com/office/drawing/2014/main" val="2600938863"/>
                    </a:ext>
                  </a:extLst>
                </a:gridCol>
              </a:tblGrid>
              <a:tr h="6584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Length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387217"/>
                  </a:ext>
                </a:extLst>
              </a:tr>
              <a:tr h="658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Holdout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Set (clean-1)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99948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180180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29199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08276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45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DD5289-1D4B-375A-6E73-1AFAAD08FC05}"/>
              </a:ext>
            </a:extLst>
          </p:cNvPr>
          <p:cNvSpPr txBox="1"/>
          <p:nvPr/>
        </p:nvSpPr>
        <p:spPr>
          <a:xfrm>
            <a:off x="140127" y="221836"/>
            <a:ext cx="678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Sequence Length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F577-4DB7-FA1A-85E1-6BEB47F54E9B}"/>
              </a:ext>
            </a:extLst>
          </p:cNvPr>
          <p:cNvSpPr txBox="1"/>
          <p:nvPr/>
        </p:nvSpPr>
        <p:spPr>
          <a:xfrm>
            <a:off x="284673" y="4183812"/>
            <a:ext cx="1131014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models using a </a:t>
            </a:r>
            <a:r>
              <a:rPr lang="en-US" b="1" dirty="0" err="1"/>
              <a:t>block_length</a:t>
            </a:r>
            <a:r>
              <a:rPr lang="en-US" b="1" dirty="0"/>
              <a:t> = 247</a:t>
            </a:r>
            <a:r>
              <a:rPr lang="en-US" dirty="0"/>
              <a:t> to accommodate the longest length in the holdout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(Exception : Visual Transformer model; clips the last 5 residues in training set to better fit the 2D image format)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 the end of sequences shorter than 247 with ‘PAD’ token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59786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55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1235381" y="1526748"/>
            <a:ext cx="94872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Regularization/augmentation techniques at sequence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aa residue(s) with MASK token (like a dropout); (note this is not MLM as done in BERT)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randomly choose </a:t>
            </a:r>
            <a:r>
              <a:rPr lang="en-US" sz="1600" dirty="0" err="1"/>
              <a:t>Kd</a:t>
            </a:r>
            <a:r>
              <a:rPr lang="en-US" sz="1600" dirty="0"/>
              <a:t> values over range [</a:t>
            </a:r>
            <a:r>
              <a:rPr lang="en-US" sz="1600" dirty="0" err="1"/>
              <a:t>Kd_lower_bound</a:t>
            </a:r>
            <a:r>
              <a:rPr lang="en-US" sz="1600" dirty="0"/>
              <a:t>, </a:t>
            </a:r>
            <a:r>
              <a:rPr lang="en-US" sz="1600" dirty="0" err="1"/>
              <a:t>Kd_upper_bound</a:t>
            </a:r>
            <a:r>
              <a:rPr lang="en-US" sz="1600" dirty="0"/>
              <a:t>]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 did not have time to try this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flip the aa-sequence back-to-front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roll the aa-sequence either direction a random number of residues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of course, use the use standard dropout in the model for weights, embeddings, </a:t>
            </a:r>
            <a:r>
              <a:rPr lang="en-US" sz="1600" dirty="0" err="1"/>
              <a:t>etc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Checkpoints saved based on best </a:t>
            </a:r>
            <a:r>
              <a:rPr lang="en-US" sz="1600" dirty="0" err="1"/>
              <a:t>val</a:t>
            </a:r>
            <a:r>
              <a:rPr lang="en-US" sz="1600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Early stopping where noted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45843-0E3C-4CBB-E71E-6F1DDA325D8C}"/>
              </a:ext>
            </a:extLst>
          </p:cNvPr>
          <p:cNvSpPr txBox="1"/>
          <p:nvPr/>
        </p:nvSpPr>
        <p:spPr>
          <a:xfrm>
            <a:off x="146649" y="809929"/>
            <a:ext cx="586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 is small with increased risk of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174038" y="52508"/>
            <a:ext cx="585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architectures examined in this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1976442" y="1034481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6443742" y="1223659"/>
            <a:ext cx="3747693" cy="1578043"/>
            <a:chOff x="8663294" y="703901"/>
            <a:chExt cx="3747693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8663294" y="1912612"/>
              <a:ext cx="374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 (as a regression head)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817612" y="5866331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Vision Transformer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7065205" y="5804965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Transformer 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39B48-1F32-AD69-9561-4E21557D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617" y="3770401"/>
            <a:ext cx="5292981" cy="18639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8AF388-A7D8-30BE-4DDC-5EA84B1A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32" y="4076656"/>
            <a:ext cx="2609857" cy="155768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463D5-1D1D-A344-EED1-169E9A440191}"/>
              </a:ext>
            </a:extLst>
          </p:cNvPr>
          <p:cNvCxnSpPr>
            <a:cxnSpLocks/>
          </p:cNvCxnSpPr>
          <p:nvPr/>
        </p:nvCxnSpPr>
        <p:spPr>
          <a:xfrm flipV="1">
            <a:off x="1305891" y="3770401"/>
            <a:ext cx="0" cy="306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2E18F-7795-7BB9-CA12-E270BB365996}"/>
              </a:ext>
            </a:extLst>
          </p:cNvPr>
          <p:cNvSpPr/>
          <p:nvPr/>
        </p:nvSpPr>
        <p:spPr>
          <a:xfrm>
            <a:off x="1079532" y="3479239"/>
            <a:ext cx="1201840" cy="2725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Regression Head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F99F7-CEEC-F123-D034-9FC50FA2FFF3}"/>
              </a:ext>
            </a:extLst>
          </p:cNvPr>
          <p:cNvCxnSpPr>
            <a:cxnSpLocks/>
          </p:cNvCxnSpPr>
          <p:nvPr/>
        </p:nvCxnSpPr>
        <p:spPr>
          <a:xfrm>
            <a:off x="2313123" y="364281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82B1C-E4B0-5AB8-B52D-CBDE17C28C12}"/>
              </a:ext>
            </a:extLst>
          </p:cNvPr>
          <p:cNvSpPr txBox="1"/>
          <p:nvPr/>
        </p:nvSpPr>
        <p:spPr>
          <a:xfrm>
            <a:off x="2919754" y="3514469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MSE loss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3E716D-46A5-A121-BC03-66BDDF2BC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16" y="5095354"/>
            <a:ext cx="1257026" cy="7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22" y="3376534"/>
            <a:ext cx="1910062" cy="190087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2381819" y="1300647"/>
            <a:ext cx="8032904" cy="1214715"/>
            <a:chOff x="1389781" y="980476"/>
            <a:chExt cx="8032904" cy="12147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375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aa sequence: </a:t>
              </a:r>
              <a:r>
                <a:rPr lang="en-US" sz="1600" b="0" i="0" dirty="0">
                  <a:effectLst/>
                </a:rPr>
                <a:t> ['CLS', 'Q', 'V', 'Q', 'L', 'V', ‘Q]</a:t>
              </a:r>
              <a:endParaRPr 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450583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encoded: </a:t>
              </a:r>
              <a:r>
                <a:rPr lang="en-US" sz="1600" b="0" i="0" dirty="0">
                  <a:effectLst/>
                </a:rPr>
                <a:t>[ 0, 14, 18, 14, 10, 18, 14]</a:t>
              </a:r>
              <a:endParaRPr 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1856637"/>
              <a:ext cx="6148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i="0" dirty="0">
                  <a:effectLst/>
                </a:rPr>
                <a:t>binary: [00000000000011010001001000…]    (using 8-bits per token)</a:t>
              </a:r>
              <a:endParaRPr lang="en-US" sz="1600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61314"/>
              <a:ext cx="12700" cy="458545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619860"/>
              <a:ext cx="12700" cy="406054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144270" y="980476"/>
              <a:ext cx="4278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(use </a:t>
              </a:r>
              <a:r>
                <a:rPr lang="en-US" sz="1600" dirty="0" err="1"/>
                <a:t>block_size</a:t>
              </a:r>
              <a:r>
                <a:rPr lang="en-US" sz="1600" dirty="0"/>
                <a:t> = 241 (drop the last 5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</p:cNvCxnSpPr>
          <p:nvPr/>
        </p:nvCxnSpPr>
        <p:spPr>
          <a:xfrm>
            <a:off x="3056253" y="2716306"/>
            <a:ext cx="0" cy="42731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3125603" y="2693097"/>
            <a:ext cx="198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509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 1-channel image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16785</TotalTime>
  <Words>2184</Words>
  <Application>Microsoft Macintosh PowerPoint</Application>
  <PresentationFormat>Widescreen</PresentationFormat>
  <Paragraphs>486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821</cp:revision>
  <dcterms:created xsi:type="dcterms:W3CDTF">2024-04-22T17:24:41Z</dcterms:created>
  <dcterms:modified xsi:type="dcterms:W3CDTF">2024-05-07T19:46:37Z</dcterms:modified>
</cp:coreProperties>
</file>