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26" r:id="rId2"/>
    <p:sldId id="372" r:id="rId3"/>
    <p:sldId id="385" r:id="rId4"/>
    <p:sldId id="325" r:id="rId5"/>
    <p:sldId id="328" r:id="rId6"/>
    <p:sldId id="338" r:id="rId7"/>
    <p:sldId id="367" r:id="rId8"/>
    <p:sldId id="361" r:id="rId9"/>
    <p:sldId id="350" r:id="rId10"/>
    <p:sldId id="333" r:id="rId11"/>
    <p:sldId id="336" r:id="rId12"/>
    <p:sldId id="345" r:id="rId13"/>
    <p:sldId id="343" r:id="rId14"/>
    <p:sldId id="341" r:id="rId15"/>
    <p:sldId id="366" r:id="rId16"/>
    <p:sldId id="368" r:id="rId17"/>
    <p:sldId id="369" r:id="rId18"/>
    <p:sldId id="356" r:id="rId19"/>
    <p:sldId id="359" r:id="rId20"/>
    <p:sldId id="374" r:id="rId21"/>
    <p:sldId id="375" r:id="rId22"/>
    <p:sldId id="376" r:id="rId23"/>
    <p:sldId id="379" r:id="rId24"/>
    <p:sldId id="377" r:id="rId25"/>
    <p:sldId id="380" r:id="rId26"/>
    <p:sldId id="384" r:id="rId27"/>
    <p:sldId id="381" r:id="rId28"/>
    <p:sldId id="383" r:id="rId29"/>
    <p:sldId id="38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4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9"/>
    <p:restoredTop sz="94719"/>
  </p:normalViewPr>
  <p:slideViewPr>
    <p:cSldViewPr snapToGrid="0">
      <p:cViewPr varScale="1">
        <p:scale>
          <a:sx n="148" d="100"/>
          <a:sy n="148" d="100"/>
        </p:scale>
        <p:origin x="16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15B24-BE5D-BB16-E018-6A8D6A451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4FE09-8BC8-CD7F-46E1-DDACF5829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C2911-A6BE-BEB5-2F7F-AC782DE4A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BF012-9DA7-BE18-4726-13856880E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75DCB-5F5D-8C65-BE0D-856A358F9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74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C7129-8654-C546-5E50-B05DB886D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A524A-ED5F-81C4-364F-F37D28C30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CD26B-3BF0-8503-ACFD-B248A2DCA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5AFCE-399E-9063-754F-518A6DC18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D3F2B-637C-CCA4-BC87-7D762A1DD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73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EC91A6-10CF-DF4A-192A-F3C954E31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9DBE2-0145-F8F3-3713-0E4FFA15D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8C856-9746-A525-EDC7-0AD66B2B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01202-2988-A998-813E-B224B5BDB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02D25-B3E0-4126-4317-A79F76EC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9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B907F-0190-1BCD-0255-47DA6CBC2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26104-4B7B-F5A6-9810-F30A1DD14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D5C20-E900-3477-6692-8DDCF4075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54017-94C4-C88E-FAAF-0395428B8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56F53-CB2D-27E3-DE7F-46DEC150F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9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B053-905E-5762-A822-1E8A195D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A39A7-C4D8-FEF8-76D1-908074565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465AC-D2A0-D1C5-1860-16F0D78DD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BA778-FA45-F61B-62CA-8F2E451DA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B02E9-6ACE-CFE6-FF0A-3A71F2605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46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A487-070A-5040-17CB-8B98BB6A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29F47-D195-84D2-46F3-C5FDEF1318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D82CDB-DA5E-F769-F26F-8B7C466F1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F0474-CEC7-6B70-EC88-5A6AB8737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5ECF5-8F92-BB28-CAF4-4FE6F9979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C2428-5825-988D-B30E-944AADBB5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74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FB9A8-7C60-DBF9-465F-59DA85BB1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5C2CA-806A-EFCA-8EE5-E32A3C2AB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7D5C5F-9FC5-88B7-3028-4838A6FAB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699445-61AC-6FF3-8FEB-9222992C2C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BB2E7E-6277-5D61-0232-361A2C35F7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BC4C80-B257-2ABE-9032-D617AA60B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99AB18-53B0-8F5C-DC16-CEC6A8C7C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D5CE56-5C49-3F4B-1718-F8718E301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3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EC9A6-DAD0-6CEC-BAEC-92E39D27D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C15217-BFBD-755B-7503-9734C3A54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7C9AB4-6F5A-D2A5-51EF-E0057C817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598D9-9E0E-0D2A-6DA0-D5AAD3365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60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2F6EDC-16E4-6BDD-7B5D-14C1D03D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278D2E-FA98-EA3C-96CB-140BECB0C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032C2-65C9-43F7-F8DA-5ADC90BD2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64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E0E94-1151-8567-76DA-2FAA9C466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18908-2083-6EA2-8FE1-F2D2FED07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8DCBEA-5D3E-C66C-D62E-E54E76CDC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D5B68-B2A3-8911-C036-3F5E45095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170CA-530C-2927-D48C-DF860967D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E737E-CC28-DC18-C3E1-D2E1A0E9F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35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59F5C-D8A7-294B-250A-D74AFED90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0B694E-EA25-2930-E902-2C074BB94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0EE7B-A73B-071E-F829-E427D2BC0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2CCA2-4813-E4E3-1611-AD7CAC081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568FF-319E-17A5-F05C-216E934F9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9C30D-003F-0390-9C97-8EFE365AF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19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41DE78-5EF0-4B0A-90EA-A1EE3769F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FFA93-2A58-ECC3-A5E3-34C462840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DF61C-B509-180B-29BF-150C1B3D14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9D5239-F08C-4643-B440-E380AF94EFE9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323B6-E58B-F964-5A01-8CBE9A946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1C6E8-47FD-F3EE-70E5-5C4FA4CD86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ncer.gov/publications/dictionaries/cancer-drug/def/pembrolizumab" TargetMode="External"/><Relationship Id="rId2" Type="http://schemas.openxmlformats.org/officeDocument/2006/relationships/hyperlink" Target="https://en.wikipedia.org/wiki/Single-chain_variable_fragment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hyperlink" Target="https://www.mdpi.com/1422-0067/24/13/10684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opig.stats.ox.ac.uk/webapps/oas/oas_paired/" TargetMode="Externa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95857-FA50-C35E-15EA-9E8F72E2DA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5593" y="362874"/>
            <a:ext cx="9144000" cy="1174353"/>
          </a:xfrm>
        </p:spPr>
        <p:txBody>
          <a:bodyPr>
            <a:normAutofit/>
          </a:bodyPr>
          <a:lstStyle/>
          <a:p>
            <a:r>
              <a:rPr lang="en-US" dirty="0"/>
              <a:t>A-Alpha Bio Homework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56DF51-B65D-C65D-1C00-F6405348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7570" y="1771685"/>
            <a:ext cx="9144000" cy="997394"/>
          </a:xfrm>
        </p:spPr>
        <p:txBody>
          <a:bodyPr>
            <a:normAutofit/>
          </a:bodyPr>
          <a:lstStyle/>
          <a:p>
            <a:r>
              <a:rPr lang="en-US" dirty="0"/>
              <a:t>Mark Thompson</a:t>
            </a:r>
          </a:p>
          <a:p>
            <a:r>
              <a:rPr lang="en-US" dirty="0"/>
              <a:t>Submitted in partial fulfillment for Data Scientist application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5BCC60-CADE-9EC8-67B8-80574A4A92C8}"/>
              </a:ext>
            </a:extLst>
          </p:cNvPr>
          <p:cNvSpPr txBox="1"/>
          <p:nvPr/>
        </p:nvSpPr>
        <p:spPr>
          <a:xfrm>
            <a:off x="1699405" y="3003537"/>
            <a:ext cx="85545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Assignment</a:t>
            </a:r>
            <a:r>
              <a:rPr lang="en-US" dirty="0"/>
              <a:t>: </a:t>
            </a:r>
          </a:p>
          <a:p>
            <a:endParaRPr lang="en-US" dirty="0"/>
          </a:p>
          <a:p>
            <a:r>
              <a:rPr lang="en-US" dirty="0"/>
              <a:t>Design and train one or more regressor models to fit experimental binding affinities between </a:t>
            </a:r>
            <a:r>
              <a:rPr lang="en-US" b="0" i="0" dirty="0">
                <a:effectLst/>
              </a:rPr>
              <a:t>Pembrolizumab single-chain variable fragments (</a:t>
            </a:r>
            <a:r>
              <a:rPr lang="en-US" b="0" i="0" dirty="0" err="1">
                <a:effectLst/>
              </a:rPr>
              <a:t>scFv</a:t>
            </a:r>
            <a:r>
              <a:rPr lang="en-US" b="0" i="0" dirty="0">
                <a:effectLst/>
              </a:rPr>
              <a:t>) variants and PD-1 cell-surface receptor.  The </a:t>
            </a:r>
            <a:r>
              <a:rPr lang="en-US" b="0" i="0" dirty="0" err="1">
                <a:effectLst/>
              </a:rPr>
              <a:t>scFv</a:t>
            </a:r>
            <a:r>
              <a:rPr lang="en-US" b="0" i="0" dirty="0">
                <a:effectLst/>
              </a:rPr>
              <a:t> fragments are amino acid sequences of 246 residues with double point mutations.</a:t>
            </a:r>
          </a:p>
          <a:p>
            <a:endParaRPr lang="en-US" dirty="0"/>
          </a:p>
          <a:p>
            <a:r>
              <a:rPr lang="en-US" dirty="0"/>
              <a:t>This is a sequence-to-affinity regression problem.  Without any 3D structural information, the model should fit the 1D sequence data to the experimental affinities.</a:t>
            </a:r>
          </a:p>
          <a:p>
            <a:endParaRPr lang="en-US" dirty="0"/>
          </a:p>
          <a:p>
            <a:r>
              <a:rPr lang="en-US" dirty="0"/>
              <a:t>The trained model is then used to predict binding affinities on a hold-out set of </a:t>
            </a:r>
            <a:r>
              <a:rPr lang="en-US" dirty="0" err="1"/>
              <a:t>scFv</a:t>
            </a:r>
            <a:r>
              <a:rPr lang="en-US" dirty="0"/>
              <a:t> fragments.</a:t>
            </a:r>
          </a:p>
        </p:txBody>
      </p:sp>
    </p:spTree>
    <p:extLst>
      <p:ext uri="{BB962C8B-B14F-4D97-AF65-F5344CB8AC3E}">
        <p14:creationId xmlns:p14="http://schemas.microsoft.com/office/powerpoint/2010/main" val="12731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5F1028-AF52-FC77-F2B9-55008923521F}"/>
              </a:ext>
            </a:extLst>
          </p:cNvPr>
          <p:cNvSpPr txBox="1"/>
          <p:nvPr/>
        </p:nvSpPr>
        <p:spPr>
          <a:xfrm>
            <a:off x="174038" y="52508"/>
            <a:ext cx="5858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Model architectures examined in this study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A9FD1F0-EDF2-6D9C-E23F-5A6588F1E2FB}"/>
              </a:ext>
            </a:extLst>
          </p:cNvPr>
          <p:cNvGrpSpPr/>
          <p:nvPr/>
        </p:nvGrpSpPr>
        <p:grpSpPr>
          <a:xfrm>
            <a:off x="1976442" y="1034481"/>
            <a:ext cx="1492151" cy="1778180"/>
            <a:chOff x="4588256" y="503764"/>
            <a:chExt cx="1492151" cy="177818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290B05E-75A4-27FF-18CF-8A9BEB4DB6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88256" y="503764"/>
              <a:ext cx="1492151" cy="124096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9BDDD25-C882-564E-01A9-9DD05893DCCE}"/>
                </a:ext>
              </a:extLst>
            </p:cNvPr>
            <p:cNvSpPr txBox="1"/>
            <p:nvPr/>
          </p:nvSpPr>
          <p:spPr>
            <a:xfrm>
              <a:off x="4887464" y="1912612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MLP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4D50D7C-6A6B-97B9-E321-CCACB8546EEE}"/>
              </a:ext>
            </a:extLst>
          </p:cNvPr>
          <p:cNvGrpSpPr/>
          <p:nvPr/>
        </p:nvGrpSpPr>
        <p:grpSpPr>
          <a:xfrm>
            <a:off x="6443742" y="1223659"/>
            <a:ext cx="3747693" cy="1578043"/>
            <a:chOff x="8663294" y="703901"/>
            <a:chExt cx="3747693" cy="157804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2765EF6-B1AF-6A62-02D1-E704EDC85FD0}"/>
                </a:ext>
              </a:extLst>
            </p:cNvPr>
            <p:cNvSpPr txBox="1"/>
            <p:nvPr/>
          </p:nvSpPr>
          <p:spPr>
            <a:xfrm>
              <a:off x="8663294" y="1912612"/>
              <a:ext cx="3747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Residual MLP (as a regression head)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566599D-42CF-DB84-0323-B12539543E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61555" y="703901"/>
              <a:ext cx="2627479" cy="1138258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15B902D-1064-D5B3-4D61-02FD871079D2}"/>
              </a:ext>
            </a:extLst>
          </p:cNvPr>
          <p:cNvSpPr txBox="1"/>
          <p:nvPr/>
        </p:nvSpPr>
        <p:spPr>
          <a:xfrm>
            <a:off x="817612" y="5866331"/>
            <a:ext cx="3597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Vision Transformer</a:t>
            </a:r>
          </a:p>
          <a:p>
            <a:pPr algn="ctr"/>
            <a:r>
              <a:rPr lang="en-US" dirty="0"/>
              <a:t>with residual-MLP regression head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F936A0-DC17-6B64-0978-49433829A6C0}"/>
              </a:ext>
            </a:extLst>
          </p:cNvPr>
          <p:cNvSpPr txBox="1"/>
          <p:nvPr/>
        </p:nvSpPr>
        <p:spPr>
          <a:xfrm>
            <a:off x="7065205" y="5804965"/>
            <a:ext cx="3597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Transformer </a:t>
            </a:r>
          </a:p>
          <a:p>
            <a:pPr algn="ctr"/>
            <a:r>
              <a:rPr lang="en-US" dirty="0"/>
              <a:t>with residual-MLP regression head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E339B48-1F32-AD69-9561-4E21557D1B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4617" y="3770401"/>
            <a:ext cx="5292981" cy="186394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C8AF388-A7D8-30BE-4DDC-5EA84B1A92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9532" y="4076656"/>
            <a:ext cx="2609857" cy="1557685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F5463D5-1D1D-A344-EED1-169E9A440191}"/>
              </a:ext>
            </a:extLst>
          </p:cNvPr>
          <p:cNvCxnSpPr>
            <a:cxnSpLocks/>
          </p:cNvCxnSpPr>
          <p:nvPr/>
        </p:nvCxnSpPr>
        <p:spPr>
          <a:xfrm flipV="1">
            <a:off x="1305891" y="3770401"/>
            <a:ext cx="0" cy="306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812E18F-7795-7BB9-CA12-E270BB365996}"/>
              </a:ext>
            </a:extLst>
          </p:cNvPr>
          <p:cNvSpPr/>
          <p:nvPr/>
        </p:nvSpPr>
        <p:spPr>
          <a:xfrm>
            <a:off x="1079532" y="3479239"/>
            <a:ext cx="1201840" cy="27250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Regression Head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95F99F7-CEEC-F123-D034-9FC50FA2FFF3}"/>
              </a:ext>
            </a:extLst>
          </p:cNvPr>
          <p:cNvCxnSpPr>
            <a:cxnSpLocks/>
          </p:cNvCxnSpPr>
          <p:nvPr/>
        </p:nvCxnSpPr>
        <p:spPr>
          <a:xfrm>
            <a:off x="2313123" y="3642810"/>
            <a:ext cx="6066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C482B1C-E4B0-5AB8-B52D-CBDE17C28C12}"/>
              </a:ext>
            </a:extLst>
          </p:cNvPr>
          <p:cNvSpPr txBox="1"/>
          <p:nvPr/>
        </p:nvSpPr>
        <p:spPr>
          <a:xfrm>
            <a:off x="2919754" y="3514469"/>
            <a:ext cx="6832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MSE loss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F3E716D-46A5-A121-BC03-66BDDF2BCB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216" y="5095354"/>
            <a:ext cx="1257026" cy="70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019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D72AEF-BCEE-0137-2692-6CE2806A8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222" y="3376534"/>
            <a:ext cx="1910062" cy="1900879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46D3CCCE-10BB-A7F0-E847-F3B504E206F7}"/>
              </a:ext>
            </a:extLst>
          </p:cNvPr>
          <p:cNvGrpSpPr/>
          <p:nvPr/>
        </p:nvGrpSpPr>
        <p:grpSpPr>
          <a:xfrm>
            <a:off x="2381819" y="1300647"/>
            <a:ext cx="8032904" cy="1214715"/>
            <a:chOff x="1389781" y="980476"/>
            <a:chExt cx="8032904" cy="121471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9FDD25F-6501-8CA5-89EF-C711D6688400}"/>
                </a:ext>
              </a:extLst>
            </p:cNvPr>
            <p:cNvSpPr txBox="1"/>
            <p:nvPr/>
          </p:nvSpPr>
          <p:spPr>
            <a:xfrm>
              <a:off x="1389781" y="992038"/>
              <a:ext cx="37544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aa sequence: </a:t>
              </a:r>
              <a:r>
                <a:rPr lang="en-US" sz="1600" b="0" i="0" dirty="0">
                  <a:effectLst/>
                </a:rPr>
                <a:t> ['CLS', 'Q', 'V', 'Q', 'L', 'V', ‘Q]</a:t>
              </a:r>
              <a:endParaRPr lang="en-US" sz="16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55D5DCD-DEEC-39C6-6802-35236D434F1B}"/>
                </a:ext>
              </a:extLst>
            </p:cNvPr>
            <p:cNvSpPr txBox="1"/>
            <p:nvPr/>
          </p:nvSpPr>
          <p:spPr>
            <a:xfrm>
              <a:off x="1389781" y="1450583"/>
              <a:ext cx="32528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encoded: </a:t>
              </a:r>
              <a:r>
                <a:rPr lang="en-US" sz="1600" b="0" i="0" dirty="0">
                  <a:effectLst/>
                </a:rPr>
                <a:t>[ 0, 14, 18, 14, 10, 18, 14]</a:t>
              </a:r>
              <a:endParaRPr lang="en-US" sz="16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FBB4CDD-25CA-0CF2-05D8-0166E2F0CA55}"/>
                </a:ext>
              </a:extLst>
            </p:cNvPr>
            <p:cNvSpPr txBox="1"/>
            <p:nvPr/>
          </p:nvSpPr>
          <p:spPr>
            <a:xfrm>
              <a:off x="1389781" y="1856637"/>
              <a:ext cx="6148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i="0" dirty="0">
                  <a:effectLst/>
                </a:rPr>
                <a:t>binary: [00000000000011010001001000…]    (using 8-bits per token)</a:t>
              </a:r>
              <a:endParaRPr lang="en-US" sz="1600" dirty="0"/>
            </a:p>
          </p:txBody>
        </p:sp>
        <p:cxnSp>
          <p:nvCxnSpPr>
            <p:cNvPr id="9" name="Curved Connector 8">
              <a:extLst>
                <a:ext uri="{FF2B5EF4-FFF2-40B4-BE49-F238E27FC236}">
                  <a16:creationId xmlns:a16="http://schemas.microsoft.com/office/drawing/2014/main" id="{82820658-53FA-DD3B-39DC-7302B329DA04}"/>
                </a:ext>
              </a:extLst>
            </p:cNvPr>
            <p:cNvCxnSpPr>
              <a:cxnSpLocks/>
              <a:stCxn id="3" idx="1"/>
              <a:endCxn id="5" idx="1"/>
            </p:cNvCxnSpPr>
            <p:nvPr/>
          </p:nvCxnSpPr>
          <p:spPr>
            <a:xfrm rot="10800000" flipV="1">
              <a:off x="1389781" y="1161314"/>
              <a:ext cx="12700" cy="458545"/>
            </a:xfrm>
            <a:prstGeom prst="curvedConnector3">
              <a:avLst>
                <a:gd name="adj1" fmla="val 1800000"/>
              </a:avLst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urved Connector 10">
              <a:extLst>
                <a:ext uri="{FF2B5EF4-FFF2-40B4-BE49-F238E27FC236}">
                  <a16:creationId xmlns:a16="http://schemas.microsoft.com/office/drawing/2014/main" id="{75342AFA-FBFA-F9AD-8AC3-B9BAB0848A16}"/>
                </a:ext>
              </a:extLst>
            </p:cNvPr>
            <p:cNvCxnSpPr>
              <a:cxnSpLocks/>
              <a:stCxn id="5" idx="1"/>
              <a:endCxn id="6" idx="1"/>
            </p:cNvCxnSpPr>
            <p:nvPr/>
          </p:nvCxnSpPr>
          <p:spPr>
            <a:xfrm rot="10800000" flipV="1">
              <a:off x="1389781" y="1619860"/>
              <a:ext cx="12700" cy="406054"/>
            </a:xfrm>
            <a:prstGeom prst="curvedConnector3">
              <a:avLst>
                <a:gd name="adj1" fmla="val 1800000"/>
              </a:avLst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C96ADA-8EDD-82DB-6425-07FC116B3FCD}"/>
                </a:ext>
              </a:extLst>
            </p:cNvPr>
            <p:cNvSpPr txBox="1"/>
            <p:nvPr/>
          </p:nvSpPr>
          <p:spPr>
            <a:xfrm>
              <a:off x="5144270" y="980476"/>
              <a:ext cx="42784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(use </a:t>
              </a:r>
              <a:r>
                <a:rPr lang="en-US" sz="1600" dirty="0" err="1"/>
                <a:t>block_size</a:t>
              </a:r>
              <a:r>
                <a:rPr lang="en-US" sz="1600" dirty="0"/>
                <a:t> = 242 (drop the last 4 residues)</a:t>
              </a: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3F2553E-D858-87E9-D35A-54F54488FDCF}"/>
              </a:ext>
            </a:extLst>
          </p:cNvPr>
          <p:cNvCxnSpPr>
            <a:cxnSpLocks/>
          </p:cNvCxnSpPr>
          <p:nvPr/>
        </p:nvCxnSpPr>
        <p:spPr>
          <a:xfrm>
            <a:off x="3056253" y="2716306"/>
            <a:ext cx="0" cy="427316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26A3E11-8473-4A37-4C69-7B241757DAF2}"/>
              </a:ext>
            </a:extLst>
          </p:cNvPr>
          <p:cNvSpPr txBox="1"/>
          <p:nvPr/>
        </p:nvSpPr>
        <p:spPr>
          <a:xfrm>
            <a:off x="3125603" y="2693097"/>
            <a:ext cx="1989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reshape: (1,44,44)</a:t>
            </a:r>
            <a:endParaRPr 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36B47F0-B1B5-5A30-CC20-8AD75B5B40CA}"/>
              </a:ext>
            </a:extLst>
          </p:cNvPr>
          <p:cNvSpPr txBox="1"/>
          <p:nvPr/>
        </p:nvSpPr>
        <p:spPr>
          <a:xfrm>
            <a:off x="173866" y="154242"/>
            <a:ext cx="5092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Vision Transformer:  1-channel image</a:t>
            </a:r>
          </a:p>
        </p:txBody>
      </p:sp>
    </p:spTree>
    <p:extLst>
      <p:ext uri="{BB962C8B-B14F-4D97-AF65-F5344CB8AC3E}">
        <p14:creationId xmlns:p14="http://schemas.microsoft.com/office/powerpoint/2010/main" val="658684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1556B3-511A-1108-A537-E6FFA6435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5385" y="1071086"/>
            <a:ext cx="2275571" cy="22646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BE238F-C3BA-58E7-0749-02517CDFE9F8}"/>
              </a:ext>
            </a:extLst>
          </p:cNvPr>
          <p:cNvSpPr txBox="1"/>
          <p:nvPr/>
        </p:nvSpPr>
        <p:spPr>
          <a:xfrm>
            <a:off x="447619" y="3465992"/>
            <a:ext cx="19640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channel 1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encoded residues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791715-B936-C6EE-40A8-5CFB15D58B80}"/>
              </a:ext>
            </a:extLst>
          </p:cNvPr>
          <p:cNvSpPr txBox="1"/>
          <p:nvPr/>
        </p:nvSpPr>
        <p:spPr>
          <a:xfrm>
            <a:off x="3321008" y="3465990"/>
            <a:ext cx="144783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channel 2</a:t>
            </a:r>
          </a:p>
          <a:p>
            <a:pPr algn="ctr"/>
            <a:endParaRPr lang="en-US" dirty="0"/>
          </a:p>
          <a:p>
            <a:r>
              <a:rPr lang="en-US" dirty="0"/>
              <a:t>aa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non-polar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neg </a:t>
            </a:r>
            <a:r>
              <a:rPr lang="en-US" dirty="0" err="1"/>
              <a:t>chg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 </a:t>
            </a:r>
            <a:r>
              <a:rPr lang="en-US" dirty="0" err="1"/>
              <a:t>chg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1FFDD6-EB5B-1503-DD87-15B6AB8443C4}"/>
              </a:ext>
            </a:extLst>
          </p:cNvPr>
          <p:cNvSpPr txBox="1"/>
          <p:nvPr/>
        </p:nvSpPr>
        <p:spPr>
          <a:xfrm>
            <a:off x="6060733" y="3465989"/>
            <a:ext cx="16004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channel 3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mutation </a:t>
            </a:r>
            <a:r>
              <a:rPr lang="en-US" dirty="0" err="1"/>
              <a:t>freq</a:t>
            </a:r>
            <a:r>
              <a:rPr lang="en-US" b="1" baseline="30000" dirty="0"/>
              <a:t>*</a:t>
            </a:r>
            <a:endParaRPr lang="en-US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DA95F7-51C3-4963-3557-3A15D5C5E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841" y="1071086"/>
            <a:ext cx="2275571" cy="22646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342BE6-AE39-4D56-384E-FDD9DA4B3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7139" y="1071086"/>
            <a:ext cx="2275571" cy="2264631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3D954F-79F3-1EB0-1683-CBEE21150551}"/>
              </a:ext>
            </a:extLst>
          </p:cNvPr>
          <p:cNvCxnSpPr>
            <a:cxnSpLocks/>
            <a:stCxn id="9" idx="3"/>
            <a:endCxn id="2" idx="1"/>
          </p:cNvCxnSpPr>
          <p:nvPr/>
        </p:nvCxnSpPr>
        <p:spPr>
          <a:xfrm>
            <a:off x="7913412" y="2203402"/>
            <a:ext cx="1061973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9A704FA5-B282-AC23-A35A-46FF832C39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6719" y="4481653"/>
            <a:ext cx="3060409" cy="203132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A4BCBFE-101B-6D08-47C3-83CE724AFC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224" y="1071086"/>
            <a:ext cx="2275570" cy="226463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F0A900A-3D5A-AA68-0C04-083AC8408629}"/>
              </a:ext>
            </a:extLst>
          </p:cNvPr>
          <p:cNvSpPr txBox="1"/>
          <p:nvPr/>
        </p:nvSpPr>
        <p:spPr>
          <a:xfrm>
            <a:off x="173866" y="154242"/>
            <a:ext cx="5179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Vision Transformer: 3-channel image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0DFB1A-1D6D-7194-1F79-869DADCC15F0}"/>
              </a:ext>
            </a:extLst>
          </p:cNvPr>
          <p:cNvSpPr txBox="1"/>
          <p:nvPr/>
        </p:nvSpPr>
        <p:spPr>
          <a:xfrm>
            <a:off x="8325591" y="6374477"/>
            <a:ext cx="3722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*</a:t>
            </a:r>
            <a:r>
              <a:rPr lang="en-US" sz="1200" dirty="0"/>
              <a:t> relative variability by position over the entire dataset</a:t>
            </a:r>
          </a:p>
        </p:txBody>
      </p:sp>
    </p:spTree>
    <p:extLst>
      <p:ext uri="{BB962C8B-B14F-4D97-AF65-F5344CB8AC3E}">
        <p14:creationId xmlns:p14="http://schemas.microsoft.com/office/powerpoint/2010/main" val="4139768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E231D6-438C-BCE9-2D4A-B65BED30FBD7}"/>
              </a:ext>
            </a:extLst>
          </p:cNvPr>
          <p:cNvSpPr txBox="1"/>
          <p:nvPr/>
        </p:nvSpPr>
        <p:spPr>
          <a:xfrm>
            <a:off x="61724" y="59354"/>
            <a:ext cx="4369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Settings for models and training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067DA6E-2248-1E64-86A0-856C5429F4F5}"/>
              </a:ext>
            </a:extLst>
          </p:cNvPr>
          <p:cNvGrpSpPr/>
          <p:nvPr/>
        </p:nvGrpSpPr>
        <p:grpSpPr>
          <a:xfrm>
            <a:off x="4828505" y="763005"/>
            <a:ext cx="2655761" cy="4394192"/>
            <a:chOff x="4630099" y="883773"/>
            <a:chExt cx="2655761" cy="439419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E03991-1C61-E3BE-0D5A-658BAA9108B0}"/>
                </a:ext>
              </a:extLst>
            </p:cNvPr>
            <p:cNvSpPr/>
            <p:nvPr/>
          </p:nvSpPr>
          <p:spPr>
            <a:xfrm>
              <a:off x="4630099" y="883773"/>
              <a:ext cx="2655761" cy="4317955"/>
            </a:xfrm>
            <a:prstGeom prst="rect">
              <a:avLst/>
            </a:prstGeom>
            <a:solidFill>
              <a:schemeClr val="accent4">
                <a:alpha val="1995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65FD086-6A13-F70D-8E9B-4C8B87747B22}"/>
                </a:ext>
              </a:extLst>
            </p:cNvPr>
            <p:cNvSpPr txBox="1"/>
            <p:nvPr/>
          </p:nvSpPr>
          <p:spPr>
            <a:xfrm>
              <a:off x="4708750" y="883777"/>
              <a:ext cx="2524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Vision Transformer (VIT)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858CE13-6B26-2D98-C03E-DBF7332C0E72}"/>
                </a:ext>
              </a:extLst>
            </p:cNvPr>
            <p:cNvSpPr txBox="1"/>
            <p:nvPr/>
          </p:nvSpPr>
          <p:spPr>
            <a:xfrm>
              <a:off x="4727500" y="1246092"/>
              <a:ext cx="2357120" cy="40318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block size: 242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img</a:t>
              </a:r>
              <a:r>
                <a:rPr lang="en-US" sz="1600" dirty="0"/>
                <a:t> size: (1,42,42)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emb_dim</a:t>
              </a:r>
              <a:r>
                <a:rPr lang="en-US" sz="1600" dirty="0"/>
                <a:t>: 256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patch_dim</a:t>
              </a:r>
              <a:r>
                <a:rPr lang="en-US" sz="1600" dirty="0"/>
                <a:t>: 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heads: 8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 size: 64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layers: 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vocab size: 24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dropout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</a:t>
              </a:r>
              <a:r>
                <a:rPr lang="en-US" sz="1600" dirty="0"/>
                <a:t>: 0.15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tform</a:t>
              </a:r>
              <a:r>
                <a:rPr lang="en-US" sz="1600" dirty="0"/>
                <a:t>: 0.15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mlp</a:t>
              </a:r>
              <a:r>
                <a:rPr lang="en-US" sz="1600" dirty="0"/>
                <a:t>: 0.3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regularize sequences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flip prob: 0.0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mask prob: 0.05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76F3825-4763-B9D0-8B34-3ABB21D21E6A}"/>
              </a:ext>
            </a:extLst>
          </p:cNvPr>
          <p:cNvGrpSpPr/>
          <p:nvPr/>
        </p:nvGrpSpPr>
        <p:grpSpPr>
          <a:xfrm>
            <a:off x="8304153" y="763005"/>
            <a:ext cx="2655761" cy="4317955"/>
            <a:chOff x="8105747" y="883773"/>
            <a:chExt cx="2655761" cy="431795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A8C9676-35FA-FB4C-ABC2-222BE641567F}"/>
                </a:ext>
              </a:extLst>
            </p:cNvPr>
            <p:cNvSpPr/>
            <p:nvPr/>
          </p:nvSpPr>
          <p:spPr>
            <a:xfrm>
              <a:off x="8105747" y="883773"/>
              <a:ext cx="2655761" cy="4317955"/>
            </a:xfrm>
            <a:prstGeom prst="rect">
              <a:avLst/>
            </a:prstGeom>
            <a:solidFill>
              <a:schemeClr val="accent4">
                <a:alpha val="1995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D35DF2-BD73-C434-8BB7-FF641C7D2938}"/>
                </a:ext>
              </a:extLst>
            </p:cNvPr>
            <p:cNvSpPr txBox="1"/>
            <p:nvPr/>
          </p:nvSpPr>
          <p:spPr>
            <a:xfrm>
              <a:off x="8626410" y="883777"/>
              <a:ext cx="1382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Transformer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295B3D1-E65B-D10A-E01A-745ED5F1ED49}"/>
                </a:ext>
              </a:extLst>
            </p:cNvPr>
            <p:cNvSpPr txBox="1"/>
            <p:nvPr/>
          </p:nvSpPr>
          <p:spPr>
            <a:xfrm>
              <a:off x="8244866" y="1237454"/>
              <a:ext cx="2350836" cy="3785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block size: 247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emb_dim</a:t>
              </a:r>
              <a:r>
                <a:rPr lang="en-US" sz="1600" dirty="0"/>
                <a:t>: 256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heads: 8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 size: 64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layers: 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vocab size: 24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dropouts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</a:t>
              </a:r>
              <a:r>
                <a:rPr lang="en-US" sz="1600" dirty="0"/>
                <a:t>: 0.15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tform</a:t>
              </a:r>
              <a:r>
                <a:rPr lang="en-US" sz="1600" dirty="0"/>
                <a:t>: 0.15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mlp</a:t>
              </a:r>
              <a:r>
                <a:rPr lang="en-US" sz="1600" dirty="0"/>
                <a:t>: 0.3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regularize sequences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flip prob: 0.0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mask prob: 0.05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5619909-2482-8E10-24D1-F543F57A7335}"/>
              </a:ext>
            </a:extLst>
          </p:cNvPr>
          <p:cNvSpPr txBox="1"/>
          <p:nvPr/>
        </p:nvSpPr>
        <p:spPr>
          <a:xfrm>
            <a:off x="1089939" y="5314200"/>
            <a:ext cx="96036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Misc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VIT &amp; </a:t>
            </a:r>
            <a:r>
              <a:rPr lang="en-US" sz="1400" dirty="0" err="1"/>
              <a:t>TForm</a:t>
            </a:r>
            <a:r>
              <a:rPr lang="en-US" sz="1400" dirty="0"/>
              <a:t> models: due to resource constraints, I could not explore larger attention heads (</a:t>
            </a:r>
            <a:r>
              <a:rPr lang="en-US" sz="1400" dirty="0" err="1"/>
              <a:t>emb</a:t>
            </a:r>
            <a:r>
              <a:rPr lang="en-US" sz="1400" dirty="0"/>
              <a:t>, heads, layers)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AdamW</a:t>
            </a:r>
            <a:r>
              <a:rPr lang="en-US" sz="1400" dirty="0"/>
              <a:t> and exponential learning rate decay in all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Initial learning rate 0.001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Loss: MSE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VIT </a:t>
            </a:r>
            <a:r>
              <a:rPr lang="en-US" sz="1400" dirty="0" err="1"/>
              <a:t>blocksize</a:t>
            </a:r>
            <a:r>
              <a:rPr lang="en-US" sz="1400" dirty="0"/>
              <a:t>: I cut off the last 4 aa residues to better accommodate the dimensions needed for the VIT image patches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3EDE633-466B-8B68-7304-761EB2C126EB}"/>
              </a:ext>
            </a:extLst>
          </p:cNvPr>
          <p:cNvGrpSpPr/>
          <p:nvPr/>
        </p:nvGrpSpPr>
        <p:grpSpPr>
          <a:xfrm>
            <a:off x="1427657" y="749998"/>
            <a:ext cx="2655761" cy="4326589"/>
            <a:chOff x="1229251" y="870766"/>
            <a:chExt cx="2655761" cy="4326589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D71CA74-07E8-5B79-23DE-125B7B4C255D}"/>
                </a:ext>
              </a:extLst>
            </p:cNvPr>
            <p:cNvSpPr/>
            <p:nvPr/>
          </p:nvSpPr>
          <p:spPr>
            <a:xfrm>
              <a:off x="1229251" y="879400"/>
              <a:ext cx="2655761" cy="4317955"/>
            </a:xfrm>
            <a:prstGeom prst="rect">
              <a:avLst/>
            </a:prstGeom>
            <a:solidFill>
              <a:schemeClr val="accent4">
                <a:alpha val="1995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CFDE81D-3603-819A-95EC-4DAC89182498}"/>
                </a:ext>
              </a:extLst>
            </p:cNvPr>
            <p:cNvSpPr txBox="1"/>
            <p:nvPr/>
          </p:nvSpPr>
          <p:spPr>
            <a:xfrm>
              <a:off x="1786027" y="870766"/>
              <a:ext cx="13548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Simple MLP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6CC5281-47D2-603F-2BD3-92188167ADD6}"/>
                </a:ext>
              </a:extLst>
            </p:cNvPr>
            <p:cNvSpPr txBox="1"/>
            <p:nvPr/>
          </p:nvSpPr>
          <p:spPr>
            <a:xfrm>
              <a:off x="1356202" y="1233081"/>
              <a:ext cx="2435923" cy="206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8 layers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input/output size : 247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dropout : 0.25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vocab size: 24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regularize sequences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flip prob: 0.2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mask prob: 0.1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45523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14248" y="144344"/>
            <a:ext cx="3731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 Dataset Clean-3b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707794"/>
              </p:ext>
            </p:extLst>
          </p:nvPr>
        </p:nvGraphicFramePr>
        <p:xfrm>
          <a:off x="611069" y="1229170"/>
          <a:ext cx="10431031" cy="2889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7289">
                  <a:extLst>
                    <a:ext uri="{9D8B030D-6E8A-4147-A177-3AD203B41FA5}">
                      <a16:colId xmlns:a16="http://schemas.microsoft.com/office/drawing/2014/main" val="1065848917"/>
                    </a:ext>
                  </a:extLst>
                </a:gridCol>
                <a:gridCol w="1211961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1143763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1040515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652287">
                  <a:extLst>
                    <a:ext uri="{9D8B030D-6E8A-4147-A177-3AD203B41FA5}">
                      <a16:colId xmlns:a16="http://schemas.microsoft.com/office/drawing/2014/main" val="2228991909"/>
                    </a:ext>
                  </a:extLst>
                </a:gridCol>
                <a:gridCol w="698006">
                  <a:extLst>
                    <a:ext uri="{9D8B030D-6E8A-4147-A177-3AD203B41FA5}">
                      <a16:colId xmlns:a16="http://schemas.microsoft.com/office/drawing/2014/main" val="1586729873"/>
                    </a:ext>
                  </a:extLst>
                </a:gridCol>
                <a:gridCol w="910946">
                  <a:extLst>
                    <a:ext uri="{9D8B030D-6E8A-4147-A177-3AD203B41FA5}">
                      <a16:colId xmlns:a16="http://schemas.microsoft.com/office/drawing/2014/main" val="2038468716"/>
                    </a:ext>
                  </a:extLst>
                </a:gridCol>
                <a:gridCol w="887730">
                  <a:extLst>
                    <a:ext uri="{9D8B030D-6E8A-4147-A177-3AD203B41FA5}">
                      <a16:colId xmlns:a16="http://schemas.microsoft.com/office/drawing/2014/main" val="1596270969"/>
                    </a:ext>
                  </a:extLst>
                </a:gridCol>
                <a:gridCol w="887730">
                  <a:extLst>
                    <a:ext uri="{9D8B030D-6E8A-4147-A177-3AD203B41FA5}">
                      <a16:colId xmlns:a16="http://schemas.microsoft.com/office/drawing/2014/main" val="2430703789"/>
                    </a:ext>
                  </a:extLst>
                </a:gridCol>
                <a:gridCol w="1320804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430367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  <a:endParaRPr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loss</a:t>
                      </a:r>
                      <a:endParaRPr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 loss</a:t>
                      </a:r>
                      <a:endParaRPr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Epochs</a:t>
                      </a:r>
                      <a:endParaRPr lang="en-US" sz="1600" baseline="30000" dirty="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Test set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aseline="30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aseline="30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aseline="300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6566999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MAPE </a:t>
                      </a:r>
                      <a:r>
                        <a:rPr lang="en-US" sz="1600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PPE10 </a:t>
                      </a:r>
                      <a:r>
                        <a:rPr lang="en-US" sz="1600" baseline="30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PPE20 </a:t>
                      </a:r>
                      <a:r>
                        <a:rPr lang="en-US" sz="1600" baseline="30000" dirty="0"/>
                        <a:t>3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3787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1442147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VIT </a:t>
                      </a:r>
                      <a:endParaRPr lang="en-US" sz="16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1-channel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7519985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VIT </a:t>
                      </a:r>
                      <a:endParaRPr lang="en-US" sz="16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3-channel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663948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600" dirty="0"/>
                        <a:t>Transformer </a:t>
                      </a:r>
                      <a:endParaRPr lang="en-US" sz="16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04793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1ADAF34-F149-F6E4-CCAD-6A94EE8DED2D}"/>
              </a:ext>
            </a:extLst>
          </p:cNvPr>
          <p:cNvSpPr txBox="1"/>
          <p:nvPr/>
        </p:nvSpPr>
        <p:spPr>
          <a:xfrm>
            <a:off x="114248" y="616319"/>
            <a:ext cx="3505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metrics calculated on the test 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40885F-7A78-2A00-FCB6-813865CA15EE}"/>
              </a:ext>
            </a:extLst>
          </p:cNvPr>
          <p:cNvSpPr txBox="1"/>
          <p:nvPr/>
        </p:nvSpPr>
        <p:spPr>
          <a:xfrm>
            <a:off x="526212" y="4821748"/>
            <a:ext cx="736002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/>
              <a:t>MAPE : mean absolute percentage error : mean(abs(actual-pred)/actual).  Lower is better</a:t>
            </a:r>
          </a:p>
          <a:p>
            <a:pPr marL="342900" indent="-342900">
              <a:buAutoNum type="arabicPeriod"/>
            </a:pPr>
            <a:r>
              <a:rPr lang="en-US" sz="1400" dirty="0"/>
              <a:t>PPE10 : percentage of time prediction is within 10% of ground truth.  Higher is better</a:t>
            </a:r>
          </a:p>
          <a:p>
            <a:pPr marL="342900" indent="-342900">
              <a:buFontTx/>
              <a:buAutoNum type="arabicPeriod"/>
            </a:pPr>
            <a:r>
              <a:rPr lang="en-US" sz="1400" dirty="0"/>
              <a:t>PPE20 : percentage of time prediction is within 20% of ground truth.  Higher is better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1A88B6-27DA-41C4-297F-6B4477D00C33}"/>
              </a:ext>
            </a:extLst>
          </p:cNvPr>
          <p:cNvSpPr txBox="1"/>
          <p:nvPr/>
        </p:nvSpPr>
        <p:spPr>
          <a:xfrm>
            <a:off x="572346" y="4177211"/>
            <a:ext cx="3633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 </a:t>
            </a:r>
            <a:r>
              <a:rPr lang="en-US" sz="1600" dirty="0"/>
              <a:t>best performing model based on MSE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387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14248" y="144344"/>
            <a:ext cx="7667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Transformer trained/tested on different datasets</a:t>
            </a:r>
            <a:endParaRPr lang="en-US" sz="2400" dirty="0">
              <a:highlight>
                <a:srgbClr val="FFFF00"/>
              </a:highlight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334686"/>
              </p:ext>
            </p:extLst>
          </p:nvPr>
        </p:nvGraphicFramePr>
        <p:xfrm>
          <a:off x="412662" y="2088163"/>
          <a:ext cx="10621990" cy="2418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824">
                  <a:extLst>
                    <a:ext uri="{9D8B030D-6E8A-4147-A177-3AD203B41FA5}">
                      <a16:colId xmlns:a16="http://schemas.microsoft.com/office/drawing/2014/main" val="1065848917"/>
                    </a:ext>
                  </a:extLst>
                </a:gridCol>
                <a:gridCol w="979234">
                  <a:extLst>
                    <a:ext uri="{9D8B030D-6E8A-4147-A177-3AD203B41FA5}">
                      <a16:colId xmlns:a16="http://schemas.microsoft.com/office/drawing/2014/main" val="3693395859"/>
                    </a:ext>
                  </a:extLst>
                </a:gridCol>
                <a:gridCol w="1104824">
                  <a:extLst>
                    <a:ext uri="{9D8B030D-6E8A-4147-A177-3AD203B41FA5}">
                      <a16:colId xmlns:a16="http://schemas.microsoft.com/office/drawing/2014/main" val="1248994108"/>
                    </a:ext>
                  </a:extLst>
                </a:gridCol>
                <a:gridCol w="679222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698144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693457">
                  <a:extLst>
                    <a:ext uri="{9D8B030D-6E8A-4147-A177-3AD203B41FA5}">
                      <a16:colId xmlns:a16="http://schemas.microsoft.com/office/drawing/2014/main" val="2228991909"/>
                    </a:ext>
                  </a:extLst>
                </a:gridCol>
                <a:gridCol w="669055">
                  <a:extLst>
                    <a:ext uri="{9D8B030D-6E8A-4147-A177-3AD203B41FA5}">
                      <a16:colId xmlns:a16="http://schemas.microsoft.com/office/drawing/2014/main" val="1586729873"/>
                    </a:ext>
                  </a:extLst>
                </a:gridCol>
                <a:gridCol w="733742">
                  <a:extLst>
                    <a:ext uri="{9D8B030D-6E8A-4147-A177-3AD203B41FA5}">
                      <a16:colId xmlns:a16="http://schemas.microsoft.com/office/drawing/2014/main" val="3668445144"/>
                    </a:ext>
                  </a:extLst>
                </a:gridCol>
                <a:gridCol w="787718">
                  <a:extLst>
                    <a:ext uri="{9D8B030D-6E8A-4147-A177-3AD203B41FA5}">
                      <a16:colId xmlns:a16="http://schemas.microsoft.com/office/drawing/2014/main" val="3665151200"/>
                    </a:ext>
                  </a:extLst>
                </a:gridCol>
                <a:gridCol w="787718">
                  <a:extLst>
                    <a:ext uri="{9D8B030D-6E8A-4147-A177-3AD203B41FA5}">
                      <a16:colId xmlns:a16="http://schemas.microsoft.com/office/drawing/2014/main" val="2888677663"/>
                    </a:ext>
                  </a:extLst>
                </a:gridCol>
                <a:gridCol w="1375672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430367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Dataset</a:t>
                      </a:r>
                      <a:endParaRPr sz="16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q_value</a:t>
                      </a:r>
                      <a:r>
                        <a:rPr lang="en-US" sz="1600" dirty="0"/>
                        <a:t> </a:t>
                      </a:r>
                    </a:p>
                    <a:p>
                      <a:pPr algn="ctr"/>
                      <a:r>
                        <a:rPr lang="en-US" sz="1600" dirty="0"/>
                        <a:t>cutoff </a:t>
                      </a:r>
                      <a:r>
                        <a:rPr lang="en-US" sz="1600" baseline="30000" dirty="0"/>
                        <a:t>1</a:t>
                      </a:r>
                      <a:endParaRPr sz="1600" baseline="300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 set size</a:t>
                      </a:r>
                      <a:endParaRPr sz="16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Train loss</a:t>
                      </a:r>
                      <a:endParaRPr sz="16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Val loss</a:t>
                      </a:r>
                      <a:endParaRPr sz="16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Epochs </a:t>
                      </a:r>
                      <a:r>
                        <a:rPr lang="en-US" sz="1600" baseline="30000" dirty="0"/>
                        <a:t>2</a:t>
                      </a: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Test set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6566999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PPE10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PPE20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Clean-3b</a:t>
                      </a:r>
                      <a:endParaRPr lang="en-US" sz="16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9302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663948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>
                          <a:solidFill>
                            <a:srgbClr val="FF0000"/>
                          </a:solidFill>
                        </a:rPr>
                        <a:t>* </a:t>
                      </a:r>
                      <a:r>
                        <a:rPr lang="en-US" sz="1600" dirty="0"/>
                        <a:t>Clean-4</a:t>
                      </a:r>
                      <a:endParaRPr lang="en-US" sz="16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12320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047939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Clean-1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29199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shows some overfitting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729343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1ADAF34-F149-F6E4-CCAD-6A94EE8DED2D}"/>
              </a:ext>
            </a:extLst>
          </p:cNvPr>
          <p:cNvSpPr txBox="1"/>
          <p:nvPr/>
        </p:nvSpPr>
        <p:spPr>
          <a:xfrm>
            <a:off x="304029" y="719307"/>
            <a:ext cx="49146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trained on each dataset</a:t>
            </a:r>
          </a:p>
          <a:p>
            <a:r>
              <a:rPr lang="en-US" dirty="0"/>
              <a:t>metrics calculated on that dataset’s test subset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6F59A5-82A7-17FB-F33E-CE22C04CCA31}"/>
              </a:ext>
            </a:extLst>
          </p:cNvPr>
          <p:cNvSpPr txBox="1"/>
          <p:nvPr/>
        </p:nvSpPr>
        <p:spPr>
          <a:xfrm>
            <a:off x="427941" y="5619359"/>
            <a:ext cx="95815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/>
              <a:t>only data with </a:t>
            </a:r>
            <a:r>
              <a:rPr lang="en-US" sz="1400" dirty="0" err="1"/>
              <a:t>q_value</a:t>
            </a:r>
            <a:r>
              <a:rPr lang="en-US" sz="1400" dirty="0"/>
              <a:t> less than this value included in dataset</a:t>
            </a:r>
          </a:p>
          <a:p>
            <a:pPr marL="342900" indent="-342900">
              <a:buAutoNum type="arabicPeriod"/>
            </a:pPr>
            <a:r>
              <a:rPr lang="en-US" sz="1400" dirty="0"/>
              <a:t>epochs value is from the best </a:t>
            </a:r>
            <a:r>
              <a:rPr lang="en-US" sz="1400" dirty="0" err="1"/>
              <a:t>val</a:t>
            </a:r>
            <a:r>
              <a:rPr lang="en-US" sz="1400" dirty="0"/>
              <a:t> loss checkpoint.  Typically, the training jobs was set to run either 500 or 1000 epochs</a:t>
            </a:r>
          </a:p>
          <a:p>
            <a:pPr marL="342900" indent="-342900">
              <a:buAutoNum type="arabicPeriod"/>
            </a:pPr>
            <a:r>
              <a:rPr lang="en-US" sz="1400" dirty="0"/>
              <a:t>It’s noted in the Table-Transformer literature that the transformer architecture can be surprisingly robust to “dirty”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7F4825-62BA-1608-F21A-FFFBFC1BC466}"/>
              </a:ext>
            </a:extLst>
          </p:cNvPr>
          <p:cNvSpPr txBox="1"/>
          <p:nvPr/>
        </p:nvSpPr>
        <p:spPr>
          <a:xfrm>
            <a:off x="517585" y="4612845"/>
            <a:ext cx="6112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 </a:t>
            </a:r>
            <a:r>
              <a:rPr lang="en-US" sz="1600" dirty="0"/>
              <a:t>best performing dataset (based on </a:t>
            </a:r>
            <a:r>
              <a:rPr lang="en-US" sz="1600" dirty="0" err="1"/>
              <a:t>val</a:t>
            </a:r>
            <a:r>
              <a:rPr lang="en-US" sz="1600" dirty="0"/>
              <a:t> loss and test set MSE value)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522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CBBD56-9420-4880-818B-83ACF006D3E6}"/>
              </a:ext>
            </a:extLst>
          </p:cNvPr>
          <p:cNvSpPr txBox="1"/>
          <p:nvPr/>
        </p:nvSpPr>
        <p:spPr>
          <a:xfrm>
            <a:off x="114248" y="144344"/>
            <a:ext cx="1809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Loss Curves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50F0E0-9A6D-2859-52EE-EEA8BA2E9DB2}"/>
              </a:ext>
            </a:extLst>
          </p:cNvPr>
          <p:cNvSpPr txBox="1"/>
          <p:nvPr/>
        </p:nvSpPr>
        <p:spPr>
          <a:xfrm>
            <a:off x="207034" y="785004"/>
            <a:ext cx="42446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Transformer model</a:t>
            </a:r>
          </a:p>
          <a:p>
            <a:r>
              <a:rPr lang="en-US" dirty="0"/>
              <a:t>Clean-1, Clean-4, and Clean-3b datasets</a:t>
            </a:r>
          </a:p>
          <a:p>
            <a:r>
              <a:rPr lang="en-US" dirty="0"/>
              <a:t>Show the first 20K batches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BFE0BFC-CB59-E86C-4D62-D728B0B48EC1}"/>
              </a:ext>
            </a:extLst>
          </p:cNvPr>
          <p:cNvGrpSpPr/>
          <p:nvPr/>
        </p:nvGrpSpPr>
        <p:grpSpPr>
          <a:xfrm>
            <a:off x="5461959" y="375176"/>
            <a:ext cx="6425394" cy="2706572"/>
            <a:chOff x="5461959" y="375176"/>
            <a:chExt cx="6425394" cy="270657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5F2222B-10F1-8603-CFA9-F3F83476A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61959" y="375176"/>
              <a:ext cx="6425394" cy="2689699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C7FDCF-2736-081A-F9EF-101943340E26}"/>
                </a:ext>
              </a:extLst>
            </p:cNvPr>
            <p:cNvSpPr/>
            <p:nvPr/>
          </p:nvSpPr>
          <p:spPr>
            <a:xfrm>
              <a:off x="10118938" y="2450078"/>
              <a:ext cx="1768415" cy="631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539A03B-98C2-CD97-21C7-DCC2E6FE3BFE}"/>
              </a:ext>
            </a:extLst>
          </p:cNvPr>
          <p:cNvGrpSpPr/>
          <p:nvPr/>
        </p:nvGrpSpPr>
        <p:grpSpPr>
          <a:xfrm>
            <a:off x="5227608" y="3514457"/>
            <a:ext cx="6659745" cy="2756189"/>
            <a:chOff x="5227608" y="3514457"/>
            <a:chExt cx="6659745" cy="275618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2173D29-D98C-364A-9C86-42B31C970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27608" y="3514457"/>
              <a:ext cx="6617979" cy="2689699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A4A3C6B-94AA-ADBF-C9DB-47C30EF8B315}"/>
                </a:ext>
              </a:extLst>
            </p:cNvPr>
            <p:cNvSpPr/>
            <p:nvPr/>
          </p:nvSpPr>
          <p:spPr>
            <a:xfrm>
              <a:off x="9883149" y="5638976"/>
              <a:ext cx="2004204" cy="631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3638C01-A790-1870-BA40-45952B83FDC5}"/>
              </a:ext>
            </a:extLst>
          </p:cNvPr>
          <p:cNvSpPr txBox="1"/>
          <p:nvPr/>
        </p:nvSpPr>
        <p:spPr>
          <a:xfrm>
            <a:off x="8085135" y="3423794"/>
            <a:ext cx="11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Validation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A8A3A6-068B-E3B6-3009-0DE8DD06BE3C}"/>
              </a:ext>
            </a:extLst>
          </p:cNvPr>
          <p:cNvSpPr txBox="1"/>
          <p:nvPr/>
        </p:nvSpPr>
        <p:spPr>
          <a:xfrm>
            <a:off x="8198211" y="284512"/>
            <a:ext cx="952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3874216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FE3A38-CA35-DDEF-E8C4-13CA64D25E79}"/>
              </a:ext>
            </a:extLst>
          </p:cNvPr>
          <p:cNvSpPr txBox="1"/>
          <p:nvPr/>
        </p:nvSpPr>
        <p:spPr>
          <a:xfrm>
            <a:off x="114248" y="144344"/>
            <a:ext cx="5829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Transformer model holdout set predictions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4A86CFC-C1A5-20C8-B70A-1F3E661FD9B3}"/>
              </a:ext>
            </a:extLst>
          </p:cNvPr>
          <p:cNvGrpSpPr/>
          <p:nvPr/>
        </p:nvGrpSpPr>
        <p:grpSpPr>
          <a:xfrm>
            <a:off x="817110" y="1286690"/>
            <a:ext cx="4577697" cy="3558689"/>
            <a:chOff x="817110" y="1286690"/>
            <a:chExt cx="4577697" cy="355868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7D06D1D-994D-5C11-38B0-D8E21E4D0E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7110" y="1286690"/>
              <a:ext cx="4577697" cy="3558689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B1B8EAE-C047-B191-4B71-A549F4D8D06A}"/>
                </a:ext>
              </a:extLst>
            </p:cNvPr>
            <p:cNvSpPr txBox="1"/>
            <p:nvPr/>
          </p:nvSpPr>
          <p:spPr>
            <a:xfrm>
              <a:off x="1466489" y="1604515"/>
              <a:ext cx="1350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Holdout set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C662BA1-A84D-03FE-298B-941DC6C1E091}"/>
              </a:ext>
            </a:extLst>
          </p:cNvPr>
          <p:cNvSpPr txBox="1"/>
          <p:nvPr/>
        </p:nvSpPr>
        <p:spPr>
          <a:xfrm>
            <a:off x="189781" y="644515"/>
            <a:ext cx="2792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trained on clean-4 dataset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024B9B-873D-5D31-6C5A-659D4D46FE21}"/>
              </a:ext>
            </a:extLst>
          </p:cNvPr>
          <p:cNvSpPr txBox="1"/>
          <p:nvPr/>
        </p:nvSpPr>
        <p:spPr>
          <a:xfrm>
            <a:off x="817110" y="4967956"/>
            <a:ext cx="108359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Comparing </a:t>
            </a:r>
            <a:r>
              <a:rPr lang="en-US" dirty="0" err="1"/>
              <a:t>Kd</a:t>
            </a:r>
            <a:r>
              <a:rPr lang="en-US" dirty="0"/>
              <a:t> distributions holdout-preds vs. raw training and clean-4 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holdout preds resemble overall shape of clean-4 data (less so the raw 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of the high-</a:t>
            </a:r>
            <a:r>
              <a:rPr lang="en-US" dirty="0" err="1"/>
              <a:t>q_value</a:t>
            </a:r>
            <a:r>
              <a:rPr lang="en-US" dirty="0"/>
              <a:t> data that was culled is in the higher-end of the </a:t>
            </a:r>
            <a:r>
              <a:rPr lang="en-US" dirty="0" err="1"/>
              <a:t>Kd</a:t>
            </a:r>
            <a:r>
              <a:rPr lang="en-US" dirty="0"/>
              <a:t> range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low-</a:t>
            </a:r>
            <a:r>
              <a:rPr lang="en-US" dirty="0" err="1"/>
              <a:t>Kd</a:t>
            </a:r>
            <a:r>
              <a:rPr lang="en-US" dirty="0"/>
              <a:t> part of the holdout distribution skews more strongly towards 0, relative to experimental results</a:t>
            </a:r>
          </a:p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56BC05A-B42C-5894-59BE-70939D756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86689"/>
            <a:ext cx="4577697" cy="355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795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7BC455-99A1-D435-6CD4-B5AC85612E00}"/>
              </a:ext>
            </a:extLst>
          </p:cNvPr>
          <p:cNvSpPr txBox="1"/>
          <p:nvPr/>
        </p:nvSpPr>
        <p:spPr>
          <a:xfrm>
            <a:off x="114248" y="144344"/>
            <a:ext cx="5703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Plots experiment vs predicted on test set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05F90B-D32B-7873-D45D-1316E0996FF3}"/>
              </a:ext>
            </a:extLst>
          </p:cNvPr>
          <p:cNvSpPr txBox="1"/>
          <p:nvPr/>
        </p:nvSpPr>
        <p:spPr>
          <a:xfrm>
            <a:off x="1368482" y="336430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62F41C-52FA-EEBF-8B96-EF60AEEACB96}"/>
              </a:ext>
            </a:extLst>
          </p:cNvPr>
          <p:cNvSpPr txBox="1"/>
          <p:nvPr/>
        </p:nvSpPr>
        <p:spPr>
          <a:xfrm>
            <a:off x="3751677" y="3364302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VIT 1-channel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B2FD6A-2B76-751B-93E5-F15141C4921F}"/>
              </a:ext>
            </a:extLst>
          </p:cNvPr>
          <p:cNvSpPr txBox="1"/>
          <p:nvPr/>
        </p:nvSpPr>
        <p:spPr>
          <a:xfrm>
            <a:off x="6624273" y="3364302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VIT 3-channel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CC5EB0-73AA-63D8-98BC-76E9A6C7C505}"/>
              </a:ext>
            </a:extLst>
          </p:cNvPr>
          <p:cNvSpPr txBox="1"/>
          <p:nvPr/>
        </p:nvSpPr>
        <p:spPr>
          <a:xfrm>
            <a:off x="9666335" y="3364302"/>
            <a:ext cx="1382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Transformer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9FDF15C-3427-DDEB-524F-A6AA9329A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85" y="1263267"/>
            <a:ext cx="2591998" cy="203592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D3F3DCD-098F-8A8C-8B38-4DB17EFD6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7344" y="1263267"/>
            <a:ext cx="2591998" cy="203592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362AFE6-F117-4EEC-DA1E-92F3B4424D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0471" y="1263267"/>
            <a:ext cx="2591998" cy="203592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D7B70F8-97D0-5EB9-25C9-E0F0212652B2}"/>
              </a:ext>
            </a:extLst>
          </p:cNvPr>
          <p:cNvSpPr txBox="1"/>
          <p:nvPr/>
        </p:nvSpPr>
        <p:spPr>
          <a:xfrm>
            <a:off x="2297663" y="5225401"/>
            <a:ext cx="7260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clustering about the x=y line is tighter for models that performed better</a:t>
            </a:r>
          </a:p>
          <a:p>
            <a:r>
              <a:rPr lang="en-US" dirty="0"/>
              <a:t>Pearson corr. </a:t>
            </a:r>
            <a:r>
              <a:rPr lang="en-US" dirty="0" err="1"/>
              <a:t>coeff</a:t>
            </a:r>
            <a:r>
              <a:rPr lang="en-US" dirty="0"/>
              <a:t> = 0.89 for Transformer model is best of the four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86AE9A-280A-4AB3-BB8E-6B9CC529F18A}"/>
              </a:ext>
            </a:extLst>
          </p:cNvPr>
          <p:cNvSpPr txBox="1"/>
          <p:nvPr/>
        </p:nvSpPr>
        <p:spPr>
          <a:xfrm>
            <a:off x="715952" y="3641931"/>
            <a:ext cx="1912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Clean-3b dataset</a:t>
            </a:r>
          </a:p>
          <a:p>
            <a:pPr algn="ctr"/>
            <a:r>
              <a:rPr lang="en-US" dirty="0"/>
              <a:t>p = 0.49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D751CC-A688-7D2D-3509-774074120CDD}"/>
              </a:ext>
            </a:extLst>
          </p:cNvPr>
          <p:cNvSpPr txBox="1"/>
          <p:nvPr/>
        </p:nvSpPr>
        <p:spPr>
          <a:xfrm>
            <a:off x="3482406" y="3641931"/>
            <a:ext cx="1912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Clean-3b dataset</a:t>
            </a:r>
          </a:p>
          <a:p>
            <a:pPr algn="ctr"/>
            <a:r>
              <a:rPr lang="en-US" dirty="0"/>
              <a:t>p = 0.84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507EC1-020E-3EC7-E6F8-6F95BDA0E05C}"/>
              </a:ext>
            </a:extLst>
          </p:cNvPr>
          <p:cNvSpPr txBox="1"/>
          <p:nvPr/>
        </p:nvSpPr>
        <p:spPr>
          <a:xfrm>
            <a:off x="6504720" y="3641931"/>
            <a:ext cx="1912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Clean-3b dataset</a:t>
            </a:r>
          </a:p>
          <a:p>
            <a:pPr algn="ctr"/>
            <a:r>
              <a:rPr lang="en-US" dirty="0"/>
              <a:t>p = 0.84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DD394D-F34D-5F31-97C7-248B1A1D9660}"/>
              </a:ext>
            </a:extLst>
          </p:cNvPr>
          <p:cNvSpPr txBox="1"/>
          <p:nvPr/>
        </p:nvSpPr>
        <p:spPr>
          <a:xfrm>
            <a:off x="9463176" y="3641931"/>
            <a:ext cx="1783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highlight>
                  <a:srgbClr val="FFFF00"/>
                </a:highlight>
              </a:rPr>
              <a:t>Clean-4</a:t>
            </a:r>
            <a:r>
              <a:rPr lang="en-US" sz="1800" dirty="0"/>
              <a:t> dataset</a:t>
            </a:r>
          </a:p>
          <a:p>
            <a:pPr algn="ctr"/>
            <a:r>
              <a:rPr lang="en-US" dirty="0"/>
              <a:t>p = 0.89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B085AA8-57A5-EE81-42D3-A5A0A6B719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7957" y="1263267"/>
            <a:ext cx="2558093" cy="200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744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2E2508-34B9-E66B-316E-FC13ABDB8E01}"/>
              </a:ext>
            </a:extLst>
          </p:cNvPr>
          <p:cNvSpPr txBox="1"/>
          <p:nvPr/>
        </p:nvSpPr>
        <p:spPr>
          <a:xfrm>
            <a:off x="136762" y="204349"/>
            <a:ext cx="1863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Conclusions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742F59-10DC-50B3-599C-9B3227711F13}"/>
              </a:ext>
            </a:extLst>
          </p:cNvPr>
          <p:cNvSpPr txBox="1"/>
          <p:nvPr/>
        </p:nvSpPr>
        <p:spPr>
          <a:xfrm>
            <a:off x="892718" y="905773"/>
            <a:ext cx="108478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MLP models do not explicitly treat relationships between different elements in a sequence.  For sequence-to-affinity regression problem, MLP performed the poorest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Transformer-based models explicitly treat these interactions via the self-attention mechanism and this proves advantageous in this study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also, these converge faster than the MLP models I tried.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Vision transformer on this data proved surprisingly effective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3-channel approach did slightly better than 1-channel.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CAVEAT: In hindsight, I could simply have encoded/embed the same data from channels 2,3 into the linear Transformer model as well; which is probably more straightforward.  (So, using VIT probably not as clever as I originally thought)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CAVEAT #2: probably even worse since the inductive bias of an image infers that nearby pixels have </a:t>
            </a:r>
            <a:r>
              <a:rPr lang="en-US" sz="1600"/>
              <a:t>significant relationships.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May 9: See addendum (next couple slides)</a:t>
            </a:r>
          </a:p>
        </p:txBody>
      </p:sp>
    </p:spTree>
    <p:extLst>
      <p:ext uri="{BB962C8B-B14F-4D97-AF65-F5344CB8AC3E}">
        <p14:creationId xmlns:p14="http://schemas.microsoft.com/office/powerpoint/2010/main" val="3288275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C90FDC-D5A7-B3CE-B391-0BF8B864C5AD}"/>
              </a:ext>
            </a:extLst>
          </p:cNvPr>
          <p:cNvSpPr txBox="1"/>
          <p:nvPr/>
        </p:nvSpPr>
        <p:spPr>
          <a:xfrm>
            <a:off x="367653" y="3934127"/>
            <a:ext cx="6203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scFv</a:t>
            </a:r>
            <a:r>
              <a:rPr lang="en-US" dirty="0"/>
              <a:t> fragments:</a:t>
            </a:r>
          </a:p>
          <a:p>
            <a:r>
              <a:rPr lang="en-US" dirty="0">
                <a:hlinkClick r:id="rId2"/>
              </a:rPr>
              <a:t>https://en.wikipedia.org/wiki/Single-chain_variable_fragment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7C5D03-E047-D645-CB54-58FAB5BBDA9F}"/>
              </a:ext>
            </a:extLst>
          </p:cNvPr>
          <p:cNvSpPr txBox="1"/>
          <p:nvPr/>
        </p:nvSpPr>
        <p:spPr>
          <a:xfrm>
            <a:off x="365180" y="972701"/>
            <a:ext cx="730819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solidFill>
                  <a:srgbClr val="1B1B1B"/>
                </a:solidFill>
                <a:highlight>
                  <a:srgbClr val="FFFFFF"/>
                </a:highlight>
              </a:rPr>
              <a:t>P</a:t>
            </a:r>
            <a:r>
              <a:rPr lang="en-US" sz="1600" b="1" i="0" dirty="0">
                <a:solidFill>
                  <a:srgbClr val="1B1B1B"/>
                </a:solidFill>
                <a:effectLst/>
                <a:highlight>
                  <a:srgbClr val="FFFFFF"/>
                </a:highlight>
              </a:rPr>
              <a:t>embrolizumab</a:t>
            </a:r>
            <a:r>
              <a:rPr lang="en-US" sz="1600" i="0" dirty="0">
                <a:solidFill>
                  <a:srgbClr val="1B1B1B"/>
                </a:solidFill>
                <a:effectLst/>
                <a:highlight>
                  <a:srgbClr val="FFFFFF"/>
                </a:highlight>
              </a:rPr>
              <a:t>:  </a:t>
            </a:r>
            <a:r>
              <a:rPr lang="en-US" sz="1600" b="0" i="0" dirty="0">
                <a:effectLst/>
              </a:rPr>
              <a:t>A humanized monoclonal (Ig) G4 antibody directed against human cell surface receptor PD-1 (programmed death-1 or programmed cell death-1).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Pembrolizumab targets and blocks a protein called PD-1 on the surface of T cells.  Blocking PD-1 triggers the T cells to find and kill cancer cells. </a:t>
            </a:r>
          </a:p>
          <a:p>
            <a:pPr algn="just"/>
            <a:endParaRPr lang="en-US" altLang="en-US" sz="1600" dirty="0">
              <a:solidFill>
                <a:srgbClr val="333333"/>
              </a:solidFill>
              <a:highlight>
                <a:srgbClr val="FFFFFF"/>
              </a:highlight>
              <a:cs typeface="Arial" panose="020B0604020202020204" pitchFamily="34" charset="0"/>
            </a:endParaRPr>
          </a:p>
          <a:p>
            <a:pPr algn="just"/>
            <a:r>
              <a:rPr kumimoji="0" lang="en-US" altLang="en-US" sz="1600" u="none" strike="noStrike" cap="none" normalizeH="0" baseline="0" dirty="0">
                <a:ln>
                  <a:noFill/>
                </a:ln>
                <a:solidFill>
                  <a:srgbClr val="4D5156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It is s</a:t>
            </a:r>
            <a:r>
              <a:rPr lang="en-US" sz="1600" b="0" i="0" dirty="0">
                <a:solidFill>
                  <a:srgbClr val="4D5156"/>
                </a:solidFill>
                <a:effectLst/>
                <a:highlight>
                  <a:srgbClr val="FFFFFF"/>
                </a:highlight>
              </a:rPr>
              <a:t>old under the brand name Keytruda, is a cancer immunotherapy that treats melanoma, lung cancer, head and neck cancer, Hodgkin lymphoma, stomach cancer, cervical cancer, and certain types of breast cancer. 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9F9524-8A31-B173-C140-3E82FC7EF9C5}"/>
              </a:ext>
            </a:extLst>
          </p:cNvPr>
          <p:cNvSpPr txBox="1"/>
          <p:nvPr/>
        </p:nvSpPr>
        <p:spPr>
          <a:xfrm>
            <a:off x="7072042" y="6051230"/>
            <a:ext cx="4822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3"/>
              </a:rPr>
              <a:t>https://www.cancer.gov/publications/dictionaries/cancer-drug/def/pembrolizumab</a:t>
            </a:r>
            <a:endParaRPr lang="en-US" sz="1000" dirty="0"/>
          </a:p>
          <a:p>
            <a:r>
              <a:rPr lang="en-US" sz="1000" dirty="0">
                <a:hlinkClick r:id="rId4"/>
              </a:rPr>
              <a:t>https://www.mdpi.com/1422-0067/24/13/10684</a:t>
            </a:r>
            <a:endParaRPr lang="en-US" sz="1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E9C30E-9DE3-7C67-DD62-7E0243EBF0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3812" y="406660"/>
            <a:ext cx="2983662" cy="31941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458F75-16DC-D68B-5135-13274D8F0BB3}"/>
              </a:ext>
            </a:extLst>
          </p:cNvPr>
          <p:cNvSpPr txBox="1"/>
          <p:nvPr/>
        </p:nvSpPr>
        <p:spPr>
          <a:xfrm>
            <a:off x="8195095" y="3750040"/>
            <a:ext cx="345506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i="0" dirty="0">
                <a:solidFill>
                  <a:srgbClr val="222222"/>
                </a:solidFill>
                <a:effectLst/>
              </a:rPr>
              <a:t>Figure 1.</a:t>
            </a:r>
            <a:r>
              <a:rPr lang="en-US" sz="1100" b="0" i="0" dirty="0">
                <a:solidFill>
                  <a:srgbClr val="222222"/>
                </a:solidFill>
                <a:effectLst/>
              </a:rPr>
              <a:t> (</a:t>
            </a:r>
            <a:r>
              <a:rPr lang="en-US" sz="1100" b="1" i="0" dirty="0">
                <a:solidFill>
                  <a:srgbClr val="222222"/>
                </a:solidFill>
                <a:effectLst/>
              </a:rPr>
              <a:t>a</a:t>
            </a:r>
            <a:r>
              <a:rPr lang="en-US" sz="1100" b="0" i="0" dirty="0">
                <a:solidFill>
                  <a:srgbClr val="222222"/>
                </a:solidFill>
                <a:effectLst/>
              </a:rPr>
              <a:t>) The interaction of T cell receptor (TCR) with the major histocompatibility complex (MHC). It initiates T cell activation, and the interaction of PD-1 with PD-L1 will lead to the inhibition of T cell. (</a:t>
            </a:r>
            <a:r>
              <a:rPr lang="en-US" sz="1100" b="1" i="0" dirty="0">
                <a:solidFill>
                  <a:srgbClr val="222222"/>
                </a:solidFill>
                <a:effectLst/>
              </a:rPr>
              <a:t>b</a:t>
            </a:r>
            <a:r>
              <a:rPr lang="en-US" sz="1100" b="0" i="0" dirty="0">
                <a:solidFill>
                  <a:srgbClr val="222222"/>
                </a:solidFill>
                <a:effectLst/>
              </a:rPr>
              <a:t>) Pembrolizumab blocks the connection between PD-1 and PD-L1, thus preventing T cell inhibition and restoring its activity.</a:t>
            </a:r>
            <a:endParaRPr lang="en-US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A8E8F7-5916-33BD-116C-F4792E668D6B}"/>
              </a:ext>
            </a:extLst>
          </p:cNvPr>
          <p:cNvSpPr txBox="1"/>
          <p:nvPr/>
        </p:nvSpPr>
        <p:spPr>
          <a:xfrm>
            <a:off x="296169" y="221994"/>
            <a:ext cx="2851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Background on the dataset</a:t>
            </a:r>
          </a:p>
        </p:txBody>
      </p:sp>
    </p:spTree>
    <p:extLst>
      <p:ext uri="{BB962C8B-B14F-4D97-AF65-F5344CB8AC3E}">
        <p14:creationId xmlns:p14="http://schemas.microsoft.com/office/powerpoint/2010/main" val="41295911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4B2FD2-1982-9610-6EE1-8F07D678269C}"/>
              </a:ext>
            </a:extLst>
          </p:cNvPr>
          <p:cNvSpPr txBox="1"/>
          <p:nvPr/>
        </p:nvSpPr>
        <p:spPr>
          <a:xfrm>
            <a:off x="3073121" y="1121434"/>
            <a:ext cx="6387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Addendum 1 (submitted May 9)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DD362F-B259-040E-0436-FDCC69005553}"/>
              </a:ext>
            </a:extLst>
          </p:cNvPr>
          <p:cNvSpPr txBox="1"/>
          <p:nvPr/>
        </p:nvSpPr>
        <p:spPr>
          <a:xfrm>
            <a:off x="1148749" y="3013175"/>
            <a:ext cx="102122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 have incorporated two additional embeddings into the transformer model: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aa-groups (polar, nonpolar, neg </a:t>
            </a:r>
            <a:r>
              <a:rPr lang="en-US" sz="2400" dirty="0" err="1"/>
              <a:t>chg</a:t>
            </a:r>
            <a:r>
              <a:rPr lang="en-US" sz="2400" dirty="0"/>
              <a:t>, pos </a:t>
            </a:r>
            <a:r>
              <a:rPr lang="en-US" sz="2400" dirty="0" err="1"/>
              <a:t>chg</a:t>
            </a:r>
            <a:r>
              <a:rPr lang="en-US" sz="2400" dirty="0"/>
              <a:t>, none)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sequence position variability over the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This newer model version is ”tform_mlp_v2”</a:t>
            </a:r>
          </a:p>
        </p:txBody>
      </p:sp>
    </p:spTree>
    <p:extLst>
      <p:ext uri="{BB962C8B-B14F-4D97-AF65-F5344CB8AC3E}">
        <p14:creationId xmlns:p14="http://schemas.microsoft.com/office/powerpoint/2010/main" val="18104064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14248" y="144344"/>
            <a:ext cx="5418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 compare Transformer versions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152"/>
              </p:ext>
            </p:extLst>
          </p:nvPr>
        </p:nvGraphicFramePr>
        <p:xfrm>
          <a:off x="611069" y="1229170"/>
          <a:ext cx="10502596" cy="2137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8854">
                  <a:extLst>
                    <a:ext uri="{9D8B030D-6E8A-4147-A177-3AD203B41FA5}">
                      <a16:colId xmlns:a16="http://schemas.microsoft.com/office/drawing/2014/main" val="1065848917"/>
                    </a:ext>
                  </a:extLst>
                </a:gridCol>
                <a:gridCol w="1211961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1143763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1040515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652287">
                  <a:extLst>
                    <a:ext uri="{9D8B030D-6E8A-4147-A177-3AD203B41FA5}">
                      <a16:colId xmlns:a16="http://schemas.microsoft.com/office/drawing/2014/main" val="2228991909"/>
                    </a:ext>
                  </a:extLst>
                </a:gridCol>
                <a:gridCol w="698006">
                  <a:extLst>
                    <a:ext uri="{9D8B030D-6E8A-4147-A177-3AD203B41FA5}">
                      <a16:colId xmlns:a16="http://schemas.microsoft.com/office/drawing/2014/main" val="1586729873"/>
                    </a:ext>
                  </a:extLst>
                </a:gridCol>
                <a:gridCol w="910946">
                  <a:extLst>
                    <a:ext uri="{9D8B030D-6E8A-4147-A177-3AD203B41FA5}">
                      <a16:colId xmlns:a16="http://schemas.microsoft.com/office/drawing/2014/main" val="2038468716"/>
                    </a:ext>
                  </a:extLst>
                </a:gridCol>
                <a:gridCol w="887730">
                  <a:extLst>
                    <a:ext uri="{9D8B030D-6E8A-4147-A177-3AD203B41FA5}">
                      <a16:colId xmlns:a16="http://schemas.microsoft.com/office/drawing/2014/main" val="1596270969"/>
                    </a:ext>
                  </a:extLst>
                </a:gridCol>
                <a:gridCol w="887730">
                  <a:extLst>
                    <a:ext uri="{9D8B030D-6E8A-4147-A177-3AD203B41FA5}">
                      <a16:colId xmlns:a16="http://schemas.microsoft.com/office/drawing/2014/main" val="2430703789"/>
                    </a:ext>
                  </a:extLst>
                </a:gridCol>
                <a:gridCol w="1320804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430367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  <a:endParaRPr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loss</a:t>
                      </a:r>
                      <a:endParaRPr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 loss</a:t>
                      </a:r>
                      <a:endParaRPr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Epochs</a:t>
                      </a:r>
                      <a:endParaRPr lang="en-US" sz="1600" baseline="30000" dirty="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Test set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aseline="30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aseline="30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aseline="300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6566999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MAPE </a:t>
                      </a:r>
                      <a:r>
                        <a:rPr lang="en-US" sz="1600" baseline="30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PPE10 </a:t>
                      </a:r>
                      <a:r>
                        <a:rPr lang="en-US" sz="1600" baseline="30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PPE20 </a:t>
                      </a:r>
                      <a:r>
                        <a:rPr lang="en-US" sz="1600" baseline="30000" dirty="0"/>
                        <a:t>4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Transformer  v1</a:t>
                      </a:r>
                      <a:endParaRPr lang="en-US" sz="16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clean-4 dataset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047939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Transformer v2 </a:t>
                      </a:r>
                      <a:r>
                        <a:rPr lang="en-US" sz="1600" b="0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clean-4b dataset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487986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F40885F-7A78-2A00-FCB6-813865CA15EE}"/>
              </a:ext>
            </a:extLst>
          </p:cNvPr>
          <p:cNvSpPr txBox="1"/>
          <p:nvPr/>
        </p:nvSpPr>
        <p:spPr>
          <a:xfrm>
            <a:off x="977787" y="4748703"/>
            <a:ext cx="73600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/>
              <a:t>Amino acid group and sequence position variability features added to the embeddings</a:t>
            </a:r>
          </a:p>
          <a:p>
            <a:pPr marL="342900" indent="-342900">
              <a:buAutoNum type="arabicPeriod"/>
            </a:pPr>
            <a:r>
              <a:rPr lang="en-US" sz="1400" dirty="0"/>
              <a:t>MAPE : mean absolute percentage error : mean(abs(actual-pred)/actual).  Lower is better</a:t>
            </a:r>
          </a:p>
          <a:p>
            <a:pPr marL="342900" indent="-342900">
              <a:buAutoNum type="arabicPeriod"/>
            </a:pPr>
            <a:r>
              <a:rPr lang="en-US" sz="1400" dirty="0"/>
              <a:t>PPE10 : percentage of time prediction is within 10% of ground truth.  Higher is better</a:t>
            </a:r>
          </a:p>
          <a:p>
            <a:pPr marL="342900" indent="-342900">
              <a:buFontTx/>
              <a:buAutoNum type="arabicPeriod"/>
            </a:pPr>
            <a:r>
              <a:rPr lang="en-US" sz="1400" dirty="0"/>
              <a:t>PPE20 : percentage of time prediction is within 20% of ground truth.  Higher is better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0BB8B7-165A-C287-FC31-76C28BE0EEE2}"/>
              </a:ext>
            </a:extLst>
          </p:cNvPr>
          <p:cNvSpPr txBox="1"/>
          <p:nvPr/>
        </p:nvSpPr>
        <p:spPr>
          <a:xfrm>
            <a:off x="1121434" y="3769743"/>
            <a:ext cx="7277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Essentially no change in performance metrics between the two versions</a:t>
            </a:r>
          </a:p>
        </p:txBody>
      </p:sp>
    </p:spTree>
    <p:extLst>
      <p:ext uri="{BB962C8B-B14F-4D97-AF65-F5344CB8AC3E}">
        <p14:creationId xmlns:p14="http://schemas.microsoft.com/office/powerpoint/2010/main" val="4046667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3BE050-A560-76EF-852D-26071CC2D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528" y="1422706"/>
            <a:ext cx="4577697" cy="35586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630C415-474E-3792-EC88-F4854CA06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15" y="1422705"/>
            <a:ext cx="4577697" cy="35586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1D6C42-ED80-85FD-6E3D-5A34CAB1F4DC}"/>
              </a:ext>
            </a:extLst>
          </p:cNvPr>
          <p:cNvSpPr txBox="1"/>
          <p:nvPr/>
        </p:nvSpPr>
        <p:spPr>
          <a:xfrm>
            <a:off x="114248" y="144344"/>
            <a:ext cx="5418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 compare Transformer versions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5DFEE8-B5EA-3267-350E-EF6ACB3595F6}"/>
              </a:ext>
            </a:extLst>
          </p:cNvPr>
          <p:cNvSpPr txBox="1"/>
          <p:nvPr/>
        </p:nvSpPr>
        <p:spPr>
          <a:xfrm>
            <a:off x="1044311" y="5613424"/>
            <a:ext cx="738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Transformer v2 shows small change in distribution of predicted </a:t>
            </a:r>
            <a:r>
              <a:rPr lang="en-US" dirty="0" err="1"/>
              <a:t>Kd</a:t>
            </a:r>
            <a:r>
              <a:rPr lang="en-US" dirty="0"/>
              <a:t> values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1B9BC0-BE36-8680-C646-00A9AF233B63}"/>
              </a:ext>
            </a:extLst>
          </p:cNvPr>
          <p:cNvCxnSpPr>
            <a:cxnSpLocks/>
          </p:cNvCxnSpPr>
          <p:nvPr/>
        </p:nvCxnSpPr>
        <p:spPr>
          <a:xfrm flipV="1">
            <a:off x="2044460" y="4692770"/>
            <a:ext cx="172529" cy="9206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439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01BA9EA-A3E1-DD59-6C6F-DF06CDF68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124" y="1979754"/>
            <a:ext cx="4570761" cy="37117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D17B42A-009B-3731-C304-2BB623D0A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753" y="1979755"/>
            <a:ext cx="4570759" cy="37117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DB6627-2067-F577-538C-8C9FCB482C65}"/>
              </a:ext>
            </a:extLst>
          </p:cNvPr>
          <p:cNvSpPr txBox="1"/>
          <p:nvPr/>
        </p:nvSpPr>
        <p:spPr>
          <a:xfrm>
            <a:off x="7756068" y="5838265"/>
            <a:ext cx="2150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Transformer v2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7DD893-A564-E312-C9AF-542CDC3B8985}"/>
              </a:ext>
            </a:extLst>
          </p:cNvPr>
          <p:cNvSpPr txBox="1"/>
          <p:nvPr/>
        </p:nvSpPr>
        <p:spPr>
          <a:xfrm>
            <a:off x="2285663" y="5838266"/>
            <a:ext cx="2150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Transformer v1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3FB08B-9AB0-A4DB-17E6-21D03CAF57B5}"/>
              </a:ext>
            </a:extLst>
          </p:cNvPr>
          <p:cNvSpPr txBox="1"/>
          <p:nvPr/>
        </p:nvSpPr>
        <p:spPr>
          <a:xfrm>
            <a:off x="172289" y="139482"/>
            <a:ext cx="5218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Dimensionality Reduction using t-SNE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A6B956-3107-3BDF-DE52-A963728A536B}"/>
              </a:ext>
            </a:extLst>
          </p:cNvPr>
          <p:cNvSpPr txBox="1"/>
          <p:nvPr/>
        </p:nvSpPr>
        <p:spPr>
          <a:xfrm>
            <a:off x="300679" y="601147"/>
            <a:ext cx="963129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The t-SNE algorithm reduces each embedding to a 2D point in the t-SNE plot.</a:t>
            </a:r>
          </a:p>
          <a:p>
            <a:r>
              <a:rPr lang="en-US" sz="1400" dirty="0"/>
              <a:t>Semantically similar classes are close with each other and should form clusters in the embedding space.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Transformer V2 shows increased clustering of the mutated residues (</a:t>
            </a:r>
            <a:r>
              <a:rPr lang="en-US" sz="1400" dirty="0">
                <a:solidFill>
                  <a:srgbClr val="FF0000"/>
                </a:solidFill>
              </a:rPr>
              <a:t>red</a:t>
            </a:r>
            <a:r>
              <a:rPr lang="en-US" sz="1400" dirty="0"/>
              <a:t>) and separation from conserved (gray) residues.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regression token (</a:t>
            </a:r>
            <a:r>
              <a:rPr lang="en-US" sz="1400" dirty="0">
                <a:solidFill>
                  <a:srgbClr val="0B48FF"/>
                </a:solidFill>
              </a:rPr>
              <a:t>blue</a:t>
            </a:r>
            <a:r>
              <a:rPr lang="en-US" sz="1400" dirty="0"/>
              <a:t>) mostly clusters with itself (as expected)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7FA491-4326-316E-168A-E262F9C62D7E}"/>
              </a:ext>
            </a:extLst>
          </p:cNvPr>
          <p:cNvSpPr txBox="1"/>
          <p:nvPr/>
        </p:nvSpPr>
        <p:spPr>
          <a:xfrm>
            <a:off x="4209105" y="6392318"/>
            <a:ext cx="3773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both used a batch of 160 sequences</a:t>
            </a:r>
          </a:p>
        </p:txBody>
      </p:sp>
    </p:spTree>
    <p:extLst>
      <p:ext uri="{BB962C8B-B14F-4D97-AF65-F5344CB8AC3E}">
        <p14:creationId xmlns:p14="http://schemas.microsoft.com/office/powerpoint/2010/main" val="14122289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74452F-BF5D-4697-5814-E74294A4C5D1}"/>
              </a:ext>
            </a:extLst>
          </p:cNvPr>
          <p:cNvSpPr txBox="1"/>
          <p:nvPr/>
        </p:nvSpPr>
        <p:spPr>
          <a:xfrm>
            <a:off x="595224" y="3886974"/>
            <a:ext cx="11056681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Addendum_May9 folder contains: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scFv_dataset_v2.py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tform_mlp_v2.py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test_tform_mlp_v2.py  </a:t>
            </a:r>
            <a:r>
              <a:rPr lang="en-US" sz="1600" dirty="0"/>
              <a:t>(trivial change from the v1 file)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inference_tform_mlp_v2.py </a:t>
            </a:r>
            <a:r>
              <a:rPr lang="en-US" sz="1600" dirty="0"/>
              <a:t>(trivial change from the v1 file)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tform_mlp_params.yaml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preds_tform_mlp_1715280172.2843447.csv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code base has been refactored since my initial submission.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 am happy to resubmit the complete new codebase (including the above _v2 changes in their proper places) if requested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9F6656-8BFF-D524-425A-E5B0BBFD1847}"/>
              </a:ext>
            </a:extLst>
          </p:cNvPr>
          <p:cNvSpPr txBox="1"/>
          <p:nvPr/>
        </p:nvSpPr>
        <p:spPr>
          <a:xfrm>
            <a:off x="172289" y="139482"/>
            <a:ext cx="4411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Addendum conclusions &amp; notes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954037-EB8B-8C08-236C-2BBBC40E3EE5}"/>
              </a:ext>
            </a:extLst>
          </p:cNvPr>
          <p:cNvSpPr txBox="1"/>
          <p:nvPr/>
        </p:nvSpPr>
        <p:spPr>
          <a:xfrm>
            <a:off x="595224" y="767751"/>
            <a:ext cx="110245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performance metrics are virtually identical between Transformer versions v1 &amp; v2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Inference results are moderately changed in v2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position variability embedding is almost certainly the reason that the v2 model clusters the CDR from non-CDR residues under dimensionality reduction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 have begun to examine the output of the final attention block tensor (</a:t>
            </a:r>
            <a:r>
              <a:rPr lang="en-US" sz="1600" dirty="0" err="1"/>
              <a:t>softmax</a:t>
            </a:r>
            <a:r>
              <a:rPr lang="en-US" sz="1600" dirty="0"/>
              <a:t>((Q*K</a:t>
            </a:r>
            <a:r>
              <a:rPr lang="en-US" sz="1600" baseline="30000" dirty="0"/>
              <a:t>T</a:t>
            </a:r>
            <a:r>
              <a:rPr lang="en-US" sz="1600" dirty="0"/>
              <a:t>)/sqrt(d)) to see how the attention values compare to </a:t>
            </a:r>
            <a:r>
              <a:rPr lang="en-US" sz="1600" dirty="0" err="1"/>
              <a:t>tSNE</a:t>
            </a:r>
            <a:r>
              <a:rPr lang="en-US" sz="1600" dirty="0"/>
              <a:t> results (data not included).  This is pretty easy using forward hooks in </a:t>
            </a:r>
            <a:r>
              <a:rPr lang="en-US" sz="1600" dirty="0" err="1"/>
              <a:t>pytorch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EC7E7C-DA53-1200-DAC2-BDF2E421A2DE}"/>
              </a:ext>
            </a:extLst>
          </p:cNvPr>
          <p:cNvSpPr txBox="1"/>
          <p:nvPr/>
        </p:nvSpPr>
        <p:spPr>
          <a:xfrm>
            <a:off x="172289" y="3380544"/>
            <a:ext cx="7009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Updated results added to folder “Addendum_May9”</a:t>
            </a:r>
          </a:p>
        </p:txBody>
      </p:sp>
    </p:spTree>
    <p:extLst>
      <p:ext uri="{BB962C8B-B14F-4D97-AF65-F5344CB8AC3E}">
        <p14:creationId xmlns:p14="http://schemas.microsoft.com/office/powerpoint/2010/main" val="22012235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C60A96-319C-393F-A041-4E3029C2EC02}"/>
              </a:ext>
            </a:extLst>
          </p:cNvPr>
          <p:cNvSpPr txBox="1"/>
          <p:nvPr/>
        </p:nvSpPr>
        <p:spPr>
          <a:xfrm>
            <a:off x="473141" y="1839982"/>
            <a:ext cx="1109488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Continuing 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Modified Transformer (</a:t>
            </a:r>
            <a:r>
              <a:rPr lang="en-US" dirty="0" err="1"/>
              <a:t>tform.py</a:t>
            </a:r>
            <a:r>
              <a:rPr lang="en-US" dirty="0"/>
              <a:t>) model to support pre-training using masked language model (MLM)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Pretrain dataset: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As a test, I used the 17665 rows from </a:t>
            </a:r>
            <a:r>
              <a:rPr lang="en-US" dirty="0" err="1"/>
              <a:t>alphaseq_data_train.csv</a:t>
            </a:r>
            <a:r>
              <a:rPr lang="en-US" dirty="0"/>
              <a:t> that have </a:t>
            </a:r>
            <a:r>
              <a:rPr lang="en-US" dirty="0" err="1"/>
              <a:t>q_value</a:t>
            </a:r>
            <a:r>
              <a:rPr lang="en-US" dirty="0"/>
              <a:t> &gt; 0.5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These data are not included in the cleaned-4b dataset and only their sequences are used (not the </a:t>
            </a:r>
            <a:r>
              <a:rPr lang="en-US" dirty="0" err="1"/>
              <a:t>Kd</a:t>
            </a:r>
            <a:r>
              <a:rPr lang="en-US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Pre-train with mask prob = 0.15.  Do not use the s</a:t>
            </a:r>
            <a:r>
              <a:rPr lang="en-US" b="0" dirty="0">
                <a:effectLst/>
              </a:rPr>
              <a:t>tandard 80-10-10 corruption strategy, but replace all masked residues the MASK token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Fine tune train: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Use cleaned-4b dataset.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Freeze the base Transformer model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Train only the regression head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A9E41F-3A3B-C1E8-CA23-0D6862AED3EF}"/>
              </a:ext>
            </a:extLst>
          </p:cNvPr>
          <p:cNvSpPr txBox="1"/>
          <p:nvPr/>
        </p:nvSpPr>
        <p:spPr>
          <a:xfrm>
            <a:off x="4004774" y="138023"/>
            <a:ext cx="27238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Addendum 2</a:t>
            </a:r>
          </a:p>
          <a:p>
            <a:pPr algn="ctr"/>
            <a:r>
              <a:rPr lang="en-US" sz="3600" dirty="0"/>
              <a:t>Pre-training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05CB07-8364-D093-8466-2CA2ECAC3ADE}"/>
              </a:ext>
            </a:extLst>
          </p:cNvPr>
          <p:cNvSpPr txBox="1"/>
          <p:nvPr/>
        </p:nvSpPr>
        <p:spPr>
          <a:xfrm>
            <a:off x="10472468" y="138023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12, 2024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B8DF63-4235-2FC8-A74E-569CA53C6CF0}"/>
              </a:ext>
            </a:extLst>
          </p:cNvPr>
          <p:cNvSpPr txBox="1"/>
          <p:nvPr/>
        </p:nvSpPr>
        <p:spPr>
          <a:xfrm>
            <a:off x="5900469" y="5227607"/>
            <a:ext cx="5947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TODO: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try fixed-sinusoidal embedding for token and position</a:t>
            </a:r>
          </a:p>
        </p:txBody>
      </p:sp>
    </p:spTree>
    <p:extLst>
      <p:ext uri="{BB962C8B-B14F-4D97-AF65-F5344CB8AC3E}">
        <p14:creationId xmlns:p14="http://schemas.microsoft.com/office/powerpoint/2010/main" val="24130583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000C16-40E3-9D2D-D25A-4D4F758309BE}"/>
              </a:ext>
            </a:extLst>
          </p:cNvPr>
          <p:cNvSpPr txBox="1"/>
          <p:nvPr/>
        </p:nvSpPr>
        <p:spPr>
          <a:xfrm>
            <a:off x="345057" y="198408"/>
            <a:ext cx="2785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Pre-training dataset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DAFF26-4537-0ADA-E643-F4AC771826C6}"/>
              </a:ext>
            </a:extLst>
          </p:cNvPr>
          <p:cNvSpPr txBox="1"/>
          <p:nvPr/>
        </p:nvSpPr>
        <p:spPr>
          <a:xfrm>
            <a:off x="345057" y="6023638"/>
            <a:ext cx="46763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linker sequence = </a:t>
            </a:r>
            <a:r>
              <a:rPr lang="en-US" sz="1400" b="0" dirty="0">
                <a:solidFill>
                  <a:schemeClr val="tx1"/>
                </a:solidFill>
                <a:effectLst/>
              </a:rPr>
              <a:t>SSGGGGSGGGGSGGGGSE</a:t>
            </a:r>
          </a:p>
          <a:p>
            <a:r>
              <a:rPr lang="en-US" sz="1400" dirty="0"/>
              <a:t>taken from </a:t>
            </a:r>
            <a:r>
              <a:rPr lang="en-US" sz="1400" dirty="0" err="1"/>
              <a:t>aAlphaBio</a:t>
            </a:r>
            <a:r>
              <a:rPr lang="en-US" sz="1400" dirty="0"/>
              <a:t> dataset as a representative example</a:t>
            </a:r>
          </a:p>
          <a:p>
            <a:r>
              <a:rPr lang="en-US" sz="1400" b="0" dirty="0">
                <a:solidFill>
                  <a:schemeClr val="tx1"/>
                </a:solidFill>
                <a:effectLst/>
              </a:rPr>
              <a:t>glycine</a:t>
            </a:r>
            <a:r>
              <a:rPr lang="en-US" sz="1400" dirty="0"/>
              <a:t>-</a:t>
            </a:r>
            <a:r>
              <a:rPr lang="en-US" sz="1400" b="0" dirty="0">
                <a:solidFill>
                  <a:schemeClr val="tx1"/>
                </a:solidFill>
                <a:effectLst/>
              </a:rPr>
              <a:t>rich for flexibility with some serine for solubility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0AEC0B9-C818-9A82-74F0-93CB2085D0A1}"/>
              </a:ext>
            </a:extLst>
          </p:cNvPr>
          <p:cNvGrpSpPr/>
          <p:nvPr/>
        </p:nvGrpSpPr>
        <p:grpSpPr>
          <a:xfrm>
            <a:off x="5251091" y="1465858"/>
            <a:ext cx="5614106" cy="1113979"/>
            <a:chOff x="1314090" y="1702925"/>
            <a:chExt cx="5614106" cy="1113979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BFB0D95-4135-F061-A933-D69BBAF08F36}"/>
                </a:ext>
              </a:extLst>
            </p:cNvPr>
            <p:cNvGrpSpPr/>
            <p:nvPr/>
          </p:nvGrpSpPr>
          <p:grpSpPr>
            <a:xfrm>
              <a:off x="1314090" y="1709947"/>
              <a:ext cx="4781910" cy="362310"/>
              <a:chOff x="1314090" y="1709947"/>
              <a:chExt cx="4781910" cy="36231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6E25C25-9305-7F06-2CF4-F705A810098B}"/>
                  </a:ext>
                </a:extLst>
              </p:cNvPr>
              <p:cNvSpPr/>
              <p:nvPr/>
            </p:nvSpPr>
            <p:spPr>
              <a:xfrm>
                <a:off x="1314090" y="1709947"/>
                <a:ext cx="1777041" cy="362310"/>
              </a:xfrm>
              <a:prstGeom prst="rect">
                <a:avLst/>
              </a:prstGeom>
              <a:solidFill>
                <a:schemeClr val="accent4">
                  <a:alpha val="61228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VL</a:t>
                </a: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7633200-48B9-76CD-27DB-CF34E002DDE3}"/>
                  </a:ext>
                </a:extLst>
              </p:cNvPr>
              <p:cNvSpPr/>
              <p:nvPr/>
            </p:nvSpPr>
            <p:spPr>
              <a:xfrm>
                <a:off x="4318959" y="1709947"/>
                <a:ext cx="1777041" cy="362310"/>
              </a:xfrm>
              <a:prstGeom prst="rect">
                <a:avLst/>
              </a:prstGeom>
              <a:solidFill>
                <a:schemeClr val="accent2">
                  <a:alpha val="5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VH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E2DB290-A23C-BB94-B5C8-7B93930640AC}"/>
                  </a:ext>
                </a:extLst>
              </p:cNvPr>
              <p:cNvSpPr/>
              <p:nvPr/>
            </p:nvSpPr>
            <p:spPr>
              <a:xfrm>
                <a:off x="3301041" y="1709947"/>
                <a:ext cx="808008" cy="362310"/>
              </a:xfrm>
              <a:prstGeom prst="rect">
                <a:avLst/>
              </a:prstGeom>
              <a:solidFill>
                <a:schemeClr val="bg2">
                  <a:lumMod val="25000"/>
                  <a:alpha val="5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0" dirty="0">
                    <a:solidFill>
                      <a:schemeClr val="tx1"/>
                    </a:solidFill>
                    <a:effectLst/>
                    <a:latin typeface="Menlo" panose="020B0609030804020204" pitchFamily="49" charset="0"/>
                  </a:rPr>
                  <a:t>Linker</a:t>
                </a: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C55D92BA-EFA4-EDC4-19F1-4C7E1F87E83F}"/>
                  </a:ext>
                </a:extLst>
              </p:cNvPr>
              <p:cNvCxnSpPr>
                <a:stCxn id="3" idx="3"/>
                <a:endCxn id="5" idx="1"/>
              </p:cNvCxnSpPr>
              <p:nvPr/>
            </p:nvCxnSpPr>
            <p:spPr>
              <a:xfrm>
                <a:off x="3091131" y="1891102"/>
                <a:ext cx="20991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A6C6C2F1-0FB8-0535-674E-4F9F6FBAB31D}"/>
                  </a:ext>
                </a:extLst>
              </p:cNvPr>
              <p:cNvCxnSpPr>
                <a:stCxn id="5" idx="3"/>
                <a:endCxn id="4" idx="1"/>
              </p:cNvCxnSpPr>
              <p:nvPr/>
            </p:nvCxnSpPr>
            <p:spPr>
              <a:xfrm>
                <a:off x="4109049" y="1891102"/>
                <a:ext cx="20991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E7560C6-989D-43FF-0F15-350B9E15A03E}"/>
                </a:ext>
              </a:extLst>
            </p:cNvPr>
            <p:cNvGrpSpPr/>
            <p:nvPr/>
          </p:nvGrpSpPr>
          <p:grpSpPr>
            <a:xfrm>
              <a:off x="1314090" y="2454158"/>
              <a:ext cx="4781909" cy="362746"/>
              <a:chOff x="1314090" y="2454158"/>
              <a:chExt cx="4781909" cy="362746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A24D1E9-A64F-A32A-AA69-3C657CDD531A}"/>
                  </a:ext>
                </a:extLst>
              </p:cNvPr>
              <p:cNvSpPr/>
              <p:nvPr/>
            </p:nvSpPr>
            <p:spPr>
              <a:xfrm>
                <a:off x="4318958" y="2454158"/>
                <a:ext cx="1777041" cy="362310"/>
              </a:xfrm>
              <a:prstGeom prst="rect">
                <a:avLst/>
              </a:prstGeom>
              <a:solidFill>
                <a:schemeClr val="accent4">
                  <a:alpha val="61228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VL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BCD5F6E-4EA9-1828-24B2-D554C71F9C8A}"/>
                  </a:ext>
                </a:extLst>
              </p:cNvPr>
              <p:cNvSpPr/>
              <p:nvPr/>
            </p:nvSpPr>
            <p:spPr>
              <a:xfrm>
                <a:off x="1314090" y="2454594"/>
                <a:ext cx="1777041" cy="362310"/>
              </a:xfrm>
              <a:prstGeom prst="rect">
                <a:avLst/>
              </a:prstGeom>
              <a:solidFill>
                <a:schemeClr val="accent2">
                  <a:alpha val="5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VH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FC69BC8-8C67-33C6-F972-820B1E5D102C}"/>
                  </a:ext>
                </a:extLst>
              </p:cNvPr>
              <p:cNvSpPr/>
              <p:nvPr/>
            </p:nvSpPr>
            <p:spPr>
              <a:xfrm>
                <a:off x="3301041" y="2454158"/>
                <a:ext cx="808008" cy="362310"/>
              </a:xfrm>
              <a:prstGeom prst="rect">
                <a:avLst/>
              </a:prstGeom>
              <a:solidFill>
                <a:schemeClr val="bg2">
                  <a:lumMod val="25000"/>
                  <a:alpha val="5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0" dirty="0">
                    <a:solidFill>
                      <a:schemeClr val="tx1"/>
                    </a:solidFill>
                    <a:effectLst/>
                    <a:latin typeface="Menlo" panose="020B0609030804020204" pitchFamily="49" charset="0"/>
                  </a:rPr>
                  <a:t>Linker</a:t>
                </a:r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BAB3EAE3-4ADE-C38B-5865-A00824DB7F35}"/>
                  </a:ext>
                </a:extLst>
              </p:cNvPr>
              <p:cNvCxnSpPr>
                <a:cxnSpLocks/>
                <a:stCxn id="12" idx="1"/>
                <a:endCxn id="14" idx="3"/>
              </p:cNvCxnSpPr>
              <p:nvPr/>
            </p:nvCxnSpPr>
            <p:spPr>
              <a:xfrm flipH="1">
                <a:off x="4109049" y="2635313"/>
                <a:ext cx="209909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91BCEB74-C4AC-B840-62FA-508422E28F9C}"/>
                  </a:ext>
                </a:extLst>
              </p:cNvPr>
              <p:cNvCxnSpPr>
                <a:cxnSpLocks/>
                <a:stCxn id="14" idx="1"/>
                <a:endCxn id="13" idx="3"/>
              </p:cNvCxnSpPr>
              <p:nvPr/>
            </p:nvCxnSpPr>
            <p:spPr>
              <a:xfrm flipH="1">
                <a:off x="3091131" y="2635313"/>
                <a:ext cx="209910" cy="43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50BD169-63CA-2B16-710C-00130D8DA635}"/>
                </a:ext>
              </a:extLst>
            </p:cNvPr>
            <p:cNvSpPr txBox="1"/>
            <p:nvPr/>
          </p:nvSpPr>
          <p:spPr>
            <a:xfrm>
              <a:off x="6305910" y="1702925"/>
              <a:ext cx="622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50%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08FBF5A-D8DB-2192-6DD4-9BF96D47E347}"/>
                </a:ext>
              </a:extLst>
            </p:cNvPr>
            <p:cNvSpPr txBox="1"/>
            <p:nvPr/>
          </p:nvSpPr>
          <p:spPr>
            <a:xfrm>
              <a:off x="6305908" y="2447136"/>
              <a:ext cx="622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50%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CEF1670-C630-B611-5484-3C702A4077BF}"/>
              </a:ext>
            </a:extLst>
          </p:cNvPr>
          <p:cNvGrpSpPr/>
          <p:nvPr/>
        </p:nvGrpSpPr>
        <p:grpSpPr>
          <a:xfrm>
            <a:off x="4654081" y="2965821"/>
            <a:ext cx="7359669" cy="589575"/>
            <a:chOff x="753536" y="4052515"/>
            <a:chExt cx="7359669" cy="58957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8163861-B92C-F96F-5716-5C0B961258C3}"/>
                </a:ext>
              </a:extLst>
            </p:cNvPr>
            <p:cNvSpPr/>
            <p:nvPr/>
          </p:nvSpPr>
          <p:spPr>
            <a:xfrm>
              <a:off x="753536" y="4279780"/>
              <a:ext cx="591068" cy="36231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CLS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051CB66-AE65-59B4-7410-CE99B300D9D5}"/>
                </a:ext>
              </a:extLst>
            </p:cNvPr>
            <p:cNvGrpSpPr/>
            <p:nvPr/>
          </p:nvGrpSpPr>
          <p:grpSpPr>
            <a:xfrm>
              <a:off x="1381823" y="4276924"/>
              <a:ext cx="4781910" cy="362310"/>
              <a:chOff x="1314090" y="1709947"/>
              <a:chExt cx="4781910" cy="362310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CED239F-4DD5-0386-43FF-A7CDA870A931}"/>
                  </a:ext>
                </a:extLst>
              </p:cNvPr>
              <p:cNvSpPr/>
              <p:nvPr/>
            </p:nvSpPr>
            <p:spPr>
              <a:xfrm>
                <a:off x="1314090" y="1709947"/>
                <a:ext cx="1777041" cy="362310"/>
              </a:xfrm>
              <a:prstGeom prst="rect">
                <a:avLst/>
              </a:prstGeom>
              <a:solidFill>
                <a:schemeClr val="accent4">
                  <a:alpha val="61228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VL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C113572-0F38-AD7F-E43A-BE258B21FC8B}"/>
                  </a:ext>
                </a:extLst>
              </p:cNvPr>
              <p:cNvSpPr/>
              <p:nvPr/>
            </p:nvSpPr>
            <p:spPr>
              <a:xfrm>
                <a:off x="4318959" y="1709947"/>
                <a:ext cx="1777041" cy="362310"/>
              </a:xfrm>
              <a:prstGeom prst="rect">
                <a:avLst/>
              </a:prstGeom>
              <a:solidFill>
                <a:schemeClr val="accent2">
                  <a:alpha val="5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VH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1E0B087-7D89-2A7D-AA39-F134115DEFF2}"/>
                  </a:ext>
                </a:extLst>
              </p:cNvPr>
              <p:cNvSpPr/>
              <p:nvPr/>
            </p:nvSpPr>
            <p:spPr>
              <a:xfrm>
                <a:off x="3301041" y="1709947"/>
                <a:ext cx="808008" cy="362310"/>
              </a:xfrm>
              <a:prstGeom prst="rect">
                <a:avLst/>
              </a:prstGeom>
              <a:solidFill>
                <a:schemeClr val="bg2">
                  <a:lumMod val="25000"/>
                  <a:alpha val="5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0" dirty="0">
                    <a:solidFill>
                      <a:schemeClr val="tx1"/>
                    </a:solidFill>
                    <a:effectLst/>
                    <a:latin typeface="Menlo" panose="020B0609030804020204" pitchFamily="49" charset="0"/>
                  </a:rPr>
                  <a:t>Linker</a:t>
                </a:r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99D66BA2-4840-E787-9A3C-8765214A44F8}"/>
                  </a:ext>
                </a:extLst>
              </p:cNvPr>
              <p:cNvCxnSpPr>
                <a:stCxn id="30" idx="3"/>
                <a:endCxn id="32" idx="1"/>
              </p:cNvCxnSpPr>
              <p:nvPr/>
            </p:nvCxnSpPr>
            <p:spPr>
              <a:xfrm>
                <a:off x="3091131" y="1891102"/>
                <a:ext cx="20991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F8BDCF6F-8223-55AB-102F-8AAF2A734BD8}"/>
                  </a:ext>
                </a:extLst>
              </p:cNvPr>
              <p:cNvCxnSpPr>
                <a:stCxn id="32" idx="3"/>
                <a:endCxn id="31" idx="1"/>
              </p:cNvCxnSpPr>
              <p:nvPr/>
            </p:nvCxnSpPr>
            <p:spPr>
              <a:xfrm>
                <a:off x="4109049" y="1891102"/>
                <a:ext cx="20991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0FF49E2-A085-FE56-DB81-9FB44635D156}"/>
                </a:ext>
              </a:extLst>
            </p:cNvPr>
            <p:cNvSpPr/>
            <p:nvPr/>
          </p:nvSpPr>
          <p:spPr>
            <a:xfrm>
              <a:off x="6206067" y="4276924"/>
              <a:ext cx="696725" cy="36231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PAD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ED1A5A9-21F2-DF80-4C58-37D9597D7A75}"/>
                </a:ext>
              </a:extLst>
            </p:cNvPr>
            <p:cNvSpPr/>
            <p:nvPr/>
          </p:nvSpPr>
          <p:spPr>
            <a:xfrm>
              <a:off x="6947585" y="4274980"/>
              <a:ext cx="696725" cy="36231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PAD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DBB38D4-E048-F9C8-5FC1-71950E8A068F}"/>
                </a:ext>
              </a:extLst>
            </p:cNvPr>
            <p:cNvSpPr txBox="1"/>
            <p:nvPr/>
          </p:nvSpPr>
          <p:spPr>
            <a:xfrm>
              <a:off x="7593511" y="4052515"/>
              <a:ext cx="51969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…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9D3823E7-968E-9DBB-04AD-E42F3E82F538}"/>
              </a:ext>
            </a:extLst>
          </p:cNvPr>
          <p:cNvSpPr txBox="1"/>
          <p:nvPr/>
        </p:nvSpPr>
        <p:spPr>
          <a:xfrm>
            <a:off x="5065546" y="1012971"/>
            <a:ext cx="2836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Construct </a:t>
            </a:r>
            <a:r>
              <a:rPr lang="en-US" dirty="0" err="1"/>
              <a:t>scFv</a:t>
            </a:r>
            <a:r>
              <a:rPr lang="en-US" dirty="0"/>
              <a:t> sequences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D394BFC-1240-16D7-80D2-A67BDBE4F740}"/>
              </a:ext>
            </a:extLst>
          </p:cNvPr>
          <p:cNvSpPr txBox="1"/>
          <p:nvPr/>
        </p:nvSpPr>
        <p:spPr>
          <a:xfrm>
            <a:off x="7729907" y="2732967"/>
            <a:ext cx="3856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Encode, prepend-CLS, PAD if needed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D2FEA68-E347-9867-D5E3-A2F7D6BBCB58}"/>
              </a:ext>
            </a:extLst>
          </p:cNvPr>
          <p:cNvCxnSpPr>
            <a:cxnSpLocks/>
          </p:cNvCxnSpPr>
          <p:nvPr/>
        </p:nvCxnSpPr>
        <p:spPr>
          <a:xfrm>
            <a:off x="7662334" y="2656501"/>
            <a:ext cx="0" cy="501566"/>
          </a:xfrm>
          <a:prstGeom prst="straightConnector1">
            <a:avLst/>
          </a:prstGeom>
          <a:ln w="349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9C8244A-C3C7-F162-D305-07558C86BBA4}"/>
              </a:ext>
            </a:extLst>
          </p:cNvPr>
          <p:cNvCxnSpPr>
            <a:cxnSpLocks/>
          </p:cNvCxnSpPr>
          <p:nvPr/>
        </p:nvCxnSpPr>
        <p:spPr>
          <a:xfrm>
            <a:off x="7662334" y="3680966"/>
            <a:ext cx="0" cy="879706"/>
          </a:xfrm>
          <a:prstGeom prst="straightConnector1">
            <a:avLst/>
          </a:prstGeom>
          <a:ln w="349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BBDF53C-11D0-FCC3-6C9D-F36BA24C0918}"/>
              </a:ext>
            </a:extLst>
          </p:cNvPr>
          <p:cNvSpPr txBox="1"/>
          <p:nvPr/>
        </p:nvSpPr>
        <p:spPr>
          <a:xfrm>
            <a:off x="7729907" y="3866405"/>
            <a:ext cx="3100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 Mask</a:t>
            </a:r>
          </a:p>
          <a:p>
            <a:r>
              <a:rPr lang="en-US" dirty="0"/>
              <a:t>(only mask the VL, Linker, VH)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E62AF7C-41ED-5820-BEEA-577FB6201179}"/>
              </a:ext>
            </a:extLst>
          </p:cNvPr>
          <p:cNvSpPr txBox="1"/>
          <p:nvPr/>
        </p:nvSpPr>
        <p:spPr>
          <a:xfrm>
            <a:off x="133100" y="1197637"/>
            <a:ext cx="4932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Observed Antibody Space (OAS)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paired </a:t>
            </a:r>
            <a:r>
              <a:rPr lang="en-US" dirty="0" err="1"/>
              <a:t>heavy,light</a:t>
            </a:r>
            <a:r>
              <a:rPr lang="en-US" dirty="0"/>
              <a:t> chain data, human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build </a:t>
            </a:r>
            <a:r>
              <a:rPr lang="en-US" dirty="0" err="1"/>
              <a:t>scFv</a:t>
            </a:r>
            <a:r>
              <a:rPr lang="en-US" dirty="0"/>
              <a:t> seqs 50% switch position VL &amp; VH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9D22C9E-9B1E-426A-9858-E6B0D82DCC0D}"/>
              </a:ext>
            </a:extLst>
          </p:cNvPr>
          <p:cNvSpPr txBox="1"/>
          <p:nvPr/>
        </p:nvSpPr>
        <p:spPr>
          <a:xfrm>
            <a:off x="7938377" y="6485303"/>
            <a:ext cx="3688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2"/>
              </a:rPr>
              <a:t>https://opig.stats.ox.ac.uk/webapps/oas/oas_paired/</a:t>
            </a:r>
            <a:endParaRPr lang="en-US" sz="1200" dirty="0"/>
          </a:p>
        </p:txBody>
      </p: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CF70101B-8292-C641-B50B-A51803A1AE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106421"/>
              </p:ext>
            </p:extLst>
          </p:nvPr>
        </p:nvGraphicFramePr>
        <p:xfrm>
          <a:off x="192151" y="4251808"/>
          <a:ext cx="446193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4701">
                  <a:extLst>
                    <a:ext uri="{9D8B030D-6E8A-4147-A177-3AD203B41FA5}">
                      <a16:colId xmlns:a16="http://schemas.microsoft.com/office/drawing/2014/main" val="253088106"/>
                    </a:ext>
                  </a:extLst>
                </a:gridCol>
                <a:gridCol w="1078523">
                  <a:extLst>
                    <a:ext uri="{9D8B030D-6E8A-4147-A177-3AD203B41FA5}">
                      <a16:colId xmlns:a16="http://schemas.microsoft.com/office/drawing/2014/main" val="2709473595"/>
                    </a:ext>
                  </a:extLst>
                </a:gridCol>
                <a:gridCol w="961176">
                  <a:extLst>
                    <a:ext uri="{9D8B030D-6E8A-4147-A177-3AD203B41FA5}">
                      <a16:colId xmlns:a16="http://schemas.microsoft.com/office/drawing/2014/main" val="257658509"/>
                    </a:ext>
                  </a:extLst>
                </a:gridCol>
                <a:gridCol w="1007530">
                  <a:extLst>
                    <a:ext uri="{9D8B030D-6E8A-4147-A177-3AD203B41FA5}">
                      <a16:colId xmlns:a16="http://schemas.microsoft.com/office/drawing/2014/main" val="3182422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Dataset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rows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7403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paired_1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95801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86221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9439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paired_2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263559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237203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26356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8899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88447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41EC4A-E6A5-737F-7BE7-0F33C712BE8A}"/>
              </a:ext>
            </a:extLst>
          </p:cNvPr>
          <p:cNvSpPr txBox="1"/>
          <p:nvPr/>
        </p:nvSpPr>
        <p:spPr>
          <a:xfrm>
            <a:off x="448574" y="232913"/>
            <a:ext cx="2758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Fine tuning 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6F2E15-C6D3-2E9E-5D83-2CBE30322775}"/>
              </a:ext>
            </a:extLst>
          </p:cNvPr>
          <p:cNvSpPr txBox="1"/>
          <p:nvPr/>
        </p:nvSpPr>
        <p:spPr>
          <a:xfrm>
            <a:off x="1078302" y="1086928"/>
            <a:ext cx="855150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Freeze the base model and train just the regression head (for ~10 epochs?)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maybe </a:t>
            </a:r>
            <a:r>
              <a:rPr lang="en-US" dirty="0" err="1"/>
              <a:t>mlp</a:t>
            </a:r>
            <a:r>
              <a:rPr lang="en-US" dirty="0"/>
              <a:t> dropout = 0.4 for this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investigate MLP (3 layer) vs. residual MLP vs. single Linear layer (1-layer MLP)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gradually unfreeze the transformer layers and train for a couple more epochs each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learning rate 0.00001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standard dropouts = 0.1, 0.1, 0.2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8613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14248" y="144344"/>
            <a:ext cx="6089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Transformer standard vs pre-trained versions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122196"/>
              </p:ext>
            </p:extLst>
          </p:nvPr>
        </p:nvGraphicFramePr>
        <p:xfrm>
          <a:off x="274638" y="970377"/>
          <a:ext cx="11327891" cy="2865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7308">
                  <a:extLst>
                    <a:ext uri="{9D8B030D-6E8A-4147-A177-3AD203B41FA5}">
                      <a16:colId xmlns:a16="http://schemas.microsoft.com/office/drawing/2014/main" val="1065848917"/>
                    </a:ext>
                  </a:extLst>
                </a:gridCol>
                <a:gridCol w="976376">
                  <a:extLst>
                    <a:ext uri="{9D8B030D-6E8A-4147-A177-3AD203B41FA5}">
                      <a16:colId xmlns:a16="http://schemas.microsoft.com/office/drawing/2014/main" val="649451810"/>
                    </a:ext>
                  </a:extLst>
                </a:gridCol>
                <a:gridCol w="775358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909371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698779">
                  <a:extLst>
                    <a:ext uri="{9D8B030D-6E8A-4147-A177-3AD203B41FA5}">
                      <a16:colId xmlns:a16="http://schemas.microsoft.com/office/drawing/2014/main" val="2228991909"/>
                    </a:ext>
                  </a:extLst>
                </a:gridCol>
                <a:gridCol w="765785">
                  <a:extLst>
                    <a:ext uri="{9D8B030D-6E8A-4147-A177-3AD203B41FA5}">
                      <a16:colId xmlns:a16="http://schemas.microsoft.com/office/drawing/2014/main" val="1586729873"/>
                    </a:ext>
                  </a:extLst>
                </a:gridCol>
                <a:gridCol w="855057">
                  <a:extLst>
                    <a:ext uri="{9D8B030D-6E8A-4147-A177-3AD203B41FA5}">
                      <a16:colId xmlns:a16="http://schemas.microsoft.com/office/drawing/2014/main" val="2038468716"/>
                    </a:ext>
                  </a:extLst>
                </a:gridCol>
                <a:gridCol w="983411">
                  <a:extLst>
                    <a:ext uri="{9D8B030D-6E8A-4147-A177-3AD203B41FA5}">
                      <a16:colId xmlns:a16="http://schemas.microsoft.com/office/drawing/2014/main" val="1596270969"/>
                    </a:ext>
                  </a:extLst>
                </a:gridCol>
                <a:gridCol w="905774">
                  <a:extLst>
                    <a:ext uri="{9D8B030D-6E8A-4147-A177-3AD203B41FA5}">
                      <a16:colId xmlns:a16="http://schemas.microsoft.com/office/drawing/2014/main" val="2430703789"/>
                    </a:ext>
                  </a:extLst>
                </a:gridCol>
                <a:gridCol w="2570672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430367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Pretrain</a:t>
                      </a:r>
                    </a:p>
                    <a:p>
                      <a:pPr algn="ctr"/>
                      <a:r>
                        <a:rPr lang="en-US" dirty="0"/>
                        <a:t>dataset</a:t>
                      </a:r>
                      <a:endParaRPr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Fine-tune</a:t>
                      </a:r>
                      <a:endParaRPr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loss</a:t>
                      </a:r>
                      <a:endParaRPr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 loss</a:t>
                      </a:r>
                      <a:endParaRPr dirty="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Test set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aseline="30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aseline="30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aseline="300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6566999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MAPE </a:t>
                      </a:r>
                      <a:r>
                        <a:rPr lang="en-US" sz="1600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PPE10 </a:t>
                      </a:r>
                      <a:r>
                        <a:rPr lang="en-US" sz="1600" baseline="30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PPE20 </a:t>
                      </a:r>
                      <a:r>
                        <a:rPr lang="en-US" sz="1600" baseline="30000" dirty="0"/>
                        <a:t>3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49448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/>
                        <a:t>fully-trained reference result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clean-4b dataset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047939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/>
                        <a:t>high_q_pretrain_2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baseline="0" dirty="0"/>
                        <a:t>clean_4b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base: frozen</a:t>
                      </a:r>
                    </a:p>
                    <a:p>
                      <a:pPr algn="ctr"/>
                      <a:r>
                        <a:rPr lang="en-US" sz="1200" dirty="0"/>
                        <a:t>train MLP head only, dropout=0.4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4879864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base: frozen, unfreeze last layer</a:t>
                      </a:r>
                    </a:p>
                    <a:p>
                      <a:pPr algn="ctr"/>
                      <a:r>
                        <a:rPr lang="en-US" sz="1200" dirty="0"/>
                        <a:t>train MLP head only, dropout=0.4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3267343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740228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F40885F-7A78-2A00-FCB6-813865CA15EE}"/>
              </a:ext>
            </a:extLst>
          </p:cNvPr>
          <p:cNvSpPr txBox="1"/>
          <p:nvPr/>
        </p:nvSpPr>
        <p:spPr>
          <a:xfrm>
            <a:off x="865644" y="5723487"/>
            <a:ext cx="736002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/>
              <a:t>MAPE : mean absolute percentage error : mean(abs(actual-pred)/actual).  Lower is better</a:t>
            </a:r>
          </a:p>
          <a:p>
            <a:pPr marL="342900" indent="-342900">
              <a:buAutoNum type="arabicPeriod"/>
            </a:pPr>
            <a:r>
              <a:rPr lang="en-US" sz="1400" dirty="0"/>
              <a:t>PPE10 : percentage of time prediction is within 10% of ground truth.  Higher is better</a:t>
            </a:r>
          </a:p>
          <a:p>
            <a:pPr marL="342900" indent="-342900">
              <a:buFontTx/>
              <a:buAutoNum type="arabicPeriod"/>
            </a:pPr>
            <a:r>
              <a:rPr lang="en-US" sz="1400" dirty="0"/>
              <a:t>PPE20 : percentage of time prediction is within 20% of ground truth.  Higher is better</a:t>
            </a:r>
          </a:p>
        </p:txBody>
      </p:sp>
    </p:spTree>
    <p:extLst>
      <p:ext uri="{BB962C8B-B14F-4D97-AF65-F5344CB8AC3E}">
        <p14:creationId xmlns:p14="http://schemas.microsoft.com/office/powerpoint/2010/main" val="6616234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0772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D486D7-BE86-BEA2-8032-0C530301D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231582"/>
            <a:ext cx="7772400" cy="277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369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58D5CD-18BF-EE2E-47E2-E832CEE7988E}"/>
              </a:ext>
            </a:extLst>
          </p:cNvPr>
          <p:cNvSpPr txBox="1"/>
          <p:nvPr/>
        </p:nvSpPr>
        <p:spPr>
          <a:xfrm>
            <a:off x="140127" y="221836"/>
            <a:ext cx="3472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set analysis – part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21562E-004E-F27D-F7B0-73BC9E3A90A1}"/>
              </a:ext>
            </a:extLst>
          </p:cNvPr>
          <p:cNvSpPr txBox="1"/>
          <p:nvPr/>
        </p:nvSpPr>
        <p:spPr>
          <a:xfrm>
            <a:off x="223864" y="961394"/>
            <a:ext cx="743639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>
                <a:effectLst/>
              </a:rPr>
              <a:t>alphaseq_data_train.csv</a:t>
            </a:r>
            <a:endParaRPr lang="en-US" sz="1600" b="1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29199 unique aa sequences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For duplicate entries use the mean of their </a:t>
            </a:r>
            <a:r>
              <a:rPr lang="en-US" sz="1600" dirty="0" err="1"/>
              <a:t>Kd</a:t>
            </a:r>
            <a:r>
              <a:rPr lang="en-US" sz="1600" dirty="0"/>
              <a:t> values</a:t>
            </a:r>
            <a:endParaRPr lang="en-US" sz="16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remove all entries with NANs for </a:t>
            </a:r>
            <a:r>
              <a:rPr lang="en-US" sz="1600" b="0" dirty="0" err="1">
                <a:effectLst/>
              </a:rPr>
              <a:t>Kd</a:t>
            </a:r>
            <a:endParaRPr lang="en-US" sz="16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all sequences are same length: 246 residues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plot distribution of </a:t>
            </a:r>
            <a:r>
              <a:rPr lang="en-US" sz="1600" dirty="0" err="1"/>
              <a:t>Kd</a:t>
            </a:r>
            <a:r>
              <a:rPr lang="en-US" sz="1600" dirty="0"/>
              <a:t>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interesting bimodal distribution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diff between the two peaks is ~0.25 kcal/mol </a:t>
            </a:r>
            <a:r>
              <a:rPr lang="en-US" sz="1600" dirty="0">
                <a:latin typeface="Symbol" pitchFamily="2" charset="2"/>
              </a:rPr>
              <a:t>D</a:t>
            </a:r>
            <a:r>
              <a:rPr lang="en-US" sz="1600" dirty="0"/>
              <a:t>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plot the variability at each residue position in the sequence over all sequences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79 residue region (position 29 to 108) has all the mutations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this is likely corresponds to the VL region of the light chain.  The three CDR hypervariable regions are contained in this stretch</a:t>
            </a:r>
            <a:endParaRPr lang="en-US" sz="1600" b="0" dirty="0"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7F21C1-D1A7-E53B-97D8-88CD6C872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5617" y="221836"/>
            <a:ext cx="3683000" cy="2870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74E53A-581B-C458-F657-00CE2DE6B2CE}"/>
              </a:ext>
            </a:extLst>
          </p:cNvPr>
          <p:cNvSpPr txBox="1"/>
          <p:nvPr/>
        </p:nvSpPr>
        <p:spPr>
          <a:xfrm>
            <a:off x="8556321" y="3092036"/>
            <a:ext cx="3288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bimodal-like distribution is similar to that reported in the Nature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5B62CE-2B72-1D08-0C96-9BE8BE846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121" y="4196152"/>
            <a:ext cx="3366402" cy="24542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FBCF0B-3639-7E22-34EB-3B5317FFCB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1692" y="3893149"/>
            <a:ext cx="3225425" cy="275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448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AB9F594-C03F-C97E-A552-D21028275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064" y="3975100"/>
            <a:ext cx="4000500" cy="28829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758D5CD-18BF-EE2E-47E2-E832CEE7988E}"/>
              </a:ext>
            </a:extLst>
          </p:cNvPr>
          <p:cNvSpPr txBox="1"/>
          <p:nvPr/>
        </p:nvSpPr>
        <p:spPr>
          <a:xfrm>
            <a:off x="140127" y="221836"/>
            <a:ext cx="3472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set analysis – part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4E675A-1C32-B792-0686-94A327045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560" y="698948"/>
            <a:ext cx="3683000" cy="2882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C0F13D-962E-3657-5DEE-34FD510A49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4172" y="711289"/>
            <a:ext cx="3733800" cy="2882900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384E57D8-39A4-D74D-ED33-24E95A329067}"/>
              </a:ext>
            </a:extLst>
          </p:cNvPr>
          <p:cNvSpPr/>
          <p:nvPr/>
        </p:nvSpPr>
        <p:spPr>
          <a:xfrm rot="3143533">
            <a:off x="3147459" y="3942365"/>
            <a:ext cx="297297" cy="290566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1A7CCE-E29E-8773-70DE-2B8B0A3A53C2}"/>
              </a:ext>
            </a:extLst>
          </p:cNvPr>
          <p:cNvSpPr txBox="1"/>
          <p:nvPr/>
        </p:nvSpPr>
        <p:spPr>
          <a:xfrm>
            <a:off x="4996724" y="4364964"/>
            <a:ext cx="6038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surprising that larger </a:t>
            </a:r>
            <a:r>
              <a:rPr lang="en-US" dirty="0" err="1">
                <a:latin typeface="Symbol" pitchFamily="2" charset="2"/>
              </a:rPr>
              <a:t>D</a:t>
            </a:r>
            <a:r>
              <a:rPr lang="en-US" dirty="0" err="1"/>
              <a:t>Kd</a:t>
            </a:r>
            <a:r>
              <a:rPr lang="en-US" dirty="0"/>
              <a:t> correlate with larger </a:t>
            </a:r>
            <a:r>
              <a:rPr lang="en-US" dirty="0" err="1"/>
              <a:t>q_values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6D1D2D-CE4E-8707-3A56-AEBF7E6EF12B}"/>
              </a:ext>
            </a:extLst>
          </p:cNvPr>
          <p:cNvSpPr txBox="1"/>
          <p:nvPr/>
        </p:nvSpPr>
        <p:spPr>
          <a:xfrm>
            <a:off x="5323334" y="302307"/>
            <a:ext cx="582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ymbol" pitchFamily="2" charset="2"/>
              </a:rPr>
              <a:t>D</a:t>
            </a:r>
            <a:r>
              <a:rPr lang="en-US" dirty="0" err="1"/>
              <a:t>Kd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11AC79-99E3-3159-74E9-7C2EACF44FA1}"/>
              </a:ext>
            </a:extLst>
          </p:cNvPr>
          <p:cNvSpPr txBox="1"/>
          <p:nvPr/>
        </p:nvSpPr>
        <p:spPr>
          <a:xfrm>
            <a:off x="9237548" y="314648"/>
            <a:ext cx="106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q_values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AB0126-C1AF-39FE-F8F1-B266C4A5FFE9}"/>
              </a:ext>
            </a:extLst>
          </p:cNvPr>
          <p:cNvSpPr txBox="1"/>
          <p:nvPr/>
        </p:nvSpPr>
        <p:spPr>
          <a:xfrm>
            <a:off x="1643252" y="3594189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ymbol" pitchFamily="2" charset="2"/>
              </a:rPr>
              <a:t>D</a:t>
            </a:r>
            <a:r>
              <a:rPr lang="en-US" dirty="0" err="1"/>
              <a:t>Kd</a:t>
            </a:r>
            <a:r>
              <a:rPr lang="en-US" dirty="0"/>
              <a:t> vs </a:t>
            </a:r>
            <a:r>
              <a:rPr lang="en-US" dirty="0" err="1"/>
              <a:t>q_value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1BB0B1-F8C8-C7DA-DD29-480E8BEA37CF}"/>
              </a:ext>
            </a:extLst>
          </p:cNvPr>
          <p:cNvSpPr txBox="1"/>
          <p:nvPr/>
        </p:nvSpPr>
        <p:spPr>
          <a:xfrm>
            <a:off x="5037826" y="5365630"/>
            <a:ext cx="532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in this region should be considered for removal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08DA9AE-070F-EC00-8E9C-B9BB358B7474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3485072" y="5550296"/>
            <a:ext cx="15527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42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62C3168E-F361-322F-60F5-A89482F5769A}"/>
              </a:ext>
            </a:extLst>
          </p:cNvPr>
          <p:cNvGrpSpPr/>
          <p:nvPr/>
        </p:nvGrpSpPr>
        <p:grpSpPr>
          <a:xfrm>
            <a:off x="7793254" y="2246344"/>
            <a:ext cx="4000500" cy="2882900"/>
            <a:chOff x="7793254" y="2246344"/>
            <a:chExt cx="4000500" cy="288290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4065E96-3E22-4D4A-DCF1-F7240427BCFE}"/>
                </a:ext>
              </a:extLst>
            </p:cNvPr>
            <p:cNvGrpSpPr/>
            <p:nvPr/>
          </p:nvGrpSpPr>
          <p:grpSpPr>
            <a:xfrm>
              <a:off x="7793254" y="2246344"/>
              <a:ext cx="4000500" cy="2882900"/>
              <a:chOff x="7793254" y="1987550"/>
              <a:chExt cx="4000500" cy="2882900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605356DD-C64F-90A3-9BCB-DE38BD13D2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793254" y="1987550"/>
                <a:ext cx="4000500" cy="2882900"/>
              </a:xfrm>
              <a:prstGeom prst="rect">
                <a:avLst/>
              </a:prstGeom>
            </p:spPr>
          </p:pic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A0A979AA-B190-787F-C851-AA3345F706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34998" y="4335612"/>
                <a:ext cx="3122762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F873BFD5-591C-9B95-0668-D45328FC25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34998" y="3366578"/>
                <a:ext cx="3122762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DC126F0-3E8D-DF00-900A-DD97578169C3}"/>
                </a:ext>
              </a:extLst>
            </p:cNvPr>
            <p:cNvCxnSpPr>
              <a:cxnSpLocks/>
            </p:cNvCxnSpPr>
            <p:nvPr/>
          </p:nvCxnSpPr>
          <p:spPr>
            <a:xfrm>
              <a:off x="8234998" y="2463620"/>
              <a:ext cx="3122762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823B7D1-6885-6524-808E-292692E93FBC}"/>
              </a:ext>
            </a:extLst>
          </p:cNvPr>
          <p:cNvSpPr txBox="1"/>
          <p:nvPr/>
        </p:nvSpPr>
        <p:spPr>
          <a:xfrm>
            <a:off x="146649" y="184362"/>
            <a:ext cx="454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Training Datasets : three versions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770E91E-1E35-3E88-9960-86E8224D68B6}"/>
              </a:ext>
            </a:extLst>
          </p:cNvPr>
          <p:cNvGrpSpPr/>
          <p:nvPr/>
        </p:nvGrpSpPr>
        <p:grpSpPr>
          <a:xfrm>
            <a:off x="432754" y="991092"/>
            <a:ext cx="6728764" cy="1292662"/>
            <a:chOff x="1735340" y="999718"/>
            <a:chExt cx="6728764" cy="129266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0F59776-7CC5-CCAF-413F-1B038A87DE9F}"/>
                </a:ext>
              </a:extLst>
            </p:cNvPr>
            <p:cNvSpPr txBox="1"/>
            <p:nvPr/>
          </p:nvSpPr>
          <p:spPr>
            <a:xfrm>
              <a:off x="2082550" y="1369050"/>
              <a:ext cx="6381554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remove NANs, duplicates, and use mean </a:t>
              </a:r>
              <a:r>
                <a:rPr lang="en-US" dirty="0" err="1"/>
                <a:t>Kd</a:t>
              </a:r>
              <a:r>
                <a:rPr lang="en-US" dirty="0"/>
                <a:t> for duplicates</a:t>
              </a:r>
              <a:endParaRPr lang="en-US" sz="1800" b="0" dirty="0">
                <a:effectLst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keep </a:t>
              </a:r>
              <a:r>
                <a:rPr lang="en-US" b="1" dirty="0"/>
                <a:t>all rows (29199 rows)</a:t>
              </a:r>
              <a:endParaRPr lang="en-US" sz="1800" b="1" dirty="0">
                <a:effectLst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/>
                <a:t>80/10/10 split train (23359 rows), </a:t>
              </a:r>
              <a:r>
                <a:rPr lang="en-US" sz="1800" dirty="0" err="1"/>
                <a:t>val</a:t>
              </a:r>
              <a:r>
                <a:rPr lang="en-US" sz="1800" dirty="0"/>
                <a:t> (2920 rows), test (2920)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2600AAF-F4BA-D6D8-31D9-0D669D1AB800}"/>
                </a:ext>
              </a:extLst>
            </p:cNvPr>
            <p:cNvSpPr txBox="1"/>
            <p:nvPr/>
          </p:nvSpPr>
          <p:spPr>
            <a:xfrm>
              <a:off x="1735340" y="999718"/>
              <a:ext cx="960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Clean-1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C15B14D-A0C3-7D4F-9BC1-BED73BA03700}"/>
              </a:ext>
            </a:extLst>
          </p:cNvPr>
          <p:cNvGrpSpPr/>
          <p:nvPr/>
        </p:nvGrpSpPr>
        <p:grpSpPr>
          <a:xfrm>
            <a:off x="432754" y="4052687"/>
            <a:ext cx="6803368" cy="1569661"/>
            <a:chOff x="1708030" y="2698601"/>
            <a:chExt cx="6803368" cy="156966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379C880-87A8-E4F0-3029-8D5A6116FAEB}"/>
                </a:ext>
              </a:extLst>
            </p:cNvPr>
            <p:cNvSpPr txBox="1"/>
            <p:nvPr/>
          </p:nvSpPr>
          <p:spPr>
            <a:xfrm>
              <a:off x="1708030" y="269860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Clean-3b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93741C5-6171-594F-EF0C-3540745BA613}"/>
                </a:ext>
              </a:extLst>
            </p:cNvPr>
            <p:cNvSpPr txBox="1"/>
            <p:nvPr/>
          </p:nvSpPr>
          <p:spPr>
            <a:xfrm>
              <a:off x="2043738" y="3067933"/>
              <a:ext cx="6467660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remove NANs, duplicates, and use mean </a:t>
              </a:r>
              <a:r>
                <a:rPr lang="en-US" dirty="0" err="1"/>
                <a:t>Kd</a:t>
              </a:r>
              <a:r>
                <a:rPr lang="en-US" dirty="0"/>
                <a:t> for duplicates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b="0" dirty="0">
                  <a:effectLst/>
                </a:rPr>
                <a:t>keep only rows with </a:t>
              </a:r>
              <a:r>
                <a:rPr lang="en-US" sz="1800" b="1" dirty="0" err="1">
                  <a:effectLst/>
                </a:rPr>
                <a:t>q_value</a:t>
              </a:r>
              <a:r>
                <a:rPr lang="en-US" sz="1800" b="1" dirty="0">
                  <a:effectLst/>
                </a:rPr>
                <a:t> &lt; 0.05 (9302 rows)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85 / 7.5 / 7.5 split: train(7862), </a:t>
              </a:r>
              <a:r>
                <a:rPr lang="en-US" dirty="0" err="1"/>
                <a:t>val</a:t>
              </a:r>
              <a:r>
                <a:rPr lang="en-US" dirty="0"/>
                <a:t> (694), test(694)</a:t>
              </a:r>
              <a:endParaRPr lang="en-US" sz="1800" b="0" dirty="0">
                <a:effectLst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7F5CD2E-7883-B6AF-D5C4-F8A1AB3C2C80}"/>
              </a:ext>
            </a:extLst>
          </p:cNvPr>
          <p:cNvGrpSpPr/>
          <p:nvPr/>
        </p:nvGrpSpPr>
        <p:grpSpPr>
          <a:xfrm>
            <a:off x="432754" y="2493989"/>
            <a:ext cx="6803368" cy="1292662"/>
            <a:chOff x="1735340" y="4463708"/>
            <a:chExt cx="6803368" cy="129266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C5E23BE-CC77-2A8B-093D-8B06E84CE434}"/>
                </a:ext>
              </a:extLst>
            </p:cNvPr>
            <p:cNvSpPr txBox="1"/>
            <p:nvPr/>
          </p:nvSpPr>
          <p:spPr>
            <a:xfrm>
              <a:off x="1735340" y="4463708"/>
              <a:ext cx="9781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Clean-4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B593975-C03F-F861-FB9A-E077DED89E51}"/>
                </a:ext>
              </a:extLst>
            </p:cNvPr>
            <p:cNvSpPr txBox="1"/>
            <p:nvPr/>
          </p:nvSpPr>
          <p:spPr>
            <a:xfrm>
              <a:off x="2071048" y="4833040"/>
              <a:ext cx="6467660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remove NANs, duplicates, and use mean </a:t>
              </a:r>
              <a:r>
                <a:rPr lang="en-US" dirty="0" err="1"/>
                <a:t>Kd</a:t>
              </a:r>
              <a:r>
                <a:rPr lang="en-US" dirty="0"/>
                <a:t> for duplicates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b="0" dirty="0">
                  <a:effectLst/>
                </a:rPr>
                <a:t>keep only rows with </a:t>
              </a:r>
              <a:r>
                <a:rPr lang="en-US" sz="1800" b="1" dirty="0" err="1">
                  <a:effectLst/>
                </a:rPr>
                <a:t>q_value</a:t>
              </a:r>
              <a:r>
                <a:rPr lang="en-US" b="1" dirty="0" err="1"/>
                <a:t>s</a:t>
              </a:r>
              <a:r>
                <a:rPr lang="en-US" sz="1800" b="1" dirty="0">
                  <a:effectLst/>
                </a:rPr>
                <a:t> </a:t>
              </a:r>
              <a:r>
                <a:rPr lang="en-US" b="1" dirty="0"/>
                <a:t>&lt;</a:t>
              </a:r>
              <a:r>
                <a:rPr lang="en-US" sz="1800" b="1" dirty="0">
                  <a:effectLst/>
                </a:rPr>
                <a:t> 0.50 (12320 rows)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80/10/10 split: train(9856), </a:t>
              </a:r>
              <a:r>
                <a:rPr lang="en-US" dirty="0" err="1"/>
                <a:t>val</a:t>
              </a:r>
              <a:r>
                <a:rPr lang="en-US" dirty="0"/>
                <a:t> (1232), test(1232)</a:t>
              </a:r>
              <a:endParaRPr lang="en-US" sz="1800" b="0" dirty="0">
                <a:effectLst/>
              </a:endParaRP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A4EB809-5B6F-1AAB-39FB-5FB7ECEC243E}"/>
              </a:ext>
            </a:extLst>
          </p:cNvPr>
          <p:cNvCxnSpPr>
            <a:cxnSpLocks/>
          </p:cNvCxnSpPr>
          <p:nvPr/>
        </p:nvCxnSpPr>
        <p:spPr>
          <a:xfrm flipV="1">
            <a:off x="5840083" y="4594406"/>
            <a:ext cx="2329132" cy="3409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5D45A39-FAAA-C16B-4BD4-CDBA58A064A1}"/>
              </a:ext>
            </a:extLst>
          </p:cNvPr>
          <p:cNvCxnSpPr>
            <a:cxnSpLocks/>
          </p:cNvCxnSpPr>
          <p:nvPr/>
        </p:nvCxnSpPr>
        <p:spPr>
          <a:xfrm>
            <a:off x="6096000" y="3366578"/>
            <a:ext cx="1771858" cy="2587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2AD3075-618F-1B7F-A18C-951CECA93237}"/>
              </a:ext>
            </a:extLst>
          </p:cNvPr>
          <p:cNvCxnSpPr>
            <a:cxnSpLocks/>
          </p:cNvCxnSpPr>
          <p:nvPr/>
        </p:nvCxnSpPr>
        <p:spPr>
          <a:xfrm>
            <a:off x="6852250" y="1852512"/>
            <a:ext cx="941004" cy="5066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180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23B7D1-6885-6524-808E-292692E93FBC}"/>
              </a:ext>
            </a:extLst>
          </p:cNvPr>
          <p:cNvSpPr txBox="1"/>
          <p:nvPr/>
        </p:nvSpPr>
        <p:spPr>
          <a:xfrm>
            <a:off x="146649" y="184362"/>
            <a:ext cx="2466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Training Datasets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B93D53-C98F-967F-FD08-149A4D6157AA}"/>
              </a:ext>
            </a:extLst>
          </p:cNvPr>
          <p:cNvSpPr txBox="1"/>
          <p:nvPr/>
        </p:nvSpPr>
        <p:spPr>
          <a:xfrm>
            <a:off x="8850539" y="4812123"/>
            <a:ext cx="1783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Clean-3 dataset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1038154-5D7A-B535-E72C-6F71E15A8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4644" y="1423473"/>
            <a:ext cx="4033366" cy="3148973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3CFA440A-B1CF-3ADE-7103-B27B033D0850}"/>
              </a:ext>
            </a:extLst>
          </p:cNvPr>
          <p:cNvGrpSpPr/>
          <p:nvPr/>
        </p:nvGrpSpPr>
        <p:grpSpPr>
          <a:xfrm>
            <a:off x="225042" y="1423473"/>
            <a:ext cx="4033366" cy="3757982"/>
            <a:chOff x="225042" y="1423473"/>
            <a:chExt cx="4033366" cy="375798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352572C-0B04-B7EF-D36F-336747D674CB}"/>
                </a:ext>
              </a:extLst>
            </p:cNvPr>
            <p:cNvSpPr txBox="1"/>
            <p:nvPr/>
          </p:nvSpPr>
          <p:spPr>
            <a:xfrm>
              <a:off x="1094274" y="4812123"/>
              <a:ext cx="17657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Clean-1 dataset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7E15F6C0-DAEB-57DE-8319-FA75D954A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042" y="1423473"/>
              <a:ext cx="4033366" cy="3148974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B02CA0B-30C2-0ADF-6150-9012DA793899}"/>
              </a:ext>
            </a:extLst>
          </p:cNvPr>
          <p:cNvGrpSpPr/>
          <p:nvPr/>
        </p:nvGrpSpPr>
        <p:grpSpPr>
          <a:xfrm>
            <a:off x="3905772" y="1420578"/>
            <a:ext cx="4042032" cy="3730686"/>
            <a:chOff x="8149968" y="1423473"/>
            <a:chExt cx="4042032" cy="3730686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11951687-A464-0317-1C02-F3C4615B6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49968" y="1423473"/>
              <a:ext cx="4042032" cy="3155739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D363818-7BFD-9A72-E1BB-FCE7B53D0A00}"/>
                </a:ext>
              </a:extLst>
            </p:cNvPr>
            <p:cNvSpPr txBox="1"/>
            <p:nvPr/>
          </p:nvSpPr>
          <p:spPr>
            <a:xfrm>
              <a:off x="9209974" y="4784827"/>
              <a:ext cx="17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Clean-4 dataset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14AFF784-48D6-D6CC-D5BC-709CAA57A15A}"/>
              </a:ext>
            </a:extLst>
          </p:cNvPr>
          <p:cNvSpPr/>
          <p:nvPr/>
        </p:nvSpPr>
        <p:spPr>
          <a:xfrm>
            <a:off x="225042" y="1250828"/>
            <a:ext cx="11895071" cy="362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FE2D7C-EC55-EBC4-8260-437AA46BC51F}"/>
              </a:ext>
            </a:extLst>
          </p:cNvPr>
          <p:cNvSpPr txBox="1"/>
          <p:nvPr/>
        </p:nvSpPr>
        <p:spPr>
          <a:xfrm>
            <a:off x="221042" y="749637"/>
            <a:ext cx="5058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Relative variability of sequence data by position</a:t>
            </a:r>
          </a:p>
        </p:txBody>
      </p:sp>
    </p:spTree>
    <p:extLst>
      <p:ext uri="{BB962C8B-B14F-4D97-AF65-F5344CB8AC3E}">
        <p14:creationId xmlns:p14="http://schemas.microsoft.com/office/powerpoint/2010/main" val="32218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82A056-A86A-59A1-BDB2-9142D9E30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181676"/>
              </p:ext>
            </p:extLst>
          </p:nvPr>
        </p:nvGraphicFramePr>
        <p:xfrm>
          <a:off x="2609970" y="1285430"/>
          <a:ext cx="5744631" cy="2461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4944">
                  <a:extLst>
                    <a:ext uri="{9D8B030D-6E8A-4147-A177-3AD203B41FA5}">
                      <a16:colId xmlns:a16="http://schemas.microsoft.com/office/drawing/2014/main" val="2397869438"/>
                    </a:ext>
                  </a:extLst>
                </a:gridCol>
                <a:gridCol w="1659675">
                  <a:extLst>
                    <a:ext uri="{9D8B030D-6E8A-4147-A177-3AD203B41FA5}">
                      <a16:colId xmlns:a16="http://schemas.microsoft.com/office/drawing/2014/main" val="2684795497"/>
                    </a:ext>
                  </a:extLst>
                </a:gridCol>
                <a:gridCol w="2480012">
                  <a:extLst>
                    <a:ext uri="{9D8B030D-6E8A-4147-A177-3AD203B41FA5}">
                      <a16:colId xmlns:a16="http://schemas.microsoft.com/office/drawing/2014/main" val="2600938863"/>
                    </a:ext>
                  </a:extLst>
                </a:gridCol>
              </a:tblGrid>
              <a:tr h="658423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Sequence Length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sequences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1387217"/>
                  </a:ext>
                </a:extLst>
              </a:tr>
              <a:tr h="658423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Holdout 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Training Set (clean-1)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3099948"/>
                  </a:ext>
                </a:extLst>
              </a:tr>
              <a:tr h="3814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6180180"/>
                  </a:ext>
                </a:extLst>
              </a:tr>
              <a:tr h="3814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24112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effectLst/>
                        </a:rPr>
                        <a:t>29199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3108276"/>
                  </a:ext>
                </a:extLst>
              </a:tr>
              <a:tr h="3814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194571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CDD5289-1D4B-375A-6E73-1AFAAD08FC05}"/>
              </a:ext>
            </a:extLst>
          </p:cNvPr>
          <p:cNvSpPr txBox="1"/>
          <p:nvPr/>
        </p:nvSpPr>
        <p:spPr>
          <a:xfrm>
            <a:off x="140127" y="221836"/>
            <a:ext cx="6788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set analysis – Sequence Length Distributions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EAF577-4DB7-FA1A-85E1-6BEB47F54E9B}"/>
              </a:ext>
            </a:extLst>
          </p:cNvPr>
          <p:cNvSpPr txBox="1"/>
          <p:nvPr/>
        </p:nvSpPr>
        <p:spPr>
          <a:xfrm>
            <a:off x="284673" y="4183812"/>
            <a:ext cx="11310147" cy="1298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Train the models using a </a:t>
            </a:r>
            <a:r>
              <a:rPr lang="en-US" b="1" dirty="0" err="1"/>
              <a:t>block_length</a:t>
            </a:r>
            <a:r>
              <a:rPr lang="en-US" b="1" dirty="0"/>
              <a:t> = 247</a:t>
            </a:r>
            <a:r>
              <a:rPr lang="en-US" dirty="0"/>
              <a:t> to accommodate the longest length in the holdout set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(Exception : Visual Transformer model; clips the last 5 residues in training set to better fit the 2D image format)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Pad the end of sequences shorter than 247 with ‘PAD’ token where necessary</a:t>
            </a:r>
          </a:p>
        </p:txBody>
      </p:sp>
    </p:spTree>
    <p:extLst>
      <p:ext uri="{BB962C8B-B14F-4D97-AF65-F5344CB8AC3E}">
        <p14:creationId xmlns:p14="http://schemas.microsoft.com/office/powerpoint/2010/main" val="597866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382E66-7375-A439-64A2-669CD1B2CFA6}"/>
              </a:ext>
            </a:extLst>
          </p:cNvPr>
          <p:cNvSpPr txBox="1"/>
          <p:nvPr/>
        </p:nvSpPr>
        <p:spPr>
          <a:xfrm>
            <a:off x="146649" y="184362"/>
            <a:ext cx="2554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Training Datasets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68C520-266A-816C-EA7B-D11547DD2330}"/>
              </a:ext>
            </a:extLst>
          </p:cNvPr>
          <p:cNvSpPr txBox="1"/>
          <p:nvPr/>
        </p:nvSpPr>
        <p:spPr>
          <a:xfrm>
            <a:off x="1235381" y="1526748"/>
            <a:ext cx="948725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Regularization/augmentation techniques at sequence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replace aa residue(s) with MASK token (like a dropout); (note this is not MLM as done in BERT)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randomly choose </a:t>
            </a:r>
            <a:r>
              <a:rPr lang="en-US" sz="1600" dirty="0" err="1"/>
              <a:t>Kd</a:t>
            </a:r>
            <a:r>
              <a:rPr lang="en-US" sz="1600" dirty="0"/>
              <a:t> values over range [</a:t>
            </a:r>
            <a:r>
              <a:rPr lang="en-US" sz="1600" dirty="0" err="1"/>
              <a:t>Kd_lower_bound</a:t>
            </a:r>
            <a:r>
              <a:rPr lang="en-US" sz="1600" dirty="0"/>
              <a:t>, </a:t>
            </a:r>
            <a:r>
              <a:rPr lang="en-US" sz="1600" dirty="0" err="1"/>
              <a:t>Kd_upper_bound</a:t>
            </a:r>
            <a:r>
              <a:rPr lang="en-US" sz="1600" dirty="0"/>
              <a:t>]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b="1" dirty="0"/>
              <a:t>I did not have time to try this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flip the aa-sequence back-to-front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this probably breaks the transformer position embedding (is fine for MLP though)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roll the aa-sequence either direction a random number of residues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this probably breaks the transformer position embedding (is fine for MLP though)</a:t>
            </a:r>
          </a:p>
          <a:p>
            <a:pPr lvl="1"/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And of course, use the use standard dropout in the model for weights, embeddings, </a:t>
            </a:r>
            <a:r>
              <a:rPr lang="en-US" sz="1600" dirty="0" err="1"/>
              <a:t>etc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Checkpoints saved based on best </a:t>
            </a:r>
            <a:r>
              <a:rPr lang="en-US" sz="1600" dirty="0" err="1"/>
              <a:t>val</a:t>
            </a:r>
            <a:r>
              <a:rPr lang="en-US" sz="1600" dirty="0"/>
              <a:t>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Early stopping where noted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C45843-0E3C-4CBB-E71E-6F1DDA325D8C}"/>
              </a:ext>
            </a:extLst>
          </p:cNvPr>
          <p:cNvSpPr txBox="1"/>
          <p:nvPr/>
        </p:nvSpPr>
        <p:spPr>
          <a:xfrm>
            <a:off x="146649" y="809929"/>
            <a:ext cx="5863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Clean-3b dataset is small with increased risk of overfitting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767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22352</TotalTime>
  <Words>2667</Words>
  <Application>Microsoft Macintosh PowerPoint</Application>
  <PresentationFormat>Widescreen</PresentationFormat>
  <Paragraphs>495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Aptos</vt:lpstr>
      <vt:lpstr>Aptos Display</vt:lpstr>
      <vt:lpstr>Arial</vt:lpstr>
      <vt:lpstr>Menlo</vt:lpstr>
      <vt:lpstr>Symbol</vt:lpstr>
      <vt:lpstr>Office Theme</vt:lpstr>
      <vt:lpstr>A-Alpha Bio Homework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Thompson</dc:creator>
  <cp:lastModifiedBy>Mark Thompson</cp:lastModifiedBy>
  <cp:revision>1017</cp:revision>
  <dcterms:created xsi:type="dcterms:W3CDTF">2024-04-22T17:24:41Z</dcterms:created>
  <dcterms:modified xsi:type="dcterms:W3CDTF">2024-05-16T21:19:18Z</dcterms:modified>
</cp:coreProperties>
</file>