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6" r:id="rId2"/>
    <p:sldId id="325" r:id="rId3"/>
    <p:sldId id="328" r:id="rId4"/>
    <p:sldId id="338" r:id="rId5"/>
    <p:sldId id="339" r:id="rId6"/>
    <p:sldId id="333" r:id="rId7"/>
    <p:sldId id="342" r:id="rId8"/>
    <p:sldId id="336" r:id="rId9"/>
    <p:sldId id="345" r:id="rId10"/>
    <p:sldId id="344" r:id="rId11"/>
    <p:sldId id="343" r:id="rId12"/>
    <p:sldId id="320" r:id="rId13"/>
    <p:sldId id="334" r:id="rId14"/>
    <p:sldId id="340" r:id="rId15"/>
    <p:sldId id="341" r:id="rId16"/>
    <p:sldId id="257" r:id="rId17"/>
    <p:sldId id="258" r:id="rId18"/>
    <p:sldId id="335" r:id="rId19"/>
    <p:sldId id="337" r:id="rId20"/>
    <p:sldId id="330" r:id="rId21"/>
    <p:sldId id="329" r:id="rId22"/>
    <p:sldId id="331" r:id="rId23"/>
    <p:sldId id="318" r:id="rId24"/>
    <p:sldId id="321" r:id="rId25"/>
    <p:sldId id="259" r:id="rId26"/>
    <p:sldId id="322" r:id="rId27"/>
    <p:sldId id="260" r:id="rId28"/>
    <p:sldId id="324" r:id="rId29"/>
    <p:sldId id="261" r:id="rId30"/>
    <p:sldId id="32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65"/>
    <p:restoredTop sz="94719"/>
  </p:normalViewPr>
  <p:slideViewPr>
    <p:cSldViewPr snapToGrid="0">
      <p:cViewPr varScale="1">
        <p:scale>
          <a:sx n="148" d="100"/>
          <a:sy n="148" d="100"/>
        </p:scale>
        <p:origin x="1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5B24-BE5D-BB16-E018-6A8D6A45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4FE09-8BC8-CD7F-46E1-DDACF582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2911-A6BE-BEB5-2F7F-AC782DE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F012-9DA7-BE18-4726-1385688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DCB-5F5D-8C65-BE0D-856A358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129-8654-C546-5E50-B05DB88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524A-ED5F-81C4-364F-F37D28C3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26B-3BF0-8503-ACFD-B248A2D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AFCE-399E-9063-754F-518A6DC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3F2B-637C-CCA4-BC87-7D762A1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91A6-10CF-DF4A-192A-F3C954E3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DBE2-0145-F8F3-3713-0E4FFA15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856-9746-A525-EDC7-0AD66B2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02-2988-A998-813E-B224B5B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2D25-B3E0-4126-4317-A79F76E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07F-0190-1BCD-0255-47DA6CB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104-4B7B-F5A6-9810-F30A1DD1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C20-E900-3477-6692-8DDCF40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4017-94C4-C88E-FAAF-0395428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53-CB2D-27E3-DE7F-46DEC150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053-905E-5762-A822-1E8A195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39A7-C4D8-FEF8-76D1-9080745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65AC-D2A0-D1C5-1860-16F0D78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A778-FA45-F61B-62CA-8F2E451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2E9-6ACE-CFE6-FF0A-3A71F2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A487-070A-5040-17CB-8B98BB6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F47-D195-84D2-46F3-C5FDEF131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2CDB-DA5E-F769-F26F-8B7C466F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0474-CEC7-6B70-EC88-5A6AB87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CF5-8F92-BB28-CAF4-4FE6F99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2428-5825-988D-B30E-944AADB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9A8-7C60-DBF9-465F-59DA85BB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C2CA-806A-EFCA-8EE5-E32A3C2A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C5F-9FC5-88B7-3028-4838A6F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9445-61AC-6FF3-8FEB-9222992C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2E7E-6277-5D61-0232-361A2C35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4C80-B257-2ABE-9032-D617AA6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AB18-53B0-8F5C-DC16-CEC6A8C7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CE56-5C49-3F4B-1718-F8718E3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9A6-DAD0-6CEC-BAEC-92E39D2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5217-BFBD-755B-7503-9734C3A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9AB4-6F5A-D2A5-51EF-E0057C8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8D9-9E0E-0D2A-6DA0-D5AAD33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6EDC-16E4-6BDD-7B5D-14C1D03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8D2E-FA98-EA3C-96CB-140BECB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32C2-65C9-43F7-F8DA-5ADC90B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E94-1151-8567-76DA-2FAA9C4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08-2083-6EA2-8FE1-F2D2FED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CBEA-5D3E-C66C-D62E-E54E76CD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5B68-B2A3-8911-C036-3F5E450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0CA-530C-2927-D48C-DF86096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737E-CC28-DC18-C3E1-D2E1A0E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F5C-D8A7-294B-250A-D74AFED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94E-EA25-2930-E902-2C074BB9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E7B-A73B-071E-F829-E427D2B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CCA2-4813-E4E3-1611-AD7CAC0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68FF-319E-17A5-F05C-216E934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C30D-003F-0390-9C97-8EFE365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1DE78-5EF0-4B0A-90EA-A1EE37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FA93-2A58-ECC3-A5E3-34C4628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F61C-B509-180B-29BF-150C1B3D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23B6-E58B-F964-5A01-8CBE9A94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C6E8-47FD-F3EE-70E5-5C4FA4CD8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t-ll/AlphaSeq_Antibody_Dataset.git" TargetMode="External"/><Relationship Id="rId3" Type="http://schemas.openxmlformats.org/officeDocument/2006/relationships/hyperlink" Target="https://doi.org/10.1093/bioinformatics/btac020" TargetMode="External"/><Relationship Id="rId7" Type="http://schemas.openxmlformats.org/officeDocument/2006/relationships/hyperlink" Target="https://www.nature.com/articles/s41597-022-01779-4" TargetMode="External"/><Relationship Id="rId2" Type="http://schemas.openxmlformats.org/officeDocument/2006/relationships/hyperlink" Target="https://aclanthology.org/N19-142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orxiv.org/lookup/doi/10.1101/2022.10.07.502662" TargetMode="External"/><Relationship Id="rId11" Type="http://schemas.openxmlformats.org/officeDocument/2006/relationships/hyperlink" Target="https://github.com/planaria158/BERT.git" TargetMode="External"/><Relationship Id="rId5" Type="http://schemas.openxmlformats.org/officeDocument/2006/relationships/hyperlink" Target="https://github.com/karpathy/minGPT" TargetMode="External"/><Relationship Id="rId10" Type="http://schemas.openxmlformats.org/officeDocument/2006/relationships/hyperlink" Target="https://opig.stats.ox.ac.uk/webapps/oas/" TargetMode="External"/><Relationship Id="rId4" Type="http://schemas.openxmlformats.org/officeDocument/2006/relationships/hyperlink" Target="https://github.com/barneyhill/minBERT" TargetMode="External"/><Relationship Id="rId9" Type="http://schemas.openxmlformats.org/officeDocument/2006/relationships/hyperlink" Target="https://doi.org/10.4049/jimmunol.1800708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opig.stats.ox.ac.uk/webapps/oas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97-022-01779-4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bioinformatics/btac020" TargetMode="External"/><Relationship Id="rId2" Type="http://schemas.openxmlformats.org/officeDocument/2006/relationships/hyperlink" Target="https://discuss.huggingface.co/t/fine-tuning-bert-with-sequences-longer-than-512-tokens/12652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arxiv.org/abs/2010.11929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857-FA50-C35E-15EA-9E8F72E2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0127"/>
            <a:ext cx="9144000" cy="1174353"/>
          </a:xfrm>
        </p:spPr>
        <p:txBody>
          <a:bodyPr>
            <a:normAutofit/>
          </a:bodyPr>
          <a:lstStyle/>
          <a:p>
            <a:r>
              <a:rPr lang="en-US" dirty="0"/>
              <a:t>A-Alpha Bio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DF51-B65D-C65D-1C00-F6405348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806"/>
            <a:ext cx="9144000" cy="860379"/>
          </a:xfrm>
        </p:spPr>
        <p:txBody>
          <a:bodyPr>
            <a:normAutofit/>
          </a:bodyPr>
          <a:lstStyle/>
          <a:p>
            <a:r>
              <a:rPr lang="en-US" dirty="0"/>
              <a:t>Mark Thompson</a:t>
            </a:r>
          </a:p>
        </p:txBody>
      </p:sp>
    </p:spTree>
    <p:extLst>
      <p:ext uri="{BB962C8B-B14F-4D97-AF65-F5344CB8AC3E}">
        <p14:creationId xmlns:p14="http://schemas.microsoft.com/office/powerpoint/2010/main" val="1273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AA1C9C-FB2D-CD2D-F85E-23BCF1A59DF3}"/>
              </a:ext>
            </a:extLst>
          </p:cNvPr>
          <p:cNvSpPr txBox="1"/>
          <p:nvPr/>
        </p:nvSpPr>
        <p:spPr>
          <a:xfrm>
            <a:off x="173866" y="154242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5CECA3-BD7D-460A-C42C-78CB24379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48" y="1092920"/>
            <a:ext cx="7304187" cy="233608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ABCB51-05DF-27E1-4369-F5A1A2870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48" y="4130129"/>
            <a:ext cx="6536116" cy="233607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C6965F-FA30-7F55-A393-2A31108BF7F6}"/>
              </a:ext>
            </a:extLst>
          </p:cNvPr>
          <p:cNvSpPr txBox="1"/>
          <p:nvPr/>
        </p:nvSpPr>
        <p:spPr>
          <a:xfrm>
            <a:off x="730398" y="723588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pre-train, MLM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27D7C-B7FF-B52A-765E-A4304408DCE8}"/>
              </a:ext>
            </a:extLst>
          </p:cNvPr>
          <p:cNvSpPr txBox="1"/>
          <p:nvPr/>
        </p:nvSpPr>
        <p:spPr>
          <a:xfrm>
            <a:off x="730398" y="3760797"/>
            <a:ext cx="161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fine tune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DF426-EAFE-3091-51B1-EF3CA945EE22}"/>
              </a:ext>
            </a:extLst>
          </p:cNvPr>
          <p:cNvSpPr txBox="1"/>
          <p:nvPr/>
        </p:nvSpPr>
        <p:spPr>
          <a:xfrm>
            <a:off x="8297285" y="1891628"/>
            <a:ext cx="373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Dataset: OAS light chain 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9C1117-AE70-3B34-CBDC-766B07172B75}"/>
              </a:ext>
            </a:extLst>
          </p:cNvPr>
          <p:cNvSpPr txBox="1"/>
          <p:nvPr/>
        </p:nvSpPr>
        <p:spPr>
          <a:xfrm>
            <a:off x="7529214" y="5113502"/>
            <a:ext cx="388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Dataset:  A-Alpha Bio homework data</a:t>
            </a:r>
          </a:p>
        </p:txBody>
      </p:sp>
    </p:spTree>
    <p:extLst>
      <p:ext uri="{BB962C8B-B14F-4D97-AF65-F5344CB8AC3E}">
        <p14:creationId xmlns:p14="http://schemas.microsoft.com/office/powerpoint/2010/main" val="846146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231D6-438C-BCE9-2D4A-B65BED30FBD7}"/>
              </a:ext>
            </a:extLst>
          </p:cNvPr>
          <p:cNvSpPr txBox="1"/>
          <p:nvPr/>
        </p:nvSpPr>
        <p:spPr>
          <a:xfrm>
            <a:off x="173866" y="154242"/>
            <a:ext cx="436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Settings for models and training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53754A-358D-9F4B-D58B-3A61F898B3A4}"/>
              </a:ext>
            </a:extLst>
          </p:cNvPr>
          <p:cNvGrpSpPr/>
          <p:nvPr/>
        </p:nvGrpSpPr>
        <p:grpSpPr>
          <a:xfrm>
            <a:off x="681491" y="1052422"/>
            <a:ext cx="2435923" cy="2941608"/>
            <a:chOff x="681491" y="1052422"/>
            <a:chExt cx="2435923" cy="294160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DC333F-D8D2-B5D5-CDC0-E75EA11236F7}"/>
                </a:ext>
              </a:extLst>
            </p:cNvPr>
            <p:cNvSpPr/>
            <p:nvPr/>
          </p:nvSpPr>
          <p:spPr>
            <a:xfrm>
              <a:off x="681491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8AD42C4-3C54-2DA7-EBC4-0680E29331FB}"/>
                </a:ext>
              </a:extLst>
            </p:cNvPr>
            <p:cNvSpPr txBox="1"/>
            <p:nvPr/>
          </p:nvSpPr>
          <p:spPr>
            <a:xfrm>
              <a:off x="1059560" y="1052425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Residual MLP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35129A-ADAA-58D1-D1A6-5D364944A302}"/>
                </a:ext>
              </a:extLst>
            </p:cNvPr>
            <p:cNvSpPr txBox="1"/>
            <p:nvPr/>
          </p:nvSpPr>
          <p:spPr>
            <a:xfrm>
              <a:off x="681491" y="1414740"/>
              <a:ext cx="243592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8 layers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input/output size : 248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: 0.2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3ECD85-051C-8EAD-5345-2A59D923A7E6}"/>
              </a:ext>
            </a:extLst>
          </p:cNvPr>
          <p:cNvGrpSpPr/>
          <p:nvPr/>
        </p:nvGrpSpPr>
        <p:grpSpPr>
          <a:xfrm>
            <a:off x="3219842" y="1052422"/>
            <a:ext cx="2524089" cy="2941608"/>
            <a:chOff x="3219842" y="1052422"/>
            <a:chExt cx="2524089" cy="294160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E03991-1C61-E3BE-0D5A-658BAA9108B0}"/>
                </a:ext>
              </a:extLst>
            </p:cNvPr>
            <p:cNvSpPr/>
            <p:nvPr/>
          </p:nvSpPr>
          <p:spPr>
            <a:xfrm>
              <a:off x="3227451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5FD086-6A13-F70D-8E9B-4C8B87747B22}"/>
                </a:ext>
              </a:extLst>
            </p:cNvPr>
            <p:cNvSpPr txBox="1"/>
            <p:nvPr/>
          </p:nvSpPr>
          <p:spPr>
            <a:xfrm>
              <a:off x="3219842" y="1052425"/>
              <a:ext cx="2524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Vision Transformer (VIT)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58CE13-6B26-2D98-C03E-DBF7332C0E72}"/>
                </a:ext>
              </a:extLst>
            </p:cNvPr>
            <p:cNvSpPr txBox="1"/>
            <p:nvPr/>
          </p:nvSpPr>
          <p:spPr>
            <a:xfrm>
              <a:off x="3264470" y="1414740"/>
              <a:ext cx="2258311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img</a:t>
              </a:r>
              <a:r>
                <a:rPr lang="en-US" sz="1600" dirty="0"/>
                <a:t> size: (1,42,42)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128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patch_dim</a:t>
              </a:r>
              <a:r>
                <a:rPr lang="en-US" sz="1600" dirty="0"/>
                <a:t>: 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</a:t>
              </a:r>
              <a:r>
                <a:rPr lang="en-US" sz="1600" dirty="0" err="1"/>
                <a:t>mlp</a:t>
              </a:r>
              <a:r>
                <a:rPr lang="en-US" sz="1600" dirty="0"/>
                <a:t>: 0.2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</a:t>
              </a:r>
              <a:r>
                <a:rPr lang="en-US" sz="1600" dirty="0" err="1"/>
                <a:t>tformer</a:t>
              </a:r>
              <a:r>
                <a:rPr lang="en-US" sz="1600" dirty="0"/>
                <a:t>: 0.2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6549EC4-5C33-A19F-7347-12AA8BDDE2E3}"/>
              </a:ext>
            </a:extLst>
          </p:cNvPr>
          <p:cNvGrpSpPr/>
          <p:nvPr/>
        </p:nvGrpSpPr>
        <p:grpSpPr>
          <a:xfrm>
            <a:off x="5828290" y="1052422"/>
            <a:ext cx="2435923" cy="3163085"/>
            <a:chOff x="5828290" y="1052422"/>
            <a:chExt cx="2435923" cy="316308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BEBBAF-18EA-F3CD-2ECC-EA9E8D4B73D7}"/>
                </a:ext>
              </a:extLst>
            </p:cNvPr>
            <p:cNvSpPr/>
            <p:nvPr/>
          </p:nvSpPr>
          <p:spPr>
            <a:xfrm>
              <a:off x="5828290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D35DF2-BD73-C434-8BB7-FF641C7D2938}"/>
                </a:ext>
              </a:extLst>
            </p:cNvPr>
            <p:cNvSpPr txBox="1"/>
            <p:nvPr/>
          </p:nvSpPr>
          <p:spPr>
            <a:xfrm>
              <a:off x="6247667" y="1052425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BERT pre-train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95B3D1-E65B-D10A-E01A-745ED5F1ED49}"/>
                </a:ext>
              </a:extLst>
            </p:cNvPr>
            <p:cNvSpPr txBox="1"/>
            <p:nvPr/>
          </p:nvSpPr>
          <p:spPr>
            <a:xfrm>
              <a:off x="6080611" y="1414740"/>
              <a:ext cx="2028504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192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0.15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residual: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attn:</a:t>
              </a:r>
              <a:r>
                <a:rPr lang="en-US" sz="1600" dirty="0"/>
                <a:t> 0.1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4FB101-46A9-724B-73E3-3460EF2C80F7}"/>
              </a:ext>
            </a:extLst>
          </p:cNvPr>
          <p:cNvGrpSpPr/>
          <p:nvPr/>
        </p:nvGrpSpPr>
        <p:grpSpPr>
          <a:xfrm>
            <a:off x="8516534" y="1052422"/>
            <a:ext cx="2435923" cy="2941608"/>
            <a:chOff x="8516534" y="1052422"/>
            <a:chExt cx="2435923" cy="294160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76DE57-CD38-F5D7-D311-F3C498F8F124}"/>
                </a:ext>
              </a:extLst>
            </p:cNvPr>
            <p:cNvSpPr/>
            <p:nvPr/>
          </p:nvSpPr>
          <p:spPr>
            <a:xfrm>
              <a:off x="8516534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3B2943-5BB5-5DBB-7721-E313935CD162}"/>
                </a:ext>
              </a:extLst>
            </p:cNvPr>
            <p:cNvSpPr txBox="1"/>
            <p:nvPr/>
          </p:nvSpPr>
          <p:spPr>
            <a:xfrm>
              <a:off x="8896602" y="1052425"/>
              <a:ext cx="1646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BERT fine-tune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45135F-4C5E-C0F0-FDA6-6CE9C653C015}"/>
                </a:ext>
              </a:extLst>
            </p:cNvPr>
            <p:cNvSpPr txBox="1"/>
            <p:nvPr/>
          </p:nvSpPr>
          <p:spPr>
            <a:xfrm>
              <a:off x="8597668" y="1414740"/>
              <a:ext cx="235478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BERT pre-train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dropout: 0.2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base </a:t>
              </a:r>
              <a:r>
                <a:rPr lang="en-US" sz="1600" dirty="0" err="1"/>
                <a:t>tformer</a:t>
              </a:r>
              <a:r>
                <a:rPr lang="en-US" sz="1600" dirty="0"/>
                <a:t> layers: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all frozen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2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619909-2482-8E10-24D1-F543F57A7335}"/>
              </a:ext>
            </a:extLst>
          </p:cNvPr>
          <p:cNvSpPr txBox="1"/>
          <p:nvPr/>
        </p:nvSpPr>
        <p:spPr>
          <a:xfrm>
            <a:off x="436781" y="4430545"/>
            <a:ext cx="107830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Misc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pre-train: due to resource constraints, I had to use a very tiny BERT (</a:t>
            </a:r>
            <a:r>
              <a:rPr lang="en-US" sz="1600" dirty="0" err="1"/>
              <a:t>emb</a:t>
            </a:r>
            <a:r>
              <a:rPr lang="en-US" sz="1600" dirty="0"/>
              <a:t>, heads, layers) and only did 10 epochs of pre-training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VIT: due to resource constraints, I could not explore larger attention heads (</a:t>
            </a:r>
            <a:r>
              <a:rPr lang="en-US" sz="1600" dirty="0" err="1"/>
              <a:t>emb</a:t>
            </a:r>
            <a:r>
              <a:rPr lang="en-US" sz="1600" dirty="0"/>
              <a:t>, heads, layers)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AdamW</a:t>
            </a:r>
            <a:r>
              <a:rPr lang="en-US" sz="1600" dirty="0"/>
              <a:t> and exponential learning rate decay for all trainings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 learning rate 0.0001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Loss: 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VIT </a:t>
            </a:r>
            <a:r>
              <a:rPr lang="en-US" sz="1600" dirty="0" err="1"/>
              <a:t>blocksize</a:t>
            </a:r>
            <a:r>
              <a:rPr lang="en-US" sz="1600" dirty="0"/>
              <a:t>: I cut off the last 5 aa residues to better accommodate the dimensions needed for the VIT</a:t>
            </a:r>
          </a:p>
        </p:txBody>
      </p:sp>
    </p:spTree>
    <p:extLst>
      <p:ext uri="{BB962C8B-B14F-4D97-AF65-F5344CB8AC3E}">
        <p14:creationId xmlns:p14="http://schemas.microsoft.com/office/powerpoint/2010/main" val="4045523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8D544-62FB-BED5-1F3D-8DE1F9A51DC3}"/>
              </a:ext>
            </a:extLst>
          </p:cNvPr>
          <p:cNvSpPr txBox="1"/>
          <p:nvPr/>
        </p:nvSpPr>
        <p:spPr>
          <a:xfrm>
            <a:off x="140127" y="221836"/>
            <a:ext cx="6376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Stuff:   Relevant literature, code, and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0003C-8501-0DA4-F28D-311FF3F150A4}"/>
              </a:ext>
            </a:extLst>
          </p:cNvPr>
          <p:cNvSpPr txBox="1"/>
          <p:nvPr/>
        </p:nvSpPr>
        <p:spPr>
          <a:xfrm>
            <a:off x="765387" y="1291616"/>
            <a:ext cx="95746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: </a:t>
            </a:r>
            <a:r>
              <a:rPr lang="en-US" sz="1600" dirty="0">
                <a:hlinkClick r:id="rId2"/>
              </a:rPr>
              <a:t>https://aclanthology.org/N19-1423.pdf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ProteinBERT</a:t>
            </a:r>
            <a:r>
              <a:rPr lang="en-US" sz="1600" dirty="0"/>
              <a:t> : </a:t>
            </a:r>
            <a:r>
              <a:rPr lang="en-US" sz="1600" dirty="0">
                <a:hlinkClick r:id="rId3"/>
              </a:rPr>
              <a:t>https://doi.org/10.1093/bioinformatics/btac020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Code partially taken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Barney Hill : </a:t>
            </a:r>
            <a:r>
              <a:rPr lang="en-US" sz="1600" b="0" dirty="0">
                <a:effectLst/>
                <a:hlinkClick r:id="rId4"/>
              </a:rPr>
              <a:t>https://github.com/barneyhill/minBERT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Andrej </a:t>
            </a:r>
            <a:r>
              <a:rPr lang="en-US" sz="1600" dirty="0" err="1"/>
              <a:t>Karpathy</a:t>
            </a:r>
            <a:r>
              <a:rPr lang="en-US" sz="1600" dirty="0"/>
              <a:t>: </a:t>
            </a:r>
            <a:r>
              <a:rPr lang="en-US" sz="1600" b="0" dirty="0">
                <a:effectLst/>
                <a:hlinkClick r:id="rId5"/>
              </a:rPr>
              <a:t>https://github.com/karpathy/minGPT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my Table Transformer code (from real-estate automated valuation model development)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</a:t>
            </a:r>
            <a:r>
              <a:rPr lang="en-US" sz="1600" b="0" dirty="0">
                <a:effectLst/>
              </a:rPr>
              <a:t>-Alpha Bio: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 Comm: </a:t>
            </a:r>
            <a:r>
              <a:rPr lang="en-US" sz="1600" dirty="0">
                <a:hlinkClick r:id="rId6"/>
              </a:rPr>
              <a:t>http://biorxiv.org/lookup/doi/10.1101/2022.10.07.502662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Nature: </a:t>
            </a:r>
            <a:r>
              <a:rPr lang="en-US" sz="1600" dirty="0">
                <a:hlinkClick r:id="rId7"/>
              </a:rPr>
              <a:t>https://www.nature.com/articles/s41597-022-01779-4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scFv</a:t>
            </a:r>
            <a:r>
              <a:rPr lang="en-US" sz="1600" dirty="0"/>
              <a:t> Datasets: </a:t>
            </a:r>
            <a:r>
              <a:rPr lang="en-US" sz="1600" dirty="0">
                <a:hlinkClick r:id="rId8"/>
              </a:rPr>
              <a:t>https://github.com/mit-ll/AlphaSeq_Antibody_Dataset.git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Observed Antibody Space 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9"/>
              </a:rPr>
              <a:t>https://doi.org/10.4049/jimmunol.1800708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10"/>
              </a:rPr>
              <a:t>https://opig.stats.ox.ac.uk/webapps/oas/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My </a:t>
            </a:r>
            <a:r>
              <a:rPr lang="en-US" sz="1600" dirty="0" err="1"/>
              <a:t>Github</a:t>
            </a:r>
            <a:r>
              <a:rPr lang="en-US" sz="1600" dirty="0"/>
              <a:t> repo for this homework’s code: </a:t>
            </a:r>
            <a:r>
              <a:rPr lang="en-US" sz="1600" dirty="0">
                <a:solidFill>
                  <a:srgbClr val="FF0000"/>
                </a:solidFill>
              </a:rPr>
              <a:t>TODO (2 repos) </a:t>
            </a:r>
            <a:r>
              <a:rPr lang="en-US" sz="1600" dirty="0">
                <a:hlinkClick r:id="rId11"/>
              </a:rPr>
              <a:t>https://github.com/planaria158/BERT.git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EACF3-1DAE-F38C-6985-089A5766A04C}"/>
              </a:ext>
            </a:extLst>
          </p:cNvPr>
          <p:cNvSpPr txBox="1"/>
          <p:nvPr/>
        </p:nvSpPr>
        <p:spPr>
          <a:xfrm>
            <a:off x="140127" y="679781"/>
            <a:ext cx="9369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I did most of the BERT coding/testing in the 2 weeks before my call with Adrian (i.e. before getting the HW problem)</a:t>
            </a:r>
          </a:p>
        </p:txBody>
      </p:sp>
    </p:spTree>
    <p:extLst>
      <p:ext uri="{BB962C8B-B14F-4D97-AF65-F5344CB8AC3E}">
        <p14:creationId xmlns:p14="http://schemas.microsoft.com/office/powerpoint/2010/main" val="1592508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3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126274"/>
              </p:ext>
            </p:extLst>
          </p:nvPr>
        </p:nvGraphicFramePr>
        <p:xfrm>
          <a:off x="1155168" y="1019273"/>
          <a:ext cx="8556704" cy="4179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639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3551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45547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70391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232916">
                  <a:extLst>
                    <a:ext uri="{9D8B030D-6E8A-4147-A177-3AD203B41FA5}">
                      <a16:colId xmlns:a16="http://schemas.microsoft.com/office/drawing/2014/main" val="784973340"/>
                    </a:ext>
                  </a:extLst>
                </a:gridCol>
                <a:gridCol w="1900029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 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36224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dense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2729885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BERT (naive)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321389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8333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Train the fine-tune BERT model from scratch (no pre-training)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OAS dataset is </a:t>
            </a:r>
            <a:r>
              <a:rPr lang="en-US" b="0" dirty="0">
                <a:effectLst/>
              </a:rPr>
              <a:t>18061315 rows.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1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69188"/>
              </p:ext>
            </p:extLst>
          </p:nvPr>
        </p:nvGraphicFramePr>
        <p:xfrm>
          <a:off x="1729491" y="1086528"/>
          <a:ext cx="8484186" cy="2662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2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087495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60010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683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</p:txBody>
      </p:sp>
    </p:spTree>
    <p:extLst>
      <p:ext uri="{BB962C8B-B14F-4D97-AF65-F5344CB8AC3E}">
        <p14:creationId xmlns:p14="http://schemas.microsoft.com/office/powerpoint/2010/main" val="1303042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078045"/>
              </p:ext>
            </p:extLst>
          </p:nvPr>
        </p:nvGraphicFramePr>
        <p:xfrm>
          <a:off x="671456" y="784606"/>
          <a:ext cx="9787683" cy="5466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468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3962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89386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106226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363281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2724040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655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466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4466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VIT (1-channel)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4466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VIT (3-channel)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446695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BERT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38611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transformer frozen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  <a:tr h="727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last 1 layer </a:t>
                      </a:r>
                      <a:r>
                        <a:rPr lang="en-US" sz="1600" dirty="0" err="1"/>
                        <a:t>tform</a:t>
                      </a:r>
                      <a:r>
                        <a:rPr lang="en-US" sz="1600" dirty="0"/>
                        <a:t> unfrozen</a:t>
                      </a:r>
                    </a:p>
                    <a:p>
                      <a:pPr algn="ctr"/>
                      <a:r>
                        <a:rPr lang="en-US" sz="1600" dirty="0"/>
                        <a:t>maybe overfitting…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785061"/>
                  </a:ext>
                </a:extLst>
              </a:tr>
              <a:tr h="754056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last 2 layers </a:t>
                      </a:r>
                      <a:r>
                        <a:rPr lang="en-US" sz="1600" dirty="0" err="1"/>
                        <a:t>tform</a:t>
                      </a:r>
                      <a:r>
                        <a:rPr lang="en-US" sz="1600" dirty="0"/>
                        <a:t> unfrozen</a:t>
                      </a:r>
                    </a:p>
                    <a:p>
                      <a:pPr algn="ctr"/>
                      <a:r>
                        <a:rPr lang="en-US" sz="1600" dirty="0"/>
                        <a:t>maybe overfitting…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902763"/>
                  </a:ext>
                </a:extLst>
              </a:tr>
              <a:tr h="754056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unfreeze last 3 layers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5866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6344991"/>
            <a:ext cx="1001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 (OAS dataset is </a:t>
            </a:r>
            <a:r>
              <a:rPr lang="en-US" b="0" dirty="0">
                <a:effectLst/>
              </a:rPr>
              <a:t>18061315 rows)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387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6EFD40-D78B-378C-E823-CCF3AB5FFDA0}"/>
              </a:ext>
            </a:extLst>
          </p:cNvPr>
          <p:cNvSpPr txBox="1"/>
          <p:nvPr/>
        </p:nvSpPr>
        <p:spPr>
          <a:xfrm>
            <a:off x="630945" y="2424644"/>
            <a:ext cx="87601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Plan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focus on just </a:t>
            </a:r>
            <a:r>
              <a:rPr lang="en-US" b="0" dirty="0" err="1">
                <a:effectLst/>
              </a:rPr>
              <a:t>sequence_alignment_aa</a:t>
            </a:r>
            <a:r>
              <a:rPr lang="en-US" b="0" dirty="0">
                <a:effectLst/>
              </a:rPr>
              <a:t> column (not germline)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the separate v, d, and j (they are already in the light chain)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fwr1, fwr2, fwr3, fwr4 regions (on the heavy chain?)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</a:t>
            </a:r>
            <a:r>
              <a:rPr lang="en-US" dirty="0"/>
              <a:t>CDR</a:t>
            </a:r>
            <a:r>
              <a:rPr lang="en-US" b="0" dirty="0">
                <a:effectLst/>
              </a:rPr>
              <a:t> sequences (they are already contained in the longer light-chain sequences)</a:t>
            </a:r>
          </a:p>
          <a:p>
            <a:br>
              <a:rPr lang="en-US" b="0" dirty="0">
                <a:effectLst/>
              </a:rPr>
            </a:br>
            <a:r>
              <a:rPr lang="en-US" b="1" dirty="0">
                <a:effectLst/>
              </a:rPr>
              <a:t>Result of data extraction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total rows 20306305, num unique, </a:t>
            </a:r>
            <a:r>
              <a:rPr lang="en-US" b="0" dirty="0" err="1">
                <a:effectLst/>
              </a:rPr>
              <a:t>len</a:t>
            </a:r>
            <a:r>
              <a:rPr lang="en-US" b="0" dirty="0">
                <a:effectLst/>
              </a:rPr>
              <a:t>(seqs): 18061315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range in length from </a:t>
            </a:r>
            <a:r>
              <a:rPr lang="en-US" b="0" dirty="0" err="1">
                <a:effectLst/>
              </a:rPr>
              <a:t>min_len</a:t>
            </a:r>
            <a:r>
              <a:rPr lang="en-US" b="0" dirty="0">
                <a:effectLst/>
              </a:rPr>
              <a:t>: 43 , </a:t>
            </a:r>
            <a:r>
              <a:rPr lang="en-US" b="0" dirty="0" err="1">
                <a:effectLst/>
              </a:rPr>
              <a:t>max_len</a:t>
            </a:r>
            <a:r>
              <a:rPr lang="en-US" b="0" dirty="0">
                <a:effectLst/>
              </a:rPr>
              <a:t>: 132</a:t>
            </a: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BD8A0-CE7C-283D-1E05-408E2C1C9AAE}"/>
              </a:ext>
            </a:extLst>
          </p:cNvPr>
          <p:cNvSpPr txBox="1"/>
          <p:nvPr/>
        </p:nvSpPr>
        <p:spPr>
          <a:xfrm>
            <a:off x="698740" y="1547415"/>
            <a:ext cx="443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Human, SARS-COV-2, light chain, unpaired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 datafiles 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29B86055-40FC-B110-8BF1-C3F390607AFB}"/>
              </a:ext>
            </a:extLst>
          </p:cNvPr>
          <p:cNvSpPr txBox="1"/>
          <p:nvPr/>
        </p:nvSpPr>
        <p:spPr>
          <a:xfrm>
            <a:off x="7625751" y="6071862"/>
            <a:ext cx="427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opig.stats.ox.ac.uk</a:t>
            </a:r>
            <a:r>
              <a:rPr lang="en-US" dirty="0"/>
              <a:t>/webapps/</a:t>
            </a:r>
            <a:r>
              <a:rPr lang="en-US" dirty="0" err="1"/>
              <a:t>oas</a:t>
            </a:r>
            <a:r>
              <a:rPr lang="en-US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B3EB8-5AA1-7DF9-6F60-2FAA11D05739}"/>
              </a:ext>
            </a:extLst>
          </p:cNvPr>
          <p:cNvSpPr txBox="1"/>
          <p:nvPr/>
        </p:nvSpPr>
        <p:spPr>
          <a:xfrm>
            <a:off x="630945" y="952711"/>
            <a:ext cx="410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Pretrain (masked language model) with: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EC2EE-0227-F1B7-7BA5-DDB88BC4DBC8}"/>
              </a:ext>
            </a:extLst>
          </p:cNvPr>
          <p:cNvSpPr txBox="1"/>
          <p:nvPr/>
        </p:nvSpPr>
        <p:spPr>
          <a:xfrm>
            <a:off x="157088" y="241780"/>
            <a:ext cx="890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pre-train dataset:  OAS (Observed Antibody Space) database</a:t>
            </a:r>
          </a:p>
        </p:txBody>
      </p:sp>
    </p:spTree>
    <p:extLst>
      <p:ext uri="{BB962C8B-B14F-4D97-AF65-F5344CB8AC3E}">
        <p14:creationId xmlns:p14="http://schemas.microsoft.com/office/powerpoint/2010/main" val="2598926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48729-3F72-C5CE-039F-870B604CA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577" y="1612489"/>
            <a:ext cx="3390900" cy="2717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35F10-2E2B-6C99-CFDE-7CC76685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93" y="1612489"/>
            <a:ext cx="3390900" cy="271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3153C-4088-0D30-46AC-9C60901E6F67}"/>
              </a:ext>
            </a:extLst>
          </p:cNvPr>
          <p:cNvSpPr txBox="1"/>
          <p:nvPr/>
        </p:nvSpPr>
        <p:spPr>
          <a:xfrm>
            <a:off x="1820173" y="433028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A78C9-A044-5DEF-4A91-AEAD6C084346}"/>
              </a:ext>
            </a:extLst>
          </p:cNvPr>
          <p:cNvSpPr txBox="1"/>
          <p:nvPr/>
        </p:nvSpPr>
        <p:spPr>
          <a:xfrm>
            <a:off x="1388853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</a:rPr>
              <a:t>18061315 sequences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41A1D-2375-DA7B-D1A6-99AB694C08AC}"/>
              </a:ext>
            </a:extLst>
          </p:cNvPr>
          <p:cNvSpPr txBox="1"/>
          <p:nvPr/>
        </p:nvSpPr>
        <p:spPr>
          <a:xfrm>
            <a:off x="8407498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17599987 sequences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58037-5862-9360-6238-08F5720BC272}"/>
              </a:ext>
            </a:extLst>
          </p:cNvPr>
          <p:cNvSpPr txBox="1"/>
          <p:nvPr/>
        </p:nvSpPr>
        <p:spPr>
          <a:xfrm>
            <a:off x="4661761" y="2786723"/>
            <a:ext cx="28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remove all seqs &lt; 90 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E4DA8-3B27-FD6C-5515-A9606CFAA53F}"/>
              </a:ext>
            </a:extLst>
          </p:cNvPr>
          <p:cNvSpPr txBox="1"/>
          <p:nvPr/>
        </p:nvSpPr>
        <p:spPr>
          <a:xfrm>
            <a:off x="8885193" y="426086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35CC3-470B-3685-D2AD-542AC4874315}"/>
              </a:ext>
            </a:extLst>
          </p:cNvPr>
          <p:cNvSpPr txBox="1"/>
          <p:nvPr/>
        </p:nvSpPr>
        <p:spPr>
          <a:xfrm>
            <a:off x="1445017" y="5080307"/>
            <a:ext cx="5909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dataset: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17599987 unique sequences between 90 – 132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</a:t>
            </a:r>
            <a:r>
              <a:rPr lang="en-US" b="0" i="0" dirty="0">
                <a:effectLst/>
              </a:rPr>
              <a:t>14079989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</a:t>
            </a:r>
            <a:r>
              <a:rPr lang="en-US" b="0" i="0" dirty="0">
                <a:effectLst/>
              </a:rPr>
              <a:t>3519998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BBF3D-2B4A-5ABA-DDD8-860228311B7F}"/>
              </a:ext>
            </a:extLst>
          </p:cNvPr>
          <p:cNvSpPr txBox="1"/>
          <p:nvPr/>
        </p:nvSpPr>
        <p:spPr>
          <a:xfrm>
            <a:off x="157088" y="241780"/>
            <a:ext cx="6015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OAS dataset:  distribution of peptide lengths</a:t>
            </a:r>
          </a:p>
        </p:txBody>
      </p:sp>
    </p:spTree>
    <p:extLst>
      <p:ext uri="{BB962C8B-B14F-4D97-AF65-F5344CB8AC3E}">
        <p14:creationId xmlns:p14="http://schemas.microsoft.com/office/powerpoint/2010/main" val="3339313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0434CF7-A283-2E47-7026-4A512CD8547A}"/>
              </a:ext>
            </a:extLst>
          </p:cNvPr>
          <p:cNvGrpSpPr/>
          <p:nvPr/>
        </p:nvGrpSpPr>
        <p:grpSpPr>
          <a:xfrm>
            <a:off x="2745265" y="1617784"/>
            <a:ext cx="1984997" cy="2242039"/>
            <a:chOff x="2745265" y="1617784"/>
            <a:chExt cx="1984997" cy="224203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9EC799C-6315-6FBC-44EF-B3BA08648387}"/>
                </a:ext>
              </a:extLst>
            </p:cNvPr>
            <p:cNvSpPr/>
            <p:nvPr/>
          </p:nvSpPr>
          <p:spPr>
            <a:xfrm>
              <a:off x="3209931" y="1617784"/>
              <a:ext cx="197399" cy="2242039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B378311-44E7-5FD4-4420-3DEE1468F9D1}"/>
                </a:ext>
              </a:extLst>
            </p:cNvPr>
            <p:cNvSpPr/>
            <p:nvPr/>
          </p:nvSpPr>
          <p:spPr>
            <a:xfrm>
              <a:off x="3453921" y="1922476"/>
              <a:ext cx="197403" cy="169995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2785462-D7F0-1C23-6249-BBFEDB767315}"/>
                </a:ext>
              </a:extLst>
            </p:cNvPr>
            <p:cNvSpPr/>
            <p:nvPr/>
          </p:nvSpPr>
          <p:spPr>
            <a:xfrm>
              <a:off x="3697915" y="2291753"/>
              <a:ext cx="197403" cy="1137247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1DC3D8-6B18-B938-F6DA-7AACCD2512A5}"/>
                </a:ext>
              </a:extLst>
            </p:cNvPr>
            <p:cNvSpPr/>
            <p:nvPr/>
          </p:nvSpPr>
          <p:spPr>
            <a:xfrm>
              <a:off x="3933117" y="2537937"/>
              <a:ext cx="197403" cy="60091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13F8196-0439-8F97-2D90-4868A8C14AA2}"/>
                </a:ext>
              </a:extLst>
            </p:cNvPr>
            <p:cNvSpPr/>
            <p:nvPr/>
          </p:nvSpPr>
          <p:spPr>
            <a:xfrm rot="16200000">
              <a:off x="4414016" y="2567630"/>
              <a:ext cx="75369" cy="557123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3A6D2FF-2DEC-C6E9-6E86-3A584BF35F7A}"/>
                </a:ext>
              </a:extLst>
            </p:cNvPr>
            <p:cNvCxnSpPr>
              <a:cxnSpLocks/>
            </p:cNvCxnSpPr>
            <p:nvPr/>
          </p:nvCxnSpPr>
          <p:spPr>
            <a:xfrm>
              <a:off x="2745265" y="2808507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6156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C03327-475D-B2ED-E37B-0F7F7BC2029C}"/>
              </a:ext>
            </a:extLst>
          </p:cNvPr>
          <p:cNvCxnSpPr>
            <a:cxnSpLocks/>
          </p:cNvCxnSpPr>
          <p:nvPr/>
        </p:nvCxnSpPr>
        <p:spPr>
          <a:xfrm>
            <a:off x="8310796" y="2951488"/>
            <a:ext cx="391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A39C51-10E2-74D9-6DCF-DFF9F306ADE3}"/>
              </a:ext>
            </a:extLst>
          </p:cNvPr>
          <p:cNvSpPr txBox="1"/>
          <p:nvPr/>
        </p:nvSpPr>
        <p:spPr>
          <a:xfrm>
            <a:off x="8709064" y="2762510"/>
            <a:ext cx="6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399C2E-EA18-F373-BD4C-03AEBE4FA5CC}"/>
              </a:ext>
            </a:extLst>
          </p:cNvPr>
          <p:cNvGrpSpPr/>
          <p:nvPr/>
        </p:nvGrpSpPr>
        <p:grpSpPr>
          <a:xfrm>
            <a:off x="606414" y="478889"/>
            <a:ext cx="2432980" cy="1267640"/>
            <a:chOff x="1404763" y="1600023"/>
            <a:chExt cx="2432980" cy="126764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9B63EF-AF40-B4AC-C5AE-E6CBB373B741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AF2A08-547D-C4FA-D9AD-311030FFDEDA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E291738-644A-068D-486D-F5C6F90217BC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B7C5809-98E5-013E-E3B1-81E2E67D5D78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EFB7E1C-AEF7-3935-0276-FA5DD25E43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81E8E31-FD17-3208-978D-DDED5683AEDF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E3CC7D1-E676-9AC0-544C-744B2A19093B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1FABA68-8BAE-0D94-C914-3508985AA6C9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0EF732-A098-E921-6E33-AB4CFB98A710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2E7D92B-65EC-662B-79DA-1E33CEF0A292}"/>
              </a:ext>
            </a:extLst>
          </p:cNvPr>
          <p:cNvSpPr/>
          <p:nvPr/>
        </p:nvSpPr>
        <p:spPr>
          <a:xfrm>
            <a:off x="6808063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2B0CAE-DEDA-C095-E2A4-2F9833383C85}"/>
              </a:ext>
            </a:extLst>
          </p:cNvPr>
          <p:cNvSpPr/>
          <p:nvPr/>
        </p:nvSpPr>
        <p:spPr>
          <a:xfrm>
            <a:off x="7213167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DE003-F224-696F-D7CA-0F69B752C0A7}"/>
              </a:ext>
            </a:extLst>
          </p:cNvPr>
          <p:cNvSpPr/>
          <p:nvPr/>
        </p:nvSpPr>
        <p:spPr>
          <a:xfrm>
            <a:off x="7618271" y="1183743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8C7175-3171-1C54-F8C7-393BECA9F7C7}"/>
              </a:ext>
            </a:extLst>
          </p:cNvPr>
          <p:cNvGrpSpPr/>
          <p:nvPr/>
        </p:nvGrpSpPr>
        <p:grpSpPr>
          <a:xfrm>
            <a:off x="1573524" y="2313987"/>
            <a:ext cx="4033031" cy="1629818"/>
            <a:chOff x="1573524" y="2313987"/>
            <a:chExt cx="4033031" cy="162981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5AF9CD3-E519-1D23-D392-25F613A3FB35}"/>
                </a:ext>
              </a:extLst>
            </p:cNvPr>
            <p:cNvCxnSpPr>
              <a:cxnSpLocks/>
            </p:cNvCxnSpPr>
            <p:nvPr/>
          </p:nvCxnSpPr>
          <p:spPr>
            <a:xfrm>
              <a:off x="1573524" y="2867662"/>
              <a:ext cx="582522" cy="43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F7439F-7321-C6C0-E8AA-F89FF1AD6685}"/>
                </a:ext>
              </a:extLst>
            </p:cNvPr>
            <p:cNvSpPr/>
            <p:nvPr/>
          </p:nvSpPr>
          <p:spPr>
            <a:xfrm>
              <a:off x="2205401" y="2409218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7A9E8B3-F7ED-32A5-3011-5C6FE1D8EA0A}"/>
                </a:ext>
              </a:extLst>
            </p:cNvPr>
            <p:cNvCxnSpPr>
              <a:cxnSpLocks/>
            </p:cNvCxnSpPr>
            <p:nvPr/>
          </p:nvCxnSpPr>
          <p:spPr>
            <a:xfrm>
              <a:off x="1834758" y="2867662"/>
              <a:ext cx="0" cy="5230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45873DE-B7AB-B827-5085-2563A12C1A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2904" y="3390751"/>
              <a:ext cx="1107135" cy="6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B359D9B-7253-F3E0-67D4-F6BA6D613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0040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E6D8DBB-5195-E67D-20B4-26CF3419E949}"/>
                </a:ext>
              </a:extLst>
            </p:cNvPr>
            <p:cNvCxnSpPr>
              <a:cxnSpLocks/>
            </p:cNvCxnSpPr>
            <p:nvPr/>
          </p:nvCxnSpPr>
          <p:spPr>
            <a:xfrm>
              <a:off x="2415914" y="2869819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FB6D09E-C303-6C73-C3E5-998017DCC824}"/>
                </a:ext>
              </a:extLst>
            </p:cNvPr>
            <p:cNvGrpSpPr/>
            <p:nvPr/>
          </p:nvGrpSpPr>
          <p:grpSpPr>
            <a:xfrm>
              <a:off x="2776206" y="2682996"/>
              <a:ext cx="292196" cy="369332"/>
              <a:chOff x="4669508" y="3663765"/>
              <a:chExt cx="292196" cy="36933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6F21FC-AFC5-A96B-F3A8-50F302CB5E2B}"/>
                  </a:ext>
                </a:extLst>
              </p:cNvPr>
              <p:cNvSpPr txBox="1"/>
              <p:nvPr/>
            </p:nvSpPr>
            <p:spPr>
              <a:xfrm>
                <a:off x="4669508" y="3663765"/>
                <a:ext cx="2321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04C473D-1417-A20C-8F4D-3788552374B2}"/>
                  </a:ext>
                </a:extLst>
              </p:cNvPr>
              <p:cNvSpPr/>
              <p:nvPr/>
            </p:nvSpPr>
            <p:spPr>
              <a:xfrm>
                <a:off x="4684981" y="3705308"/>
                <a:ext cx="276723" cy="2862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601BA87-CCBF-685A-8200-A44277C848A1}"/>
                </a:ext>
              </a:extLst>
            </p:cNvPr>
            <p:cNvCxnSpPr>
              <a:cxnSpLocks/>
              <a:stCxn id="43" idx="6"/>
            </p:cNvCxnSpPr>
            <p:nvPr/>
          </p:nvCxnSpPr>
          <p:spPr>
            <a:xfrm>
              <a:off x="3068402" y="2867663"/>
              <a:ext cx="414535" cy="21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FCE1ECD-477C-BD32-0F79-D7AA9EA9DF39}"/>
                </a:ext>
              </a:extLst>
            </p:cNvPr>
            <p:cNvSpPr/>
            <p:nvPr/>
          </p:nvSpPr>
          <p:spPr>
            <a:xfrm>
              <a:off x="3548242" y="2396347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14F54BD-2101-B403-F453-7B4A38936805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2878510"/>
              <a:ext cx="0" cy="512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7277444-11AF-08B1-4A95-1254F7A06769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3390751"/>
              <a:ext cx="5867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196F4F1-4601-8732-5EB7-38B58C398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522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AF248B6-965C-0303-640F-69FBA71C19DC}"/>
                </a:ext>
              </a:extLst>
            </p:cNvPr>
            <p:cNvSpPr txBox="1"/>
            <p:nvPr/>
          </p:nvSpPr>
          <p:spPr>
            <a:xfrm>
              <a:off x="3728540" y="2639299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F92B7CA-A37A-B5B5-A543-595C301FF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53746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ight Bracket 61">
              <a:extLst>
                <a:ext uri="{FF2B5EF4-FFF2-40B4-BE49-F238E27FC236}">
                  <a16:creationId xmlns:a16="http://schemas.microsoft.com/office/drawing/2014/main" id="{3AA50DEB-A60D-25C3-4227-59DA7F2B3552}"/>
                </a:ext>
              </a:extLst>
            </p:cNvPr>
            <p:cNvSpPr/>
            <p:nvPr/>
          </p:nvSpPr>
          <p:spPr>
            <a:xfrm>
              <a:off x="3992390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ight Bracket 64">
              <a:extLst>
                <a:ext uri="{FF2B5EF4-FFF2-40B4-BE49-F238E27FC236}">
                  <a16:creationId xmlns:a16="http://schemas.microsoft.com/office/drawing/2014/main" id="{D5F6B6A5-0169-BA28-035D-3CF3CB2723C3}"/>
                </a:ext>
              </a:extLst>
            </p:cNvPr>
            <p:cNvSpPr/>
            <p:nvPr/>
          </p:nvSpPr>
          <p:spPr>
            <a:xfrm flipH="1">
              <a:off x="3201228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B85E9A-F5AC-8DC9-E730-C4D1AE0C5D59}"/>
                </a:ext>
              </a:extLst>
            </p:cNvPr>
            <p:cNvSpPr txBox="1"/>
            <p:nvPr/>
          </p:nvSpPr>
          <p:spPr>
            <a:xfrm>
              <a:off x="4116940" y="35744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0456652-DD75-3579-EAB2-27DD34F8CAB1}"/>
                </a:ext>
              </a:extLst>
            </p:cNvPr>
            <p:cNvSpPr/>
            <p:nvPr/>
          </p:nvSpPr>
          <p:spPr>
            <a:xfrm>
              <a:off x="4504652" y="2396346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631CE4D-5555-EC86-A354-6ABB20B200F3}"/>
                </a:ext>
              </a:extLst>
            </p:cNvPr>
            <p:cNvSpPr txBox="1"/>
            <p:nvPr/>
          </p:nvSpPr>
          <p:spPr>
            <a:xfrm>
              <a:off x="4965610" y="2693844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1F05447-7064-995D-BD9C-31230544AC5A}"/>
                </a:ext>
              </a:extLst>
            </p:cNvPr>
            <p:cNvCxnSpPr>
              <a:cxnSpLocks/>
            </p:cNvCxnSpPr>
            <p:nvPr/>
          </p:nvCxnSpPr>
          <p:spPr>
            <a:xfrm>
              <a:off x="4706445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34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1562E-004E-F27D-F7B0-73BC9E3A90A1}"/>
              </a:ext>
            </a:extLst>
          </p:cNvPr>
          <p:cNvSpPr txBox="1"/>
          <p:nvPr/>
        </p:nvSpPr>
        <p:spPr>
          <a:xfrm>
            <a:off x="223864" y="961394"/>
            <a:ext cx="707491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effectLst/>
              </a:rPr>
              <a:t>alphaseq_data_train.csv</a:t>
            </a:r>
            <a:endParaRPr lang="en-US" sz="1600" b="1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29199 unique aa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 duplicate entries use the mean of their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remove all entries with NANs for </a:t>
            </a:r>
            <a:r>
              <a:rPr lang="en-US" sz="1600" b="0" dirty="0" err="1">
                <a:effectLst/>
              </a:rPr>
              <a:t>Kd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all sequences are same length: 246 residues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 distribution of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interesting bimodal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diff between the two peaks is ~0.25 kcal/mol </a:t>
            </a:r>
            <a:r>
              <a:rPr lang="en-US" sz="1600" dirty="0">
                <a:latin typeface="Symbol" pitchFamily="2" charset="2"/>
              </a:rPr>
              <a:t>D</a:t>
            </a:r>
            <a:r>
              <a:rPr lang="en-US" sz="1600" dirty="0"/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plot the variability at each residue position in the 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80 residue region (position 29 to 108) has all the mutations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likely a CDR region</a:t>
            </a:r>
            <a:endParaRPr lang="en-US" sz="1600" b="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F21C1-D1A7-E53B-97D8-88CD6C872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617" y="221836"/>
            <a:ext cx="3683000" cy="287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4E53A-581B-C458-F657-00CE2DE6B2CE}"/>
              </a:ext>
            </a:extLst>
          </p:cNvPr>
          <p:cNvSpPr txBox="1"/>
          <p:nvPr/>
        </p:nvSpPr>
        <p:spPr>
          <a:xfrm>
            <a:off x="8556321" y="3092036"/>
            <a:ext cx="3288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bimodal-like distribution is similar to that reported in the Nature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B62CE-2B72-1D08-0C96-9BE8BE846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21" y="4196152"/>
            <a:ext cx="3366402" cy="2454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FBCF0B-3639-7E22-34EB-3B5317FFC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692" y="3893149"/>
            <a:ext cx="3225425" cy="27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48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2A41BF-9CA4-2946-2E12-0707D6A039B1}"/>
              </a:ext>
            </a:extLst>
          </p:cNvPr>
          <p:cNvSpPr txBox="1"/>
          <p:nvPr/>
        </p:nvSpPr>
        <p:spPr>
          <a:xfrm>
            <a:off x="136714" y="109693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MLP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97B757-6DE2-C052-2C51-025D32D74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951" y="731117"/>
            <a:ext cx="5233779" cy="3763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AC17F7-D1A9-4D2B-F987-FBC161173A64}"/>
              </a:ext>
            </a:extLst>
          </p:cNvPr>
          <p:cNvSpPr txBox="1"/>
          <p:nvPr/>
        </p:nvSpPr>
        <p:spPr>
          <a:xfrm>
            <a:off x="1011312" y="5134240"/>
            <a:ext cx="1182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0.23</a:t>
            </a:r>
          </a:p>
          <a:p>
            <a:r>
              <a:rPr lang="en-US" dirty="0" err="1"/>
              <a:t>val</a:t>
            </a:r>
            <a:r>
              <a:rPr lang="en-US" dirty="0"/>
              <a:t>:    0.31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ADF2ED-55F8-EF72-417A-815FD088B401}"/>
              </a:ext>
            </a:extLst>
          </p:cNvPr>
          <p:cNvSpPr txBox="1"/>
          <p:nvPr/>
        </p:nvSpPr>
        <p:spPr>
          <a:xfrm>
            <a:off x="614749" y="1110987"/>
            <a:ext cx="5001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4-layer MLP </a:t>
            </a:r>
          </a:p>
          <a:p>
            <a:pPr algn="ctr"/>
            <a:r>
              <a:rPr lang="en-US" dirty="0"/>
              <a:t>(from </a:t>
            </a:r>
            <a:r>
              <a:rPr lang="en-US" dirty="0" err="1"/>
              <a:t>TabTransformer</a:t>
            </a:r>
            <a:r>
              <a:rPr lang="en-US" dirty="0"/>
              <a:t> and </a:t>
            </a:r>
            <a:r>
              <a:rPr lang="en-US" dirty="0" err="1"/>
              <a:t>FTTransformer</a:t>
            </a:r>
            <a:r>
              <a:rPr lang="en-US" dirty="0"/>
              <a:t> papers)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6EDFEC-A0FE-6C0B-7F9E-76376FA28BA9}"/>
              </a:ext>
            </a:extLst>
          </p:cNvPr>
          <p:cNvGrpSpPr/>
          <p:nvPr/>
        </p:nvGrpSpPr>
        <p:grpSpPr>
          <a:xfrm>
            <a:off x="1885911" y="2095580"/>
            <a:ext cx="3033573" cy="2460286"/>
            <a:chOff x="2212956" y="1912700"/>
            <a:chExt cx="3033573" cy="24602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5BF640-3376-067A-C835-0309963210E3}"/>
                </a:ext>
              </a:extLst>
            </p:cNvPr>
            <p:cNvSpPr/>
            <p:nvPr/>
          </p:nvSpPr>
          <p:spPr>
            <a:xfrm>
              <a:off x="2608037" y="1912700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70C1A7B-D3D0-7EA2-4C9C-304020B77271}"/>
                </a:ext>
              </a:extLst>
            </p:cNvPr>
            <p:cNvCxnSpPr>
              <a:cxnSpLocks/>
            </p:cNvCxnSpPr>
            <p:nvPr/>
          </p:nvCxnSpPr>
          <p:spPr>
            <a:xfrm>
              <a:off x="4246124" y="3138727"/>
              <a:ext cx="374091" cy="41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909B93-F8A4-A5DD-35BD-4F2961A093A7}"/>
                </a:ext>
              </a:extLst>
            </p:cNvPr>
            <p:cNvSpPr/>
            <p:nvPr/>
          </p:nvSpPr>
          <p:spPr>
            <a:xfrm>
              <a:off x="33969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A4486E-BA2C-6B75-EF0F-C01228E0C408}"/>
                </a:ext>
              </a:extLst>
            </p:cNvPr>
            <p:cNvSpPr/>
            <p:nvPr/>
          </p:nvSpPr>
          <p:spPr>
            <a:xfrm>
              <a:off x="4099331" y="2407148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7F4ECC-69FF-20F0-9AA5-B072505A1704}"/>
                </a:ext>
              </a:extLst>
            </p:cNvPr>
            <p:cNvSpPr txBox="1"/>
            <p:nvPr/>
          </p:nvSpPr>
          <p:spPr>
            <a:xfrm>
              <a:off x="4605584" y="2954061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0DCA89-CB84-0AEC-B274-1D24A4F57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2956" y="3136597"/>
              <a:ext cx="239037" cy="2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D9E6B0-9DD1-E55D-7CF4-D250CBFA20D8}"/>
                </a:ext>
              </a:extLst>
            </p:cNvPr>
            <p:cNvSpPr/>
            <p:nvPr/>
          </p:nvSpPr>
          <p:spPr>
            <a:xfrm>
              <a:off x="3019390" y="1916813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DF46096-6F2A-8FB0-9183-9A90A083620C}"/>
                </a:ext>
              </a:extLst>
            </p:cNvPr>
            <p:cNvSpPr/>
            <p:nvPr/>
          </p:nvSpPr>
          <p:spPr>
            <a:xfrm>
              <a:off x="37315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5DB5DC6-2692-8142-306F-65C448C642A7}"/>
              </a:ext>
            </a:extLst>
          </p:cNvPr>
          <p:cNvSpPr txBox="1"/>
          <p:nvPr/>
        </p:nvSpPr>
        <p:spPr>
          <a:xfrm>
            <a:off x="8825948" y="513424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3369814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4E19CF-9C31-65BF-1BBF-2417EF6F8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569" y="1144392"/>
            <a:ext cx="5906722" cy="424711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FFC6462-0D43-B8E2-7ADB-5D219310819C}"/>
              </a:ext>
            </a:extLst>
          </p:cNvPr>
          <p:cNvGrpSpPr/>
          <p:nvPr/>
        </p:nvGrpSpPr>
        <p:grpSpPr>
          <a:xfrm>
            <a:off x="996982" y="1600023"/>
            <a:ext cx="3970651" cy="2184530"/>
            <a:chOff x="996982" y="1600023"/>
            <a:chExt cx="3970651" cy="218453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0A1CEE3-2BF8-46EF-3275-3DCE402795B2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996982" y="2867663"/>
              <a:ext cx="1031848" cy="43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3F0BC4-9511-FE37-8CF4-003533E92B56}"/>
                </a:ext>
              </a:extLst>
            </p:cNvPr>
            <p:cNvSpPr/>
            <p:nvPr/>
          </p:nvSpPr>
          <p:spPr>
            <a:xfrm>
              <a:off x="2263116" y="1959396"/>
              <a:ext cx="197402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99809E-93C8-DF6B-C1B1-FFFE6227E85C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928420" y="2871975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290571-BC71-8B61-7606-B7AC832510BF}"/>
                </a:ext>
              </a:extLst>
            </p:cNvPr>
            <p:cNvSpPr/>
            <p:nvPr/>
          </p:nvSpPr>
          <p:spPr>
            <a:xfrm>
              <a:off x="2515987" y="1959396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F7D5FB-B29C-232B-06F2-2D8DCB7C292A}"/>
                </a:ext>
              </a:extLst>
            </p:cNvPr>
            <p:cNvSpPr/>
            <p:nvPr/>
          </p:nvSpPr>
          <p:spPr>
            <a:xfrm>
              <a:off x="2759977" y="1959396"/>
              <a:ext cx="197404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F60865-0735-9752-BD2C-6C838304A5AA}"/>
                </a:ext>
              </a:extLst>
            </p:cNvPr>
            <p:cNvSpPr/>
            <p:nvPr/>
          </p:nvSpPr>
          <p:spPr>
            <a:xfrm>
              <a:off x="3007757" y="1959396"/>
              <a:ext cx="197405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37DC0D-0543-8BF9-7F2E-A3FA93772EF7}"/>
                </a:ext>
              </a:extLst>
            </p:cNvPr>
            <p:cNvSpPr/>
            <p:nvPr/>
          </p:nvSpPr>
          <p:spPr>
            <a:xfrm>
              <a:off x="3249390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78F4C6-705F-6496-9133-AABCD518971E}"/>
                </a:ext>
              </a:extLst>
            </p:cNvPr>
            <p:cNvSpPr/>
            <p:nvPr/>
          </p:nvSpPr>
          <p:spPr>
            <a:xfrm>
              <a:off x="3488362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99D9C3-D175-2345-B7C3-092FF399D936}"/>
                </a:ext>
              </a:extLst>
            </p:cNvPr>
            <p:cNvSpPr/>
            <p:nvPr/>
          </p:nvSpPr>
          <p:spPr>
            <a:xfrm>
              <a:off x="3731017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01B312-9CB7-F5B2-D94C-59182BAD8227}"/>
                </a:ext>
              </a:extLst>
            </p:cNvPr>
            <p:cNvSpPr/>
            <p:nvPr/>
          </p:nvSpPr>
          <p:spPr>
            <a:xfrm>
              <a:off x="2028830" y="2138337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A0646F3-2EA4-4EF2-34C0-991ECD9C798F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93D051C-D9EF-F5FC-D085-7DBD2856223E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2BE526E-2D5C-8CEA-3FD3-B1D76475D5FB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BC4B991-621B-AF63-4804-84679A99C98D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97E4B39-212C-4391-C296-BA2C2FDEAD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DC0A0F-21D5-84AB-749A-A4ED87059A5B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AE15F9B-32D9-FEAB-273D-45B0C06AB8C7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C401AA3-2D97-5D49-91FF-F5FF22CF2EF2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9340D8-9C22-70BC-B62E-CFE8CD3FB0BC}"/>
                </a:ext>
              </a:extLst>
            </p:cNvPr>
            <p:cNvSpPr txBox="1"/>
            <p:nvPr/>
          </p:nvSpPr>
          <p:spPr>
            <a:xfrm>
              <a:off x="4326688" y="2682997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F21FC15-5E36-4D8D-E40D-7A44EE592EE3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D6B3A1F-0868-DAD4-12D1-A2CDC25ADB45}"/>
              </a:ext>
            </a:extLst>
          </p:cNvPr>
          <p:cNvSpPr txBox="1"/>
          <p:nvPr/>
        </p:nvSpPr>
        <p:spPr>
          <a:xfrm>
            <a:off x="140312" y="571358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8-layer densely-connected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D95B91-8484-A8DE-E24D-986166CEACF9}"/>
              </a:ext>
            </a:extLst>
          </p:cNvPr>
          <p:cNvSpPr txBox="1"/>
          <p:nvPr/>
        </p:nvSpPr>
        <p:spPr>
          <a:xfrm>
            <a:off x="136714" y="109693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Dense MLP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51DB53-43FA-19B7-07F3-157C664D4352}"/>
              </a:ext>
            </a:extLst>
          </p:cNvPr>
          <p:cNvSpPr txBox="1"/>
          <p:nvPr/>
        </p:nvSpPr>
        <p:spPr>
          <a:xfrm>
            <a:off x="586596" y="4287328"/>
            <a:ext cx="1205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0.20</a:t>
            </a:r>
          </a:p>
          <a:p>
            <a:r>
              <a:rPr lang="en-US" dirty="0" err="1"/>
              <a:t>val</a:t>
            </a:r>
            <a:r>
              <a:rPr lang="en-US" dirty="0"/>
              <a:t>:    0.29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DF6F99-0891-B090-70ED-AD83C34EAB03}"/>
              </a:ext>
            </a:extLst>
          </p:cNvPr>
          <p:cNvSpPr txBox="1"/>
          <p:nvPr/>
        </p:nvSpPr>
        <p:spPr>
          <a:xfrm>
            <a:off x="7975159" y="571360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1193471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1C67D3AC-1E20-BEF4-4366-00C41A1DC942}"/>
              </a:ext>
            </a:extLst>
          </p:cNvPr>
          <p:cNvGrpSpPr/>
          <p:nvPr/>
        </p:nvGrpSpPr>
        <p:grpSpPr>
          <a:xfrm>
            <a:off x="3505452" y="505672"/>
            <a:ext cx="8368125" cy="2782322"/>
            <a:chOff x="2344561" y="505672"/>
            <a:chExt cx="8368125" cy="27823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8BE81C3-E6D0-8D5E-FAE2-82788D76EF61}"/>
                </a:ext>
              </a:extLst>
            </p:cNvPr>
            <p:cNvSpPr/>
            <p:nvPr/>
          </p:nvSpPr>
          <p:spPr>
            <a:xfrm>
              <a:off x="5282237" y="1657722"/>
              <a:ext cx="1240385" cy="6214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Transformer</a:t>
              </a:r>
            </a:p>
          </p:txBody>
        </p:sp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534F322C-3D9D-8ACF-B6AF-F8DF6102C5AB}"/>
                </a:ext>
              </a:extLst>
            </p:cNvPr>
            <p:cNvSpPr/>
            <p:nvPr/>
          </p:nvSpPr>
          <p:spPr>
            <a:xfrm>
              <a:off x="4937775" y="664564"/>
              <a:ext cx="237811" cy="262343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A274AD5-6C69-5930-1185-E9ED157821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770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401B3C0-4E30-5F29-C1B7-B7401B26F8BB}"/>
                </a:ext>
              </a:extLst>
            </p:cNvPr>
            <p:cNvGrpSpPr/>
            <p:nvPr/>
          </p:nvGrpSpPr>
          <p:grpSpPr>
            <a:xfrm>
              <a:off x="2344561" y="583316"/>
              <a:ext cx="707886" cy="2520669"/>
              <a:chOff x="794657" y="2313552"/>
              <a:chExt cx="707886" cy="252066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9974E09B-3B64-0512-53AF-599C69929AE5}"/>
                  </a:ext>
                </a:extLst>
              </p:cNvPr>
              <p:cNvGrpSpPr/>
              <p:nvPr/>
            </p:nvGrpSpPr>
            <p:grpSpPr>
              <a:xfrm>
                <a:off x="838567" y="2752341"/>
                <a:ext cx="343652" cy="755423"/>
                <a:chOff x="826242" y="2998440"/>
                <a:chExt cx="486340" cy="520584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AF596AA-5D8A-659B-D6DE-A15C8C95BE56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Q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F270740-D354-6AC0-5F9F-769761EDA633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BB1658D5-BEDB-D7F8-BEEA-FD0F75DA4C7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V</a:t>
                  </a: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4FD1244-8CA5-6E92-2CAC-80E257C485E3}"/>
                  </a:ext>
                </a:extLst>
              </p:cNvPr>
              <p:cNvSpPr txBox="1"/>
              <p:nvPr/>
            </p:nvSpPr>
            <p:spPr>
              <a:xfrm rot="5400000">
                <a:off x="846273" y="3422528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638391C-32F8-7F30-924F-7919746467BE}"/>
                  </a:ext>
                </a:extLst>
              </p:cNvPr>
              <p:cNvSpPr/>
              <p:nvPr/>
            </p:nvSpPr>
            <p:spPr>
              <a:xfrm>
                <a:off x="821168" y="2313552"/>
                <a:ext cx="415961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CLS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4E376D17-173A-8D59-9649-5A3013D6CA43}"/>
                  </a:ext>
                </a:extLst>
              </p:cNvPr>
              <p:cNvGrpSpPr/>
              <p:nvPr/>
            </p:nvGrpSpPr>
            <p:grpSpPr>
              <a:xfrm>
                <a:off x="828480" y="4078798"/>
                <a:ext cx="343652" cy="755423"/>
                <a:chOff x="826242" y="2998440"/>
                <a:chExt cx="486340" cy="520584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38EA250-7018-D821-89E6-42AF7462BDA1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P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7B542DC4-595F-3AFF-CA41-D26E32C9D70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C745FB9-DFA0-6D25-54D8-ED8B5094A92E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CE119D3-A450-1A5E-321B-40C2AC6D2DCC}"/>
                </a:ext>
              </a:extLst>
            </p:cNvPr>
            <p:cNvGrpSpPr/>
            <p:nvPr/>
          </p:nvGrpSpPr>
          <p:grpSpPr>
            <a:xfrm>
              <a:off x="3142286" y="583316"/>
              <a:ext cx="707886" cy="2520669"/>
              <a:chOff x="1562764" y="1371634"/>
              <a:chExt cx="707886" cy="2520669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AC1DDF-2089-E0D4-7087-21B4CF9EBC4A}"/>
                  </a:ext>
                </a:extLst>
              </p:cNvPr>
              <p:cNvSpPr txBox="1"/>
              <p:nvPr/>
            </p:nvSpPr>
            <p:spPr>
              <a:xfrm rot="5400000">
                <a:off x="1614380" y="2480610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ACFA721-F6B2-2472-8802-9981AC263ED3}"/>
                  </a:ext>
                </a:extLst>
              </p:cNvPr>
              <p:cNvGrpSpPr/>
              <p:nvPr/>
            </p:nvGrpSpPr>
            <p:grpSpPr>
              <a:xfrm>
                <a:off x="1589275" y="1371634"/>
                <a:ext cx="464879" cy="2520669"/>
                <a:chOff x="1589275" y="2286038"/>
                <a:chExt cx="464879" cy="252066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3DC2EBD1-5EB3-4C90-7F97-CF5C99878A4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447480" cy="755423"/>
                  <a:chOff x="826241" y="2998440"/>
                  <a:chExt cx="633278" cy="520584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78F13F53-4704-9C6A-13BB-ACB31DB7DF4E}"/>
                      </a:ext>
                    </a:extLst>
                  </p:cNvPr>
                  <p:cNvSpPr/>
                  <p:nvPr/>
                </p:nvSpPr>
                <p:spPr>
                  <a:xfrm>
                    <a:off x="826241" y="2998440"/>
                    <a:ext cx="633277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14</a:t>
                    </a: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7C0D0DAD-FA8F-0FCD-090A-1AFDF97DA212}"/>
                      </a:ext>
                    </a:extLst>
                  </p:cNvPr>
                  <p:cNvSpPr/>
                  <p:nvPr/>
                </p:nvSpPr>
                <p:spPr>
                  <a:xfrm>
                    <a:off x="826241" y="3170927"/>
                    <a:ext cx="633278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8EFC1F6E-8712-4BD2-20C5-2600C31625C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633275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18</a:t>
                    </a:r>
                  </a:p>
                </p:txBody>
              </p:sp>
            </p:grp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AF4837E-D05C-3811-3339-C8A9722CE7EF}"/>
                    </a:ext>
                  </a:extLst>
                </p:cNvPr>
                <p:cNvSpPr/>
                <p:nvPr/>
              </p:nvSpPr>
              <p:spPr>
                <a:xfrm>
                  <a:off x="1589275" y="2286038"/>
                  <a:ext cx="464878" cy="2794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685D4786-A4D0-9854-685E-A04B2FE7E01A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433491" cy="755423"/>
                  <a:chOff x="826241" y="2998440"/>
                  <a:chExt cx="613481" cy="520584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AFDFDAAB-27E2-C23C-46AB-7CAC716DC6E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13</a:t>
                    </a:r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46E22A94-E49A-92D1-6404-6E7685E98C39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17</a:t>
                    </a: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678E1F25-7F32-675D-C01E-C7BE56339589}"/>
                      </a:ext>
                    </a:extLst>
                  </p:cNvPr>
                  <p:cNvSpPr/>
                  <p:nvPr/>
                </p:nvSpPr>
                <p:spPr>
                  <a:xfrm>
                    <a:off x="826241" y="3343428"/>
                    <a:ext cx="613479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54845FC-50F1-B3F6-F0F9-D9B7446972D1}"/>
                </a:ext>
              </a:extLst>
            </p:cNvPr>
            <p:cNvGrpSpPr/>
            <p:nvPr/>
          </p:nvGrpSpPr>
          <p:grpSpPr>
            <a:xfrm>
              <a:off x="3948497" y="583316"/>
              <a:ext cx="934503" cy="2520669"/>
              <a:chOff x="2368975" y="1356675"/>
              <a:chExt cx="934503" cy="252066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D1CFD4E-BBE2-02CB-072E-073025CAFD95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814CADE3-7C2E-C7D8-C197-02532351242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855B55E4-11A1-AB7E-4FF4-7DCC667E87D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091A57F-5ED9-F2C0-EC70-2BC86F402BFA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0C8AF439-2D92-1AB1-9B69-E410904ED94D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8D7E273-6B1F-745A-DF75-60E18246412E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F681B20-2FE6-65AC-EA00-35CC1F50D117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6E0E85BA-0AA4-A362-D141-80356EFB2E01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398E064F-0C8A-4914-1A5F-E8B113BCBD8D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3F8068D-E6A8-8632-7ECF-841FA0A88FB9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7162B0-16EF-C692-E636-5E6DCD5167C7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93FD1B0-EBA7-5ABA-4836-6FB7C97A0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3348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03C9CD-D39D-1A23-CB61-38ED8EE81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258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42883C2-0E3D-16A3-11E7-9191D0FD1082}"/>
                </a:ext>
              </a:extLst>
            </p:cNvPr>
            <p:cNvGrpSpPr/>
            <p:nvPr/>
          </p:nvGrpSpPr>
          <p:grpSpPr>
            <a:xfrm>
              <a:off x="6764237" y="583316"/>
              <a:ext cx="934503" cy="2520669"/>
              <a:chOff x="2368975" y="1356675"/>
              <a:chExt cx="934503" cy="2520669"/>
            </a:xfrm>
            <a:pattFill prst="pct5">
              <a:fgClr>
                <a:schemeClr val="accent1"/>
              </a:fgClr>
              <a:bgClr>
                <a:schemeClr val="bg1"/>
              </a:bgClr>
            </a:pattFill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82C9882-2AD8-A17C-C36E-2588F9AC591B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grpFill/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0810316F-C4B5-E9E6-632A-AD1A6D52E691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248502A-B86F-976D-22F3-8A0F575C51FE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7B44F885-28DD-C5EF-CFE5-F01AB41BD8DB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5AC9F1C5-4687-AF4E-4713-E9F713E32CE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EC033B6-188D-9382-1378-9B2AA567C5FC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accent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699EDFF-5F22-F845-DD28-ED7AEEDBE3FF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7D29885F-78FA-700F-63C6-559D000A2D5D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D435A56E-E420-494B-9B10-E97860FBE0A5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2210221F-BB3D-D107-DA83-BA4E2EA424C8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AC536D-05F5-4042-FB01-3CAE371BA346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5C44E4F-0399-CE54-DFD2-E543D8B9978A}"/>
                </a:ext>
              </a:extLst>
            </p:cNvPr>
            <p:cNvCxnSpPr>
              <a:cxnSpLocks/>
            </p:cNvCxnSpPr>
            <p:nvPr/>
          </p:nvCxnSpPr>
          <p:spPr>
            <a:xfrm>
              <a:off x="7659555" y="727680"/>
              <a:ext cx="3447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1D25AA-51B0-887A-34B2-DB93F779A244}"/>
                </a:ext>
              </a:extLst>
            </p:cNvPr>
            <p:cNvSpPr/>
            <p:nvPr/>
          </p:nvSpPr>
          <p:spPr>
            <a:xfrm>
              <a:off x="8004289" y="505672"/>
              <a:ext cx="1370835" cy="42753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Regression Head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56A5499-E4F7-2928-5C5E-4FEC4A686C0E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9375124" y="719439"/>
              <a:ext cx="4097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E1C7FF-8DB1-7764-27F8-86F8108DDFDB}"/>
                </a:ext>
              </a:extLst>
            </p:cNvPr>
            <p:cNvSpPr txBox="1"/>
            <p:nvPr/>
          </p:nvSpPr>
          <p:spPr>
            <a:xfrm>
              <a:off x="9729725" y="556146"/>
              <a:ext cx="982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MSE loss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2D97A78-239D-A768-C904-940C18103944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B8315D3-CAA2-A556-3319-6D8C1F2957AA}"/>
              </a:ext>
            </a:extLst>
          </p:cNvPr>
          <p:cNvSpPr txBox="1"/>
          <p:nvPr/>
        </p:nvSpPr>
        <p:spPr>
          <a:xfrm>
            <a:off x="146139" y="1022105"/>
            <a:ext cx="3186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 with un-pre-trained fine-tune model and train from scratch</a:t>
            </a:r>
          </a:p>
          <a:p>
            <a:endParaRPr lang="en-US" sz="1600" dirty="0"/>
          </a:p>
          <a:p>
            <a:r>
              <a:rPr lang="en-US" sz="1600" dirty="0"/>
              <a:t>I am not expecting a satisfactory result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BBD829-1275-0F4D-1774-E9AD8415E3D9}"/>
              </a:ext>
            </a:extLst>
          </p:cNvPr>
          <p:cNvSpPr txBox="1"/>
          <p:nvPr/>
        </p:nvSpPr>
        <p:spPr>
          <a:xfrm>
            <a:off x="381662" y="3355451"/>
            <a:ext cx="24929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1000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final loss: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train: 0.03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val</a:t>
            </a:r>
            <a:r>
              <a:rPr lang="en-US" sz="1400" dirty="0"/>
              <a:t>: 0.27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Classic signs of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Dropouts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embd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resididual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attn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regress_head</a:t>
            </a:r>
            <a:r>
              <a:rPr lang="en-US" sz="1400" b="0" dirty="0">
                <a:effectLst/>
              </a:rPr>
              <a:t>  : 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8F136018-8891-BF80-04D6-2F994813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623" y="3399995"/>
            <a:ext cx="4380016" cy="287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7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218CA4C-DDFA-AA0A-2F19-1E2915AB2BE1}"/>
              </a:ext>
            </a:extLst>
          </p:cNvPr>
          <p:cNvGrpSpPr/>
          <p:nvPr/>
        </p:nvGrpSpPr>
        <p:grpSpPr>
          <a:xfrm>
            <a:off x="7635061" y="1351067"/>
            <a:ext cx="707886" cy="2520669"/>
            <a:chOff x="1562764" y="1371634"/>
            <a:chExt cx="707886" cy="2520669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0F716FFF-042B-D954-3A79-1E0D35D1133F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BA540839-CB2B-494F-6C2F-FAB7BF38F0DD}"/>
                </a:ext>
              </a:extLst>
            </p:cNvPr>
            <p:cNvGrpSpPr/>
            <p:nvPr/>
          </p:nvGrpSpPr>
          <p:grpSpPr>
            <a:xfrm>
              <a:off x="1589275" y="1371634"/>
              <a:ext cx="464878" cy="2520669"/>
              <a:chOff x="1589275" y="2286038"/>
              <a:chExt cx="464878" cy="2520669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950977CB-4E33-CD68-5AEB-18ADB72BC943}"/>
                  </a:ext>
                </a:extLst>
              </p:cNvPr>
              <p:cNvGrpSpPr/>
              <p:nvPr/>
            </p:nvGrpSpPr>
            <p:grpSpPr>
              <a:xfrm>
                <a:off x="1606673" y="2724827"/>
                <a:ext cx="447480" cy="755423"/>
                <a:chOff x="826241" y="2998440"/>
                <a:chExt cx="633279" cy="520584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092B60A9-0B9A-124E-CC87-72B8F07D839E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 ?</a:t>
                  </a: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AE3FA5B-7F18-4A64-C695-26933A043DB3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E35B4A30-53DE-2AB4-8735-13840FDE69CB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 ?</a:t>
                  </a:r>
                </a:p>
              </p:txBody>
            </p:sp>
          </p:grp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5455E13-1E13-8236-25D2-356171E1086D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B64D29D-9BD6-0145-B2A3-97A9E39E1263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5011B5AD-D3EC-C5AF-E5BD-D0004C756F7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 ?</a:t>
                  </a: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5F156D46-D42D-4C87-B631-B75F1F55053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 ?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64E18857-DA43-AECD-3275-884B07471DAC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69894" y="4569544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aa residues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562447" y="4672059"/>
            <a:ext cx="1783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(masked)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635722" y="4569544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8FEB44B-EC11-8C1E-3ADF-2662361C9003}"/>
              </a:ext>
            </a:extLst>
          </p:cNvPr>
          <p:cNvSpPr/>
          <p:nvPr/>
        </p:nvSpPr>
        <p:spPr>
          <a:xfrm rot="16200000">
            <a:off x="6624071" y="2586512"/>
            <a:ext cx="752357" cy="3398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2700229-4607-C450-A893-DAA6A2C4B575}"/>
              </a:ext>
            </a:extLst>
          </p:cNvPr>
          <p:cNvCxnSpPr>
            <a:cxnSpLocks/>
          </p:cNvCxnSpPr>
          <p:nvPr/>
        </p:nvCxnSpPr>
        <p:spPr>
          <a:xfrm flipV="1">
            <a:off x="652780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 flipV="1">
            <a:off x="733689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4D5F4BA-BA7E-9AE3-D213-CE70E379AEC0}"/>
              </a:ext>
            </a:extLst>
          </p:cNvPr>
          <p:cNvGrpSpPr/>
          <p:nvPr/>
        </p:nvGrpSpPr>
        <p:grpSpPr>
          <a:xfrm>
            <a:off x="8427446" y="1351067"/>
            <a:ext cx="707886" cy="2520669"/>
            <a:chOff x="1562764" y="1371634"/>
            <a:chExt cx="707886" cy="2520669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DC33B5B-3C4A-662C-A3C7-716B2749A154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FAD1ACF6-92C5-AF77-B60D-A6AC168F9D8A}"/>
                </a:ext>
              </a:extLst>
            </p:cNvPr>
            <p:cNvGrpSpPr/>
            <p:nvPr/>
          </p:nvGrpSpPr>
          <p:grpSpPr>
            <a:xfrm>
              <a:off x="1589276" y="1371634"/>
              <a:ext cx="361050" cy="2520669"/>
              <a:chOff x="1589276" y="2286038"/>
              <a:chExt cx="361050" cy="2520669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8F2EA21F-D604-6D42-3861-A60D32531688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E8A91729-4F02-310F-4506-8EADDDD706C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87B3564-580C-3217-E8E2-4B63232C2ACF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EA98F6A-D0E0-9092-5A2D-497C72B775AC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A0DBA96-B80F-B419-8FAE-01C8C0E2F4FC}"/>
                  </a:ext>
                </a:extLst>
              </p:cNvPr>
              <p:cNvSpPr/>
              <p:nvPr/>
            </p:nvSpPr>
            <p:spPr>
              <a:xfrm>
                <a:off x="1589276" y="2286038"/>
                <a:ext cx="361050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F870410-E8A8-C104-FC37-637CD86F3E88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95D32EC7-34D4-F582-3DE1-62CFCA79A74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2A6217C-2A1E-6F29-7EB6-39065318CE0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EBDB2BF8-C322-1ED6-289A-79ED54B0D6A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461642F-0A89-D52D-EBD2-BA1E7236366A}"/>
              </a:ext>
            </a:extLst>
          </p:cNvPr>
          <p:cNvSpPr txBox="1"/>
          <p:nvPr/>
        </p:nvSpPr>
        <p:spPr>
          <a:xfrm rot="4384904">
            <a:off x="7576295" y="4165296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Logits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D0FF562-65A3-F418-9B71-466402C67118}"/>
              </a:ext>
            </a:extLst>
          </p:cNvPr>
          <p:cNvSpPr txBox="1"/>
          <p:nvPr/>
        </p:nvSpPr>
        <p:spPr>
          <a:xfrm rot="4384904">
            <a:off x="8377578" y="4165296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Mask</a:t>
            </a:r>
          </a:p>
        </p:txBody>
      </p:sp>
      <p:sp>
        <p:nvSpPr>
          <p:cNvPr id="202" name="Plus 201">
            <a:extLst>
              <a:ext uri="{FF2B5EF4-FFF2-40B4-BE49-F238E27FC236}">
                <a16:creationId xmlns:a16="http://schemas.microsoft.com/office/drawing/2014/main" id="{0B3F7FB2-1831-5C34-188C-C437EBAAE25F}"/>
              </a:ext>
            </a:extLst>
          </p:cNvPr>
          <p:cNvSpPr/>
          <p:nvPr/>
        </p:nvSpPr>
        <p:spPr>
          <a:xfrm>
            <a:off x="8153854" y="2695981"/>
            <a:ext cx="228306" cy="25480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CE6FDE3-9A92-8125-57B2-648A59AC0292}"/>
              </a:ext>
            </a:extLst>
          </p:cNvPr>
          <p:cNvCxnSpPr>
            <a:cxnSpLocks/>
          </p:cNvCxnSpPr>
          <p:nvPr/>
        </p:nvCxnSpPr>
        <p:spPr>
          <a:xfrm flipV="1">
            <a:off x="9014524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734B00A-7064-A995-2E9B-65FBBC2442B6}"/>
              </a:ext>
            </a:extLst>
          </p:cNvPr>
          <p:cNvSpPr txBox="1"/>
          <p:nvPr/>
        </p:nvSpPr>
        <p:spPr>
          <a:xfrm>
            <a:off x="9322964" y="2587175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 loss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634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pre-train in masked-language mode</a:t>
            </a:r>
            <a:r>
              <a:rPr lang="en-US" dirty="0"/>
              <a:t>, OAS light-chain dataset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77314" y="4251098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4B4CEBE-DBAD-DA2C-AC37-364EFB980BB5}"/>
              </a:ext>
            </a:extLst>
          </p:cNvPr>
          <p:cNvSpPr txBox="1"/>
          <p:nvPr/>
        </p:nvSpPr>
        <p:spPr>
          <a:xfrm>
            <a:off x="1929023" y="5644031"/>
            <a:ext cx="332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(separate mask created during encoding </a:t>
            </a:r>
          </a:p>
          <a:p>
            <a:r>
              <a:rPr lang="en-US" sz="1400" dirty="0"/>
              <a:t>and also passed into transformer)</a:t>
            </a:r>
          </a:p>
        </p:txBody>
      </p:sp>
    </p:spTree>
    <p:extLst>
      <p:ext uri="{BB962C8B-B14F-4D97-AF65-F5344CB8AC3E}">
        <p14:creationId xmlns:p14="http://schemas.microsoft.com/office/powerpoint/2010/main" val="869160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32921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</a:t>
            </a:r>
            <a:r>
              <a:rPr lang="en-US" sz="1400" dirty="0" err="1"/>
              <a:t>scFv</a:t>
            </a:r>
            <a:r>
              <a:rPr lang="en-US" sz="1400" dirty="0"/>
              <a:t> aa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768125" y="4354383"/>
            <a:ext cx="109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598749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>
            <a:off x="6648608" y="1491854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851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fine-tune on </a:t>
            </a:r>
            <a:r>
              <a:rPr lang="en-US" b="1" dirty="0" err="1"/>
              <a:t>scFv</a:t>
            </a:r>
            <a:r>
              <a:rPr lang="en-US" b="1" dirty="0"/>
              <a:t> library with binding affinities</a:t>
            </a:r>
            <a:r>
              <a:rPr lang="en-US" dirty="0"/>
              <a:t>.  Create sequence to affinity model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40341" y="4260857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1A6DC-D6FA-B19F-8A23-90F9EC3E5071}"/>
              </a:ext>
            </a:extLst>
          </p:cNvPr>
          <p:cNvSpPr/>
          <p:nvPr/>
        </p:nvSpPr>
        <p:spPr>
          <a:xfrm>
            <a:off x="7329685" y="1214686"/>
            <a:ext cx="1682819" cy="5391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Head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(e.g. </a:t>
            </a:r>
            <a:r>
              <a:rPr lang="en-US" sz="1600" dirty="0" err="1">
                <a:solidFill>
                  <a:schemeClr val="tx1"/>
                </a:solidFill>
              </a:rPr>
              <a:t>mlp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E564449-752E-A497-6B3B-0E0C4D68DA50}"/>
              </a:ext>
            </a:extLst>
          </p:cNvPr>
          <p:cNvSpPr/>
          <p:nvPr/>
        </p:nvSpPr>
        <p:spPr>
          <a:xfrm rot="16200000">
            <a:off x="4593909" y="2684539"/>
            <a:ext cx="303650" cy="13153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EC208-3BB2-1333-3AEC-D0A00C566FF9}"/>
              </a:ext>
            </a:extLst>
          </p:cNvPr>
          <p:cNvSpPr txBox="1"/>
          <p:nvPr/>
        </p:nvSpPr>
        <p:spPr>
          <a:xfrm rot="4305945">
            <a:off x="3763359" y="4651275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freeze some or all of the layers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E064D-ED3D-27FB-473B-D1FE2289960A}"/>
              </a:ext>
            </a:extLst>
          </p:cNvPr>
          <p:cNvCxnSpPr>
            <a:cxnSpLocks/>
          </p:cNvCxnSpPr>
          <p:nvPr/>
        </p:nvCxnSpPr>
        <p:spPr>
          <a:xfrm>
            <a:off x="9154464" y="148719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lus 20">
            <a:extLst>
              <a:ext uri="{FF2B5EF4-FFF2-40B4-BE49-F238E27FC236}">
                <a16:creationId xmlns:a16="http://schemas.microsoft.com/office/drawing/2014/main" id="{9DA504B7-6EF9-88C9-151D-9D0333F842B2}"/>
              </a:ext>
            </a:extLst>
          </p:cNvPr>
          <p:cNvSpPr/>
          <p:nvPr/>
        </p:nvSpPr>
        <p:spPr>
          <a:xfrm>
            <a:off x="9343626" y="1662451"/>
            <a:ext cx="228306" cy="254809"/>
          </a:xfrm>
          <a:prstGeom prst="mathPlus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D439DE-0446-62EE-7F06-94A2ABAF4A0E}"/>
              </a:ext>
            </a:extLst>
          </p:cNvPr>
          <p:cNvSpPr txBox="1"/>
          <p:nvPr/>
        </p:nvSpPr>
        <p:spPr>
          <a:xfrm>
            <a:off x="8609969" y="1929101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binding energy (nm)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70E623-402A-26E6-E5C7-E8DFA466AFC8}"/>
              </a:ext>
            </a:extLst>
          </p:cNvPr>
          <p:cNvSpPr txBox="1"/>
          <p:nvPr/>
        </p:nvSpPr>
        <p:spPr>
          <a:xfrm>
            <a:off x="9761095" y="1298363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MSE loss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640A4B81-817D-0DF0-E1F0-F7F5784F4DCE}"/>
              </a:ext>
            </a:extLst>
          </p:cNvPr>
          <p:cNvSpPr/>
          <p:nvPr/>
        </p:nvSpPr>
        <p:spPr>
          <a:xfrm rot="10800000">
            <a:off x="6553012" y="1753841"/>
            <a:ext cx="383718" cy="21840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8537D6-5DE9-CEC0-D9F3-56424F75986B}"/>
              </a:ext>
            </a:extLst>
          </p:cNvPr>
          <p:cNvSpPr txBox="1"/>
          <p:nvPr/>
        </p:nvSpPr>
        <p:spPr>
          <a:xfrm>
            <a:off x="6958518" y="2669408"/>
            <a:ext cx="734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1383313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364C4-CB84-A1D3-F6F3-AC3B3E94681F}"/>
              </a:ext>
            </a:extLst>
          </p:cNvPr>
          <p:cNvSpPr txBox="1"/>
          <p:nvPr/>
        </p:nvSpPr>
        <p:spPr>
          <a:xfrm>
            <a:off x="933090" y="1100040"/>
            <a:ext cx="10325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embedding: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absolute position determined from each specific aa sequence?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Or, the absolute position in the entire human light chain?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makes more sense but not sure how I can get this information or if it changes for different antibody types (</a:t>
            </a:r>
            <a:r>
              <a:rPr lang="en-US" dirty="0" err="1"/>
              <a:t>ie</a:t>
            </a:r>
            <a:r>
              <a:rPr lang="en-US" dirty="0"/>
              <a:t>. IgG, IgA,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no absolute light chain length for human IgG abs.  A few different chains have slightly different lengths.  Absolute alignment with reference light chains is probably not practical.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CB64A-0BD4-1C80-7F06-5E42F0FEC3C4}"/>
              </a:ext>
            </a:extLst>
          </p:cNvPr>
          <p:cNvSpPr txBox="1"/>
          <p:nvPr/>
        </p:nvSpPr>
        <p:spPr>
          <a:xfrm>
            <a:off x="219456" y="192024"/>
            <a:ext cx="663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Issue(s) I have not resolved to my satisfaction yet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3C41F-EB12-14F8-5B10-D2C9FEE59C1B}"/>
              </a:ext>
            </a:extLst>
          </p:cNvPr>
          <p:cNvSpPr txBox="1"/>
          <p:nvPr/>
        </p:nvSpPr>
        <p:spPr>
          <a:xfrm>
            <a:off x="630936" y="4233672"/>
            <a:ext cx="288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I’ll pre-train using option #1</a:t>
            </a:r>
          </a:p>
        </p:txBody>
      </p:sp>
    </p:spTree>
    <p:extLst>
      <p:ext uri="{BB962C8B-B14F-4D97-AF65-F5344CB8AC3E}">
        <p14:creationId xmlns:p14="http://schemas.microsoft.com/office/powerpoint/2010/main" val="1802993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09346-0A06-C618-B97B-16F018B30694}"/>
              </a:ext>
            </a:extLst>
          </p:cNvPr>
          <p:cNvSpPr txBox="1"/>
          <p:nvPr/>
        </p:nvSpPr>
        <p:spPr>
          <a:xfrm>
            <a:off x="157088" y="241780"/>
            <a:ext cx="341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 on OAS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C06AD-EB4C-77BC-393E-A30EC9AFB234}"/>
              </a:ext>
            </a:extLst>
          </p:cNvPr>
          <p:cNvSpPr txBox="1"/>
          <p:nvPr/>
        </p:nvSpPr>
        <p:spPr>
          <a:xfrm>
            <a:off x="1426464" y="1161288"/>
            <a:ext cx="84677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Code: </a:t>
            </a:r>
            <a:r>
              <a:rPr lang="en-US" dirty="0" err="1"/>
              <a:t>pytorch</a:t>
            </a:r>
            <a:r>
              <a:rPr lang="en-US" dirty="0"/>
              <a:t> with a </a:t>
            </a:r>
            <a:r>
              <a:rPr lang="en-US" dirty="0" err="1"/>
              <a:t>pytorch</a:t>
            </a:r>
            <a:r>
              <a:rPr lang="en-US" dirty="0"/>
              <a:t>-lightning (harness to manage the training, test loop)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Hardware: two </a:t>
            </a:r>
            <a:r>
              <a:rPr lang="en-US" b="0" dirty="0">
                <a:effectLst/>
              </a:rPr>
              <a:t>GeForce RTX 2080 </a:t>
            </a:r>
            <a:r>
              <a:rPr lang="en-US" b="0" dirty="0" err="1">
                <a:effectLst/>
              </a:rPr>
              <a:t>Ti</a:t>
            </a:r>
            <a:r>
              <a:rPr lang="en-US" b="0" dirty="0">
                <a:effectLst/>
              </a:rPr>
              <a:t> with 11GB memory 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emb</a:t>
            </a:r>
            <a:r>
              <a:rPr lang="en-US" b="0" dirty="0">
                <a:effectLst/>
              </a:rPr>
              <a:t> dim: 512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layers: 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heads: 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dropouts: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vocab size: 23 (20 aa, CLS, X, and MASK tokens)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block size: 91 (CLS token + 90 aa)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mask pro</a:t>
            </a:r>
            <a:r>
              <a:rPr lang="en-US" dirty="0"/>
              <a:t>b: 0.15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AdamW</a:t>
            </a:r>
            <a:r>
              <a:rPr lang="en-US" b="0" dirty="0">
                <a:effectLst/>
              </a:rPr>
              <a:t>, </a:t>
            </a:r>
            <a:r>
              <a:rPr lang="en-US" dirty="0"/>
              <a:t>learn rate 10</a:t>
            </a:r>
            <a:r>
              <a:rPr lang="en-US" baseline="30000" dirty="0"/>
              <a:t>-4</a:t>
            </a:r>
            <a:r>
              <a:rPr lang="en-US" dirty="0"/>
              <a:t>, decay gamma: 0.9985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batch size: 120 (it’s what would fit on my compute resources)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gpus</a:t>
            </a:r>
            <a:r>
              <a:rPr lang="en-US" dirty="0"/>
              <a:t>: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max epochs: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79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E6E9A-245E-E1BD-B359-4DDAFACDC878}"/>
              </a:ext>
            </a:extLst>
          </p:cNvPr>
          <p:cNvSpPr txBox="1"/>
          <p:nvPr/>
        </p:nvSpPr>
        <p:spPr>
          <a:xfrm>
            <a:off x="157088" y="190342"/>
            <a:ext cx="2415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Pre-training: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01033-458C-FFAE-C6D6-2A3AFD19E36F}"/>
              </a:ext>
            </a:extLst>
          </p:cNvPr>
          <p:cNvSpPr txBox="1"/>
          <p:nvPr/>
        </p:nvSpPr>
        <p:spPr>
          <a:xfrm>
            <a:off x="383816" y="981557"/>
            <a:ext cx="299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loss:  after 5 epochs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D8057-A648-1BE7-1208-1BC4C3E7ED7B}"/>
              </a:ext>
            </a:extLst>
          </p:cNvPr>
          <p:cNvSpPr txBox="1"/>
          <p:nvPr/>
        </p:nvSpPr>
        <p:spPr>
          <a:xfrm>
            <a:off x="842839" y="4583781"/>
            <a:ext cx="2495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Stopped after 5 epochs</a:t>
            </a:r>
          </a:p>
          <a:p>
            <a:r>
              <a:rPr lang="en-US" dirty="0"/>
              <a:t>final losses</a:t>
            </a:r>
          </a:p>
          <a:p>
            <a:r>
              <a:rPr lang="en-US" dirty="0"/>
              <a:t>train:  0.32</a:t>
            </a:r>
          </a:p>
          <a:p>
            <a:r>
              <a:rPr lang="en-US" dirty="0" err="1"/>
              <a:t>val</a:t>
            </a:r>
            <a:r>
              <a:rPr lang="en-US" dirty="0"/>
              <a:t>:     0.31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1B123F-A2C7-15D3-9DF1-EE0715CC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97" y="1485059"/>
            <a:ext cx="9825439" cy="229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25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AF6BF-3B4B-4B6A-1679-0DF3F3CCAEDD}"/>
              </a:ext>
            </a:extLst>
          </p:cNvPr>
          <p:cNvSpPr txBox="1"/>
          <p:nvPr/>
        </p:nvSpPr>
        <p:spPr>
          <a:xfrm>
            <a:off x="585389" y="1508107"/>
            <a:ext cx="772184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</a:t>
            </a:r>
            <a:r>
              <a:rPr lang="en-US" sz="1400" b="0" dirty="0">
                <a:effectLst/>
              </a:rPr>
              <a:t>otal rows: 1109000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unique: 104972 (there are between 8-20 instances of each sequence)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rows where </a:t>
            </a:r>
            <a:r>
              <a:rPr lang="en-US" sz="1400" b="0" dirty="0" err="1">
                <a:effectLst/>
              </a:rPr>
              <a:t>pred_Affinity</a:t>
            </a:r>
            <a:r>
              <a:rPr lang="en-US" sz="1400" b="0" dirty="0">
                <a:effectLst/>
              </a:rPr>
              <a:t> is not NAN : 340100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NANs are most likely non-binders (perhaps give them affinity 0?)</a:t>
            </a:r>
            <a:endParaRPr lang="en-US" sz="14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 sequences in this subset: 87211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each of these unique sequences, there are multiple binding affinity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seq 1: num affinity values = 6 , values: {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, 0.91, 0.96, </a:t>
            </a:r>
            <a:r>
              <a:rPr lang="en-US" sz="1400" b="1" dirty="0">
                <a:effectLst/>
              </a:rPr>
              <a:t>3.92</a:t>
            </a:r>
            <a:r>
              <a:rPr lang="en-US" sz="1400" b="0" dirty="0">
                <a:effectLst/>
              </a:rPr>
              <a:t>, </a:t>
            </a:r>
            <a:r>
              <a:rPr lang="en-US" sz="1400" b="0" i="0" dirty="0">
                <a:effectLst/>
              </a:rPr>
              <a:t>4.92, 5.72</a:t>
            </a:r>
            <a:r>
              <a:rPr lang="en-US" sz="1400" b="0" dirty="0">
                <a:effectLst/>
              </a:rPr>
              <a:t>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/>
              <a:t>5.72</a:t>
            </a:r>
            <a:r>
              <a:rPr lang="en-US" sz="1400" b="0" dirty="0">
                <a:effectLst/>
              </a:rPr>
              <a:t>) = -4.88 kcal/mol binding free energy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) = -5.36 kcal/mol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reference </a:t>
            </a:r>
            <a:r>
              <a:rPr lang="en-US" sz="1400" b="0" dirty="0" err="1">
                <a:effectLst/>
              </a:rPr>
              <a:t>kT</a:t>
            </a:r>
            <a:r>
              <a:rPr lang="en-US" sz="1400" b="0" dirty="0">
                <a:effectLst/>
              </a:rPr>
              <a:t> = 0.6 kcal/mol so this difference is on the order of </a:t>
            </a:r>
            <a:r>
              <a:rPr lang="en-US" sz="1400" b="0" dirty="0" err="1">
                <a:effectLst/>
              </a:rPr>
              <a:t>kT</a:t>
            </a: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Final data set</a:t>
            </a:r>
            <a:r>
              <a:rPr lang="en-US" sz="1400" b="0" dirty="0"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87211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affinity will be the mean of each sequence’s multiple affinities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43 </a:t>
            </a:r>
            <a:r>
              <a:rPr lang="en-US" sz="1400" dirty="0" err="1"/>
              <a:t>Kd</a:t>
            </a:r>
            <a:r>
              <a:rPr lang="en-US" sz="1400" dirty="0"/>
              <a:t> values are negative (?!?!) : remove these.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Final row count = 87168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Train/test split 90/10: 78451/8717 rows, respectively</a:t>
            </a:r>
            <a:endParaRPr lang="en-US" sz="1400" b="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D4060-9E3D-9BF0-F507-08D8FA88FEE7}"/>
              </a:ext>
            </a:extLst>
          </p:cNvPr>
          <p:cNvSpPr txBox="1"/>
          <p:nvPr/>
        </p:nvSpPr>
        <p:spPr>
          <a:xfrm>
            <a:off x="207034" y="258792"/>
            <a:ext cx="280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Fine Tuning dataset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11D8E-C829-FF8A-3AF5-C19358C37D2B}"/>
              </a:ext>
            </a:extLst>
          </p:cNvPr>
          <p:cNvSpPr txBox="1"/>
          <p:nvPr/>
        </p:nvSpPr>
        <p:spPr>
          <a:xfrm>
            <a:off x="379563" y="793630"/>
            <a:ext cx="1117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</a:rPr>
              <a:t>antibody_dataset_1 : the </a:t>
            </a:r>
            <a:r>
              <a:rPr lang="en-US" sz="1800" dirty="0" err="1">
                <a:effectLst/>
              </a:rPr>
              <a:t>scFv</a:t>
            </a:r>
            <a:r>
              <a:rPr lang="en-US" sz="1800" dirty="0">
                <a:effectLst/>
              </a:rPr>
              <a:t> antibody sequence/binding affinity data in the </a:t>
            </a:r>
            <a:r>
              <a:rPr lang="en-US" sz="1800" dirty="0" err="1">
                <a:effectLst/>
              </a:rPr>
              <a:t>AlphaSeq</a:t>
            </a:r>
            <a:r>
              <a:rPr lang="en-US" sz="1800" dirty="0">
                <a:effectLst/>
              </a:rPr>
              <a:t> experimental assay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34716-DE6F-C17F-A2E0-42E7B410BA11}"/>
              </a:ext>
            </a:extLst>
          </p:cNvPr>
          <p:cNvSpPr txBox="1"/>
          <p:nvPr/>
        </p:nvSpPr>
        <p:spPr>
          <a:xfrm>
            <a:off x="379563" y="6032207"/>
            <a:ext cx="101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effectLst/>
                <a:hlinkClick r:id="rId2"/>
              </a:rPr>
              <a:t>https://www.nature.com/articles/s41597-022-01779-4</a:t>
            </a:r>
            <a:endParaRPr lang="en-US" sz="1200" b="0" dirty="0">
              <a:effectLst/>
            </a:endParaRPr>
          </a:p>
          <a:p>
            <a:r>
              <a:rPr lang="en-US" sz="1200" b="0" dirty="0">
                <a:effectLst/>
              </a:rPr>
              <a:t>"Of the 119,600 designs, 104,972 were successfully built into the </a:t>
            </a:r>
            <a:r>
              <a:rPr lang="en-US" sz="1200" b="0" dirty="0" err="1">
                <a:effectLst/>
              </a:rPr>
              <a:t>AlphaSeq</a:t>
            </a:r>
            <a:r>
              <a:rPr lang="en-US" sz="1200" b="0" dirty="0">
                <a:effectLst/>
              </a:rPr>
              <a:t> library and target binding was subsequently measured with 71,384 designs”</a:t>
            </a:r>
          </a:p>
        </p:txBody>
      </p:sp>
    </p:spTree>
    <p:extLst>
      <p:ext uri="{BB962C8B-B14F-4D97-AF65-F5344CB8AC3E}">
        <p14:creationId xmlns:p14="http://schemas.microsoft.com/office/powerpoint/2010/main" val="97067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AADAE-17FC-1795-F7A0-EC68D5D19BBA}"/>
              </a:ext>
            </a:extLst>
          </p:cNvPr>
          <p:cNvSpPr txBox="1"/>
          <p:nvPr/>
        </p:nvSpPr>
        <p:spPr>
          <a:xfrm>
            <a:off x="136762" y="204349"/>
            <a:ext cx="2383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Fine tune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67A6E-78A0-730F-7A46-B503BAF44592}"/>
              </a:ext>
            </a:extLst>
          </p:cNvPr>
          <p:cNvSpPr txBox="1"/>
          <p:nvPr/>
        </p:nvSpPr>
        <p:spPr>
          <a:xfrm>
            <a:off x="4576951" y="204349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133ED-0AD7-1D30-086B-500BFED87CF6}"/>
              </a:ext>
            </a:extLst>
          </p:cNvPr>
          <p:cNvSpPr txBox="1"/>
          <p:nvPr/>
        </p:nvSpPr>
        <p:spPr>
          <a:xfrm>
            <a:off x="457201" y="943930"/>
            <a:ext cx="991431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issue?   block-size = 90 during pre-training.  How to adapt for fine-tune data of longer length?</a:t>
            </a:r>
          </a:p>
          <a:p>
            <a:r>
              <a:rPr lang="en-US" sz="1600" dirty="0"/>
              <a:t>See this link: </a:t>
            </a:r>
            <a:r>
              <a:rPr lang="en-US" sz="1600" dirty="0">
                <a:hlinkClick r:id="rId2"/>
              </a:rPr>
              <a:t>https://discuss.huggingface.co/t/fine-tuning-bert-with-sequences-longer-than-512-tokens/12652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I’ve </a:t>
            </a:r>
            <a:r>
              <a:rPr lang="en-US" sz="1600" dirty="0" err="1"/>
              <a:t>choosen</a:t>
            </a:r>
            <a:r>
              <a:rPr lang="en-US" sz="1600" dirty="0"/>
              <a:t> to use PAD tokens.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</a:t>
            </a:r>
            <a:r>
              <a:rPr lang="en-US" sz="1600" dirty="0" err="1"/>
              <a:t>block_size</a:t>
            </a:r>
            <a:r>
              <a:rPr lang="en-US" sz="1600" dirty="0"/>
              <a:t> = 256 (long enough for the </a:t>
            </a:r>
            <a:r>
              <a:rPr lang="en-US" sz="1600" dirty="0" err="1"/>
              <a:t>scFv</a:t>
            </a:r>
            <a:r>
              <a:rPr lang="en-US" sz="1600" dirty="0"/>
              <a:t> data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pre-training on OAS data set with this new block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the fine-tuning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AD935-8923-9A18-E0B5-40DD82EFCE21}"/>
              </a:ext>
            </a:extLst>
          </p:cNvPr>
          <p:cNvSpPr txBox="1"/>
          <p:nvPr/>
        </p:nvSpPr>
        <p:spPr>
          <a:xfrm>
            <a:off x="457201" y="4345327"/>
            <a:ext cx="6659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ProteinBERT</a:t>
            </a:r>
            <a:r>
              <a:rPr lang="en-US" sz="1200" dirty="0"/>
              <a:t> paper : </a:t>
            </a:r>
            <a:r>
              <a:rPr lang="en-US" sz="1200" dirty="0">
                <a:hlinkClick r:id="rId3"/>
              </a:rPr>
              <a:t>https://doi.org/10.1093/bioinformatics/btac020</a:t>
            </a:r>
            <a:endParaRPr lang="en-US" sz="1200" dirty="0"/>
          </a:p>
          <a:p>
            <a:r>
              <a:rPr lang="en-US" sz="1200" b="1" dirty="0"/>
              <a:t>2.2 Sequence and annotation encoding </a:t>
            </a:r>
          </a:p>
          <a:p>
            <a:r>
              <a:rPr lang="en-US" sz="1200" dirty="0"/>
              <a:t>Protein sequences were encoded as sequences of integer tokens. We used 26 unique tokens representing the 20 standard amino acids, selenocysteine (U), an undefined amino-acid (X), another amino acid (OTHER) and 3 additional tokens (START, END and PAD). For each sequence, START and END tokens were added before the first amino acid and after the last amino acid, respectively. </a:t>
            </a:r>
            <a:r>
              <a:rPr lang="en-US" sz="1200" u="sng" dirty="0"/>
              <a:t>The PAD token was added to pad sequences shorter than the sequence length chosen for the minibatch</a:t>
            </a:r>
            <a:r>
              <a:rPr lang="en-US" sz="1200" dirty="0"/>
              <a:t>.</a:t>
            </a:r>
          </a:p>
          <a:p>
            <a:r>
              <a:rPr lang="en-US" sz="1200" dirty="0"/>
              <a:t>…..</a:t>
            </a:r>
          </a:p>
          <a:p>
            <a:r>
              <a:rPr lang="en-US" sz="1200" dirty="0"/>
              <a:t>An important feature of </a:t>
            </a:r>
            <a:r>
              <a:rPr lang="en-US" sz="1200" dirty="0" err="1"/>
              <a:t>ProteinBERT</a:t>
            </a:r>
            <a:r>
              <a:rPr lang="en-US" sz="1200" dirty="0"/>
              <a:t> is sequence length flexibility. To avoid the risk of overfitting the model to a specific constant length, we periodically (every 15 min of training) switched the encoding length of protein sequences, using lengths of 128, 512 or 1024 tokens.</a:t>
            </a:r>
          </a:p>
        </p:txBody>
      </p:sp>
    </p:spTree>
    <p:extLst>
      <p:ext uri="{BB962C8B-B14F-4D97-AF65-F5344CB8AC3E}">
        <p14:creationId xmlns:p14="http://schemas.microsoft.com/office/powerpoint/2010/main" val="31220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B9F594-C03F-C97E-A552-D21028275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4" y="3975100"/>
            <a:ext cx="4000500" cy="288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E675A-1C32-B792-0686-94A32704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560" y="698948"/>
            <a:ext cx="3683000" cy="288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C0F13D-962E-3657-5DEE-34FD510A4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172" y="711289"/>
            <a:ext cx="3733800" cy="288290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384E57D8-39A4-D74D-ED33-24E95A329067}"/>
              </a:ext>
            </a:extLst>
          </p:cNvPr>
          <p:cNvSpPr/>
          <p:nvPr/>
        </p:nvSpPr>
        <p:spPr>
          <a:xfrm rot="3143533">
            <a:off x="3147459" y="3942365"/>
            <a:ext cx="297297" cy="29056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A7CCE-E29E-8773-70DE-2B8B0A3A53C2}"/>
              </a:ext>
            </a:extLst>
          </p:cNvPr>
          <p:cNvSpPr txBox="1"/>
          <p:nvPr/>
        </p:nvSpPr>
        <p:spPr>
          <a:xfrm>
            <a:off x="4996724" y="4364964"/>
            <a:ext cx="603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surprising that larger </a:t>
            </a:r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correlate with larger </a:t>
            </a:r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D1D2D-CE4E-8707-3A56-AEBF7E6EF12B}"/>
              </a:ext>
            </a:extLst>
          </p:cNvPr>
          <p:cNvSpPr txBox="1"/>
          <p:nvPr/>
        </p:nvSpPr>
        <p:spPr>
          <a:xfrm>
            <a:off x="5323334" y="302307"/>
            <a:ext cx="58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1AC79-99E3-3159-74E9-7C2EACF44FA1}"/>
              </a:ext>
            </a:extLst>
          </p:cNvPr>
          <p:cNvSpPr txBox="1"/>
          <p:nvPr/>
        </p:nvSpPr>
        <p:spPr>
          <a:xfrm>
            <a:off x="9237548" y="314648"/>
            <a:ext cx="106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B0126-C1AF-39FE-F8F1-B266C4A5FFE9}"/>
              </a:ext>
            </a:extLst>
          </p:cNvPr>
          <p:cNvSpPr txBox="1"/>
          <p:nvPr/>
        </p:nvSpPr>
        <p:spPr>
          <a:xfrm>
            <a:off x="1643252" y="359418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vs </a:t>
            </a:r>
            <a:r>
              <a:rPr lang="en-US" dirty="0" err="1"/>
              <a:t>q_value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BB0B1-F8C8-C7DA-DD29-480E8BEA37CF}"/>
              </a:ext>
            </a:extLst>
          </p:cNvPr>
          <p:cNvSpPr txBox="1"/>
          <p:nvPr/>
        </p:nvSpPr>
        <p:spPr>
          <a:xfrm>
            <a:off x="5037826" y="5365630"/>
            <a:ext cx="532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in this region should be considered for removal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8DA9AE-070F-EC00-8E9C-B9BB358B747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85072" y="5550296"/>
            <a:ext cx="1552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42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A6890A-9D45-137A-0C69-3C146C4F6C67}"/>
              </a:ext>
            </a:extLst>
          </p:cNvPr>
          <p:cNvSpPr txBox="1"/>
          <p:nvPr/>
        </p:nvSpPr>
        <p:spPr>
          <a:xfrm>
            <a:off x="136762" y="204349"/>
            <a:ext cx="194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t-SNE plots…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24D74-AB02-0F0F-2DB1-AC32FCC5C7EB}"/>
              </a:ext>
            </a:extLst>
          </p:cNvPr>
          <p:cNvSpPr txBox="1"/>
          <p:nvPr/>
        </p:nvSpPr>
        <p:spPr>
          <a:xfrm>
            <a:off x="1160890" y="1590261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</p:spTree>
    <p:extLst>
      <p:ext uri="{BB962C8B-B14F-4D97-AF65-F5344CB8AC3E}">
        <p14:creationId xmlns:p14="http://schemas.microsoft.com/office/powerpoint/2010/main" val="3909576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F59776-7CC5-CCAF-413F-1B038A87DE9F}"/>
              </a:ext>
            </a:extLst>
          </p:cNvPr>
          <p:cNvSpPr txBox="1"/>
          <p:nvPr/>
        </p:nvSpPr>
        <p:spPr>
          <a:xfrm>
            <a:off x="933806" y="1292358"/>
            <a:ext cx="77616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  <a:endParaRPr lang="en-US" sz="18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90/10 split for train/validation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train (26279 rows), </a:t>
            </a:r>
            <a:r>
              <a:rPr lang="en-US" sz="1800" dirty="0" err="1"/>
              <a:t>val</a:t>
            </a:r>
            <a:r>
              <a:rPr lang="en-US" sz="1800" dirty="0"/>
              <a:t> (2920 rows)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4339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 : two versions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600AAF-F4BA-D6D8-31D9-0D669D1AB800}"/>
              </a:ext>
            </a:extLst>
          </p:cNvPr>
          <p:cNvSpPr txBox="1"/>
          <p:nvPr/>
        </p:nvSpPr>
        <p:spPr>
          <a:xfrm>
            <a:off x="586596" y="923026"/>
            <a:ext cx="96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2A8199-D7F0-934C-F158-7AEAC442FB70}"/>
              </a:ext>
            </a:extLst>
          </p:cNvPr>
          <p:cNvSpPr txBox="1"/>
          <p:nvPr/>
        </p:nvSpPr>
        <p:spPr>
          <a:xfrm>
            <a:off x="933805" y="2950039"/>
            <a:ext cx="94869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remove all rows with </a:t>
            </a:r>
            <a:r>
              <a:rPr lang="en-US" sz="1800" b="0" dirty="0" err="1">
                <a:effectLst/>
              </a:rPr>
              <a:t>q_value</a:t>
            </a:r>
            <a:r>
              <a:rPr lang="en-US" sz="1800" b="0" dirty="0">
                <a:effectLst/>
              </a:rPr>
              <a:t> &gt; 0.5 (Note: about 50% of the original data has </a:t>
            </a:r>
            <a:r>
              <a:rPr lang="en-US" sz="1800" b="0" dirty="0" err="1">
                <a:effectLst/>
              </a:rPr>
              <a:t>q_value</a:t>
            </a:r>
            <a:r>
              <a:rPr lang="en-US" sz="1800" b="0" dirty="0">
                <a:effectLst/>
              </a:rPr>
              <a:t> = 1.0)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90/10 split for train/validation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train (11088 rows), </a:t>
            </a:r>
            <a:r>
              <a:rPr lang="en-US" sz="1800" dirty="0" err="1"/>
              <a:t>val</a:t>
            </a:r>
            <a:r>
              <a:rPr lang="en-US" sz="1800" dirty="0"/>
              <a:t> (1232 rows)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overfitting is a concern with this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5E5CB7-B92A-B4E6-8F3F-94929B8233BC}"/>
              </a:ext>
            </a:extLst>
          </p:cNvPr>
          <p:cNvSpPr txBox="1"/>
          <p:nvPr/>
        </p:nvSpPr>
        <p:spPr>
          <a:xfrm>
            <a:off x="586596" y="258070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93D53-C98F-967F-FD08-149A4D6157AA}"/>
              </a:ext>
            </a:extLst>
          </p:cNvPr>
          <p:cNvSpPr txBox="1"/>
          <p:nvPr/>
        </p:nvSpPr>
        <p:spPr>
          <a:xfrm>
            <a:off x="8100204" y="4120870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Clean-3 dataset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95B665-70EA-5B20-8B8B-7EAA1ED91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580" y="704181"/>
            <a:ext cx="2955538" cy="21546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52572C-0B04-B7EF-D36F-336747D674CB}"/>
              </a:ext>
            </a:extLst>
          </p:cNvPr>
          <p:cNvSpPr txBox="1"/>
          <p:nvPr/>
        </p:nvSpPr>
        <p:spPr>
          <a:xfrm>
            <a:off x="8223210" y="345092"/>
            <a:ext cx="17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Clean-1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79C880-87A8-E4F0-3029-8D5A6116FAEB}"/>
              </a:ext>
            </a:extLst>
          </p:cNvPr>
          <p:cNvSpPr txBox="1"/>
          <p:nvPr/>
        </p:nvSpPr>
        <p:spPr>
          <a:xfrm>
            <a:off x="598097" y="4792386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3741C5-6171-594F-EF0C-3540745BA613}"/>
              </a:ext>
            </a:extLst>
          </p:cNvPr>
          <p:cNvSpPr txBox="1"/>
          <p:nvPr/>
        </p:nvSpPr>
        <p:spPr>
          <a:xfrm>
            <a:off x="933805" y="5161718"/>
            <a:ext cx="64676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remove all rows with </a:t>
            </a:r>
            <a:r>
              <a:rPr lang="en-US" sz="1800" b="0" dirty="0" err="1">
                <a:effectLst/>
              </a:rPr>
              <a:t>q_value</a:t>
            </a:r>
            <a:r>
              <a:rPr lang="en-US" sz="1800" b="0" dirty="0">
                <a:effectLst/>
              </a:rPr>
              <a:t> &gt; 0.05 (9302 rows remain)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90/10 split: train(8325), </a:t>
            </a:r>
            <a:r>
              <a:rPr lang="en-US" dirty="0" err="1"/>
              <a:t>val</a:t>
            </a:r>
            <a:r>
              <a:rPr lang="en-US" dirty="0"/>
              <a:t>(925)</a:t>
            </a:r>
            <a:endParaRPr lang="en-US" sz="18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B8555E-543F-42E6-240A-282609C1A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387" y="4684541"/>
            <a:ext cx="2955537" cy="215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8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C9D980-DB6C-F217-ACEB-CB176E6A7B87}"/>
              </a:ext>
            </a:extLst>
          </p:cNvPr>
          <p:cNvSpPr txBox="1"/>
          <p:nvPr/>
        </p:nvSpPr>
        <p:spPr>
          <a:xfrm>
            <a:off x="146649" y="184362"/>
            <a:ext cx="2080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Regularization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BB385-201F-DEC8-67A1-77FED4839CC2}"/>
              </a:ext>
            </a:extLst>
          </p:cNvPr>
          <p:cNvSpPr txBox="1"/>
          <p:nvPr/>
        </p:nvSpPr>
        <p:spPr>
          <a:xfrm>
            <a:off x="508958" y="923025"/>
            <a:ext cx="108779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Overfitting will be an issue with datasets this small  (especially the Clean-2 dataset)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Regularization, data augmentation, and </a:t>
            </a:r>
            <a:r>
              <a:rPr lang="en-US" dirty="0" err="1"/>
              <a:t>misc</a:t>
            </a:r>
            <a:r>
              <a:rPr lang="en-US" dirty="0"/>
              <a:t> training ideas: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Rather than regress to a single </a:t>
            </a:r>
            <a:r>
              <a:rPr lang="en-US" dirty="0" err="1"/>
              <a:t>Kd</a:t>
            </a:r>
            <a:r>
              <a:rPr lang="en-US" dirty="0"/>
              <a:t> value, randomly choose </a:t>
            </a:r>
            <a:r>
              <a:rPr lang="en-US" dirty="0" err="1"/>
              <a:t>Kd</a:t>
            </a:r>
            <a:r>
              <a:rPr lang="en-US" dirty="0"/>
              <a:t> from the range </a:t>
            </a:r>
            <a:r>
              <a:rPr lang="en-US" dirty="0" err="1"/>
              <a:t>Kd_lower</a:t>
            </a:r>
            <a:r>
              <a:rPr lang="en-US" dirty="0"/>
              <a:t> -&gt; </a:t>
            </a:r>
            <a:r>
              <a:rPr lang="en-US" dirty="0" err="1"/>
              <a:t>Kd_upper</a:t>
            </a:r>
            <a:r>
              <a:rPr lang="en-US" dirty="0"/>
              <a:t>.  Do this every batch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random point mutations in the non-CDR regions of the sequence with low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Clip just the CDR extended by +/- 5-10 residues from the entire sequence and train on just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objectives: MSE and MAE in separate training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possible, pre-train model on much-larger relevant dataset, then fine-tune on these smaller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Early stopping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Is there anyway to recover the data that was culled by </a:t>
            </a:r>
            <a:r>
              <a:rPr lang="en-US" dirty="0" err="1"/>
              <a:t>q_value</a:t>
            </a:r>
            <a:r>
              <a:rPr lang="en-US" dirty="0"/>
              <a:t>?  (prob not)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0BBC9C-46BD-2962-9C0A-DDCC35CD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655" y="4523799"/>
            <a:ext cx="3026075" cy="222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4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F1028-AF52-FC77-F2B9-55008923521F}"/>
              </a:ext>
            </a:extLst>
          </p:cNvPr>
          <p:cNvSpPr txBox="1"/>
          <p:nvPr/>
        </p:nvSpPr>
        <p:spPr>
          <a:xfrm>
            <a:off x="0" y="42099"/>
            <a:ext cx="3302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Ideas for model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B89B0-7A85-88E9-4336-59B624221C21}"/>
              </a:ext>
            </a:extLst>
          </p:cNvPr>
          <p:cNvSpPr txBox="1"/>
          <p:nvPr/>
        </p:nvSpPr>
        <p:spPr>
          <a:xfrm>
            <a:off x="126393" y="709002"/>
            <a:ext cx="486245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MLP-based models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MLP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residual MLP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Vision Transformer (VIT)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binary encode aa residue tokens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reshape into 48x48 monochrome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VIT modified for regression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naïve BERT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 the fine-tune model on train set, from scratch, i.e. no pre-training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kosher BERT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pre-train on OAS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fine-tune on training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90B05E-75A4-27FF-18CF-8A9BEB4DB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256" y="503764"/>
            <a:ext cx="1492151" cy="1240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11F9BB-2C51-0521-3511-F1ED55D6F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002" y="360641"/>
            <a:ext cx="2161331" cy="13840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738CD2-7553-2B53-30CF-8D70ED744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551" y="3900819"/>
            <a:ext cx="3602098" cy="11520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6DE16E-5047-1553-1856-A47DAA612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9551" y="5223838"/>
            <a:ext cx="3602098" cy="128742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BDDD25-C882-564E-01A9-9DD05893DCCE}"/>
              </a:ext>
            </a:extLst>
          </p:cNvPr>
          <p:cNvSpPr txBox="1"/>
          <p:nvPr/>
        </p:nvSpPr>
        <p:spPr>
          <a:xfrm>
            <a:off x="4887464" y="191261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362995-1DB6-E248-D94C-E72BF1948860}"/>
              </a:ext>
            </a:extLst>
          </p:cNvPr>
          <p:cNvSpPr txBox="1"/>
          <p:nvPr/>
        </p:nvSpPr>
        <p:spPr>
          <a:xfrm>
            <a:off x="6947886" y="1912612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MLP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EAFAAF-B6E8-CFE5-EE7A-A5A44BD9F881}"/>
              </a:ext>
            </a:extLst>
          </p:cNvPr>
          <p:cNvSpPr txBox="1"/>
          <p:nvPr/>
        </p:nvSpPr>
        <p:spPr>
          <a:xfrm>
            <a:off x="9891649" y="4292178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pre-train, MLM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D921E1-F6C9-7138-5B20-A934B9357DE0}"/>
              </a:ext>
            </a:extLst>
          </p:cNvPr>
          <p:cNvSpPr txBox="1"/>
          <p:nvPr/>
        </p:nvSpPr>
        <p:spPr>
          <a:xfrm>
            <a:off x="9891649" y="5682886"/>
            <a:ext cx="161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fine tune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765EF6-B1AF-6A62-02D1-E704EDC85FD0}"/>
              </a:ext>
            </a:extLst>
          </p:cNvPr>
          <p:cNvSpPr txBox="1"/>
          <p:nvPr/>
        </p:nvSpPr>
        <p:spPr>
          <a:xfrm>
            <a:off x="9724343" y="191261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 MLP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66599D-42CF-DB84-0323-B12539543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1555" y="703901"/>
            <a:ext cx="2627479" cy="113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1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3CD40A-05F3-9ADF-0C95-5997A3DC340E}"/>
              </a:ext>
            </a:extLst>
          </p:cNvPr>
          <p:cNvSpPr txBox="1"/>
          <p:nvPr/>
        </p:nvSpPr>
        <p:spPr>
          <a:xfrm>
            <a:off x="173866" y="154242"/>
            <a:ext cx="266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26AB23-99B9-FA2D-64B7-92464BD1021C}"/>
              </a:ext>
            </a:extLst>
          </p:cNvPr>
          <p:cNvSpPr txBox="1"/>
          <p:nvPr/>
        </p:nvSpPr>
        <p:spPr>
          <a:xfrm>
            <a:off x="8091578" y="6124755"/>
            <a:ext cx="2946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http://arxiv.org/abs/2010.11929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43E58-8692-E1E7-8341-CFB8086C1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37" y="1614577"/>
            <a:ext cx="7772400" cy="426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62D80E-05AE-0E1C-ACAB-7014788A0B55}"/>
              </a:ext>
            </a:extLst>
          </p:cNvPr>
          <p:cNvSpPr txBox="1"/>
          <p:nvPr/>
        </p:nvSpPr>
        <p:spPr>
          <a:xfrm>
            <a:off x="508072" y="725268"/>
            <a:ext cx="8834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The simplest model that uses self-attention which I think can be applied to this problem</a:t>
            </a:r>
          </a:p>
          <a:p>
            <a:r>
              <a:rPr lang="en-US" dirty="0"/>
              <a:t>Also, it can run on my </a:t>
            </a:r>
            <a:r>
              <a:rPr lang="en-US" dirty="0" err="1"/>
              <a:t>Macbook</a:t>
            </a:r>
            <a:r>
              <a:rPr lang="en-US" dirty="0"/>
              <a:t> M2 hardware pretty quickly</a:t>
            </a:r>
          </a:p>
        </p:txBody>
      </p:sp>
    </p:spTree>
    <p:extLst>
      <p:ext uri="{BB962C8B-B14F-4D97-AF65-F5344CB8AC3E}">
        <p14:creationId xmlns:p14="http://schemas.microsoft.com/office/powerpoint/2010/main" val="65539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D72AEF-BCEE-0137-2692-6CE2806A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80" y="4124507"/>
            <a:ext cx="2651352" cy="26386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6F76B6-E938-FE65-CE90-2F5BDE5886EB}"/>
              </a:ext>
            </a:extLst>
          </p:cNvPr>
          <p:cNvSpPr txBox="1"/>
          <p:nvPr/>
        </p:nvSpPr>
        <p:spPr>
          <a:xfrm>
            <a:off x="640464" y="665975"/>
            <a:ext cx="5012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the </a:t>
            </a:r>
            <a:r>
              <a:rPr lang="en-US" dirty="0" err="1"/>
              <a:t>scFv</a:t>
            </a:r>
            <a:r>
              <a:rPr lang="en-US" dirty="0"/>
              <a:t> aa sequences into B&amp;W images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D3CCCE-10BB-A7F0-E847-F3B504E206F7}"/>
              </a:ext>
            </a:extLst>
          </p:cNvPr>
          <p:cNvGrpSpPr/>
          <p:nvPr/>
        </p:nvGrpSpPr>
        <p:grpSpPr>
          <a:xfrm>
            <a:off x="1389781" y="1490946"/>
            <a:ext cx="8807924" cy="1761566"/>
            <a:chOff x="1389781" y="981985"/>
            <a:chExt cx="8807924" cy="176156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FDD25F-6501-8CA5-89EF-C711D6688400}"/>
                </a:ext>
              </a:extLst>
            </p:cNvPr>
            <p:cNvSpPr txBox="1"/>
            <p:nvPr/>
          </p:nvSpPr>
          <p:spPr>
            <a:xfrm>
              <a:off x="1389781" y="992038"/>
              <a:ext cx="5728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aa sequence: </a:t>
              </a:r>
              <a:r>
                <a:rPr lang="en-US" b="0" i="0" dirty="0">
                  <a:effectLst/>
                </a:rPr>
                <a:t> ['CLS', 'Q', 'V', 'Q', 'L', 'V', ‘Q, …, ‘PAD’, ‘PAD’]</a:t>
              </a:r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5D5DCD-DEEC-39C6-6802-35236D434F1B}"/>
                </a:ext>
              </a:extLst>
            </p:cNvPr>
            <p:cNvSpPr txBox="1"/>
            <p:nvPr/>
          </p:nvSpPr>
          <p:spPr>
            <a:xfrm>
              <a:off x="1389781" y="1683491"/>
              <a:ext cx="46538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encoded: </a:t>
              </a:r>
              <a:r>
                <a:rPr lang="en-US" b="0" i="0" dirty="0">
                  <a:effectLst/>
                </a:rPr>
                <a:t>[ 0, 14, 18, 14, 10, 18, 14, …, 23, 23]</a:t>
              </a: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BB4CDD-25CA-0CF2-05D8-0166E2F0CA55}"/>
                </a:ext>
              </a:extLst>
            </p:cNvPr>
            <p:cNvSpPr txBox="1"/>
            <p:nvPr/>
          </p:nvSpPr>
          <p:spPr>
            <a:xfrm>
              <a:off x="1389781" y="2374219"/>
              <a:ext cx="8807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0" dirty="0">
                  <a:effectLst/>
                </a:rPr>
                <a:t>binary: [000000000000110100010010000011010000010000…]    (using 8-bits per token)</a:t>
              </a:r>
              <a:endParaRPr lang="en-US" dirty="0"/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82820658-53FA-DD3B-39DC-7302B329DA04}"/>
                </a:ext>
              </a:extLst>
            </p:cNvPr>
            <p:cNvCxnSpPr>
              <a:cxnSpLocks/>
              <a:stCxn id="3" idx="1"/>
              <a:endCxn id="5" idx="1"/>
            </p:cNvCxnSpPr>
            <p:nvPr/>
          </p:nvCxnSpPr>
          <p:spPr>
            <a:xfrm rot="10800000" flipV="1">
              <a:off x="1389781" y="1176703"/>
              <a:ext cx="12700" cy="691453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75342AFA-FBFA-F9AD-8AC3-B9BAB0848A16}"/>
                </a:ext>
              </a:extLst>
            </p:cNvPr>
            <p:cNvCxnSpPr>
              <a:cxnSpLocks/>
              <a:stCxn id="5" idx="1"/>
              <a:endCxn id="6" idx="1"/>
            </p:cNvCxnSpPr>
            <p:nvPr/>
          </p:nvCxnSpPr>
          <p:spPr>
            <a:xfrm rot="10800000" flipV="1">
              <a:off x="1389781" y="1868157"/>
              <a:ext cx="12700" cy="690728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C96ADA-8EDD-82DB-6425-07FC116B3FCD}"/>
                </a:ext>
              </a:extLst>
            </p:cNvPr>
            <p:cNvSpPr txBox="1"/>
            <p:nvPr/>
          </p:nvSpPr>
          <p:spPr>
            <a:xfrm>
              <a:off x="7737231" y="981985"/>
              <a:ext cx="2356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(use </a:t>
              </a:r>
              <a:r>
                <a:rPr lang="en-US" dirty="0" err="1"/>
                <a:t>block_size</a:t>
              </a:r>
              <a:r>
                <a:rPr lang="en-US" dirty="0"/>
                <a:t> = 288)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F2553E-D858-87E9-D35A-54F54488FDC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715456" y="3320877"/>
            <a:ext cx="0" cy="803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6A3E11-8473-4A37-4C69-7B241757DAF2}"/>
              </a:ext>
            </a:extLst>
          </p:cNvPr>
          <p:cNvSpPr txBox="1"/>
          <p:nvPr/>
        </p:nvSpPr>
        <p:spPr>
          <a:xfrm>
            <a:off x="2759635" y="3520441"/>
            <a:ext cx="5412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reshape: (1,48,48) </a:t>
            </a:r>
            <a:r>
              <a:rPr lang="en-US" sz="1400" dirty="0"/>
              <a:t>(after trimming off trailing 4 bits from above)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84EC52-354B-6026-AE1F-4CC252F95C53}"/>
              </a:ext>
            </a:extLst>
          </p:cNvPr>
          <p:cNvSpPr txBox="1"/>
          <p:nvPr/>
        </p:nvSpPr>
        <p:spPr>
          <a:xfrm>
            <a:off x="6273945" y="5657911"/>
            <a:ext cx="52830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stretch goals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 some inductive bias: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add 2</a:t>
            </a:r>
            <a:r>
              <a:rPr lang="en-US" sz="1400" baseline="30000" dirty="0"/>
              <a:t>nd</a:t>
            </a:r>
            <a:r>
              <a:rPr lang="en-US" sz="1400" dirty="0"/>
              <a:t> channel for variability vs position in aa 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add 3</a:t>
            </a:r>
            <a:r>
              <a:rPr lang="en-US" sz="1400" baseline="30000" dirty="0"/>
              <a:t>rd</a:t>
            </a:r>
            <a:r>
              <a:rPr lang="en-US" sz="1400" dirty="0"/>
              <a:t> channel for aa groups (polar, hydrophobic)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423AA7-8846-61D8-5D84-61D9DFC52729}"/>
              </a:ext>
            </a:extLst>
          </p:cNvPr>
          <p:cNvSpPr txBox="1"/>
          <p:nvPr/>
        </p:nvSpPr>
        <p:spPr>
          <a:xfrm>
            <a:off x="4114800" y="4623411"/>
            <a:ext cx="547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Vision Transformer regression model on these images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6B47F0-B1B5-5A30-CC20-8AD75B5B40CA}"/>
              </a:ext>
            </a:extLst>
          </p:cNvPr>
          <p:cNvSpPr txBox="1"/>
          <p:nvPr/>
        </p:nvSpPr>
        <p:spPr>
          <a:xfrm>
            <a:off x="173866" y="154242"/>
            <a:ext cx="266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</a:t>
            </a:r>
          </a:p>
        </p:txBody>
      </p:sp>
    </p:spTree>
    <p:extLst>
      <p:ext uri="{BB962C8B-B14F-4D97-AF65-F5344CB8AC3E}">
        <p14:creationId xmlns:p14="http://schemas.microsoft.com/office/powerpoint/2010/main" val="658684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1556B3-511A-1108-A537-E6FFA6435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385" y="570756"/>
            <a:ext cx="2275571" cy="2264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BE238F-C3BA-58E7-0749-02517CDFE9F8}"/>
              </a:ext>
            </a:extLst>
          </p:cNvPr>
          <p:cNvSpPr txBox="1"/>
          <p:nvPr/>
        </p:nvSpPr>
        <p:spPr>
          <a:xfrm>
            <a:off x="447619" y="2965662"/>
            <a:ext cx="1964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encoded residues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91715-B936-C6EE-40A8-5CFB15D58B80}"/>
              </a:ext>
            </a:extLst>
          </p:cNvPr>
          <p:cNvSpPr txBox="1"/>
          <p:nvPr/>
        </p:nvSpPr>
        <p:spPr>
          <a:xfrm>
            <a:off x="3321008" y="2965660"/>
            <a:ext cx="14478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2</a:t>
            </a:r>
          </a:p>
          <a:p>
            <a:pPr algn="ctr"/>
            <a:endParaRPr lang="en-US" dirty="0"/>
          </a:p>
          <a:p>
            <a:r>
              <a:rPr lang="en-US" dirty="0"/>
              <a:t>aa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 </a:t>
            </a:r>
            <a:r>
              <a:rPr lang="en-US" dirty="0" err="1"/>
              <a:t>chg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 </a:t>
            </a:r>
            <a:r>
              <a:rPr lang="en-US" dirty="0" err="1"/>
              <a:t>chg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FFDD6-EB5B-1503-DD87-15B6AB8443C4}"/>
              </a:ext>
            </a:extLst>
          </p:cNvPr>
          <p:cNvSpPr txBox="1"/>
          <p:nvPr/>
        </p:nvSpPr>
        <p:spPr>
          <a:xfrm>
            <a:off x="6096000" y="2965659"/>
            <a:ext cx="1529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3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mutation </a:t>
            </a:r>
            <a:r>
              <a:rPr lang="en-US" dirty="0" err="1"/>
              <a:t>freq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DA95F7-51C3-4963-3557-3A15D5C5E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841" y="570756"/>
            <a:ext cx="2275571" cy="22646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342BE6-AE39-4D56-384E-FDD9DA4B3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139" y="570756"/>
            <a:ext cx="2275571" cy="226463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3D954F-79F3-1EB0-1683-CBEE21150551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>
            <a:off x="7913412" y="1703072"/>
            <a:ext cx="1061973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A704FA5-B282-AC23-A35A-46FF832C3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7446" y="4108507"/>
            <a:ext cx="3536096" cy="23470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4BCBFE-101B-6D08-47C3-83CE724AF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224" y="570756"/>
            <a:ext cx="2275570" cy="22646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256F7-1022-E9B3-CC3C-18EAAA4BA199}"/>
              </a:ext>
            </a:extLst>
          </p:cNvPr>
          <p:cNvSpPr txBox="1"/>
          <p:nvPr/>
        </p:nvSpPr>
        <p:spPr>
          <a:xfrm>
            <a:off x="33573" y="6086233"/>
            <a:ext cx="5120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Looks pretty, but is it just a meaningless bit-salad?</a:t>
            </a:r>
          </a:p>
        </p:txBody>
      </p:sp>
    </p:spTree>
    <p:extLst>
      <p:ext uri="{BB962C8B-B14F-4D97-AF65-F5344CB8AC3E}">
        <p14:creationId xmlns:p14="http://schemas.microsoft.com/office/powerpoint/2010/main" val="4139768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10903</TotalTime>
  <Words>2488</Words>
  <Application>Microsoft Macintosh PowerPoint</Application>
  <PresentationFormat>Widescreen</PresentationFormat>
  <Paragraphs>507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Aptos</vt:lpstr>
      <vt:lpstr>Aptos Display</vt:lpstr>
      <vt:lpstr>Arial</vt:lpstr>
      <vt:lpstr>Symbol</vt:lpstr>
      <vt:lpstr>Office Theme</vt:lpstr>
      <vt:lpstr>A-Alpha Bio 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Thompson</dc:creator>
  <cp:lastModifiedBy>Mark Thompson</cp:lastModifiedBy>
  <cp:revision>384</cp:revision>
  <dcterms:created xsi:type="dcterms:W3CDTF">2024-04-22T17:24:41Z</dcterms:created>
  <dcterms:modified xsi:type="dcterms:W3CDTF">2024-05-03T17:44:46Z</dcterms:modified>
</cp:coreProperties>
</file>