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26" r:id="rId2"/>
    <p:sldId id="320" r:id="rId3"/>
    <p:sldId id="325" r:id="rId4"/>
    <p:sldId id="328" r:id="rId5"/>
    <p:sldId id="333" r:id="rId6"/>
    <p:sldId id="336" r:id="rId7"/>
    <p:sldId id="334" r:id="rId8"/>
    <p:sldId id="257" r:id="rId9"/>
    <p:sldId id="258" r:id="rId10"/>
    <p:sldId id="335" r:id="rId11"/>
    <p:sldId id="337" r:id="rId12"/>
    <p:sldId id="330" r:id="rId13"/>
    <p:sldId id="329" r:id="rId14"/>
    <p:sldId id="331" r:id="rId15"/>
    <p:sldId id="318" r:id="rId16"/>
    <p:sldId id="321" r:id="rId17"/>
    <p:sldId id="259" r:id="rId18"/>
    <p:sldId id="322" r:id="rId19"/>
    <p:sldId id="260" r:id="rId20"/>
    <p:sldId id="324" r:id="rId21"/>
    <p:sldId id="261" r:id="rId22"/>
    <p:sldId id="32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65"/>
    <p:restoredTop sz="94719"/>
  </p:normalViewPr>
  <p:slideViewPr>
    <p:cSldViewPr snapToGrid="0">
      <p:cViewPr varScale="1">
        <p:scale>
          <a:sx n="148" d="100"/>
          <a:sy n="148" d="100"/>
        </p:scale>
        <p:origin x="1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15B24-BE5D-BB16-E018-6A8D6A451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4FE09-8BC8-CD7F-46E1-DDACF5829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C2911-A6BE-BEB5-2F7F-AC782DE4A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BF012-9DA7-BE18-4726-13856880E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75DCB-5F5D-8C65-BE0D-856A358F9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74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C7129-8654-C546-5E50-B05DB886D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A524A-ED5F-81C4-364F-F37D28C30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CD26B-3BF0-8503-ACFD-B248A2DCA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5AFCE-399E-9063-754F-518A6DC18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D3F2B-637C-CCA4-BC87-7D762A1DD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73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EC91A6-10CF-DF4A-192A-F3C954E31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9DBE2-0145-F8F3-3713-0E4FFA15D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8C856-9746-A525-EDC7-0AD66B2B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01202-2988-A998-813E-B224B5BDB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02D25-B3E0-4126-4317-A79F76EC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9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B907F-0190-1BCD-0255-47DA6CBC2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26104-4B7B-F5A6-9810-F30A1DD14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D5C20-E900-3477-6692-8DDCF4075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54017-94C4-C88E-FAAF-0395428B8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56F53-CB2D-27E3-DE7F-46DEC150F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9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B053-905E-5762-A822-1E8A195D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A39A7-C4D8-FEF8-76D1-908074565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465AC-D2A0-D1C5-1860-16F0D78DD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BA778-FA45-F61B-62CA-8F2E451DA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B02E9-6ACE-CFE6-FF0A-3A71F2605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46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A487-070A-5040-17CB-8B98BB6A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29F47-D195-84D2-46F3-C5FDEF1318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D82CDB-DA5E-F769-F26F-8B7C466F1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F0474-CEC7-6B70-EC88-5A6AB8737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5ECF5-8F92-BB28-CAF4-4FE6F9979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C2428-5825-988D-B30E-944AADBB5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74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FB9A8-7C60-DBF9-465F-59DA85BB1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5C2CA-806A-EFCA-8EE5-E32A3C2AB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7D5C5F-9FC5-88B7-3028-4838A6FAB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699445-61AC-6FF3-8FEB-9222992C2C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BB2E7E-6277-5D61-0232-361A2C35F7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BC4C80-B257-2ABE-9032-D617AA60B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99AB18-53B0-8F5C-DC16-CEC6A8C7C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D5CE56-5C49-3F4B-1718-F8718E301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3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EC9A6-DAD0-6CEC-BAEC-92E39D27D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C15217-BFBD-755B-7503-9734C3A54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7C9AB4-6F5A-D2A5-51EF-E0057C817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598D9-9E0E-0D2A-6DA0-D5AAD3365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60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2F6EDC-16E4-6BDD-7B5D-14C1D03D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278D2E-FA98-EA3C-96CB-140BECB0C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032C2-65C9-43F7-F8DA-5ADC90BD2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64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E0E94-1151-8567-76DA-2FAA9C466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18908-2083-6EA2-8FE1-F2D2FED07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8DCBEA-5D3E-C66C-D62E-E54E76CDC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D5B68-B2A3-8911-C036-3F5E45095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170CA-530C-2927-D48C-DF860967D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E737E-CC28-DC18-C3E1-D2E1A0E9F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35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59F5C-D8A7-294B-250A-D74AFED90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0B694E-EA25-2930-E902-2C074BB94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0EE7B-A73B-071E-F829-E427D2BC0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2CCA2-4813-E4E3-1611-AD7CAC081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568FF-319E-17A5-F05C-216E934F9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9C30D-003F-0390-9C97-8EFE365AF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19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41DE78-5EF0-4B0A-90EA-A1EE3769F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FFA93-2A58-ECC3-A5E3-34C462840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DF61C-B509-180B-29BF-150C1B3D14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323B6-E58B-F964-5A01-8CBE9A946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1C6E8-47FD-F3EE-70E5-5C4FA4CD86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it-ll/AlphaSeq_Antibody_Dataset.git" TargetMode="External"/><Relationship Id="rId3" Type="http://schemas.openxmlformats.org/officeDocument/2006/relationships/hyperlink" Target="https://doi.org/10.1093/bioinformatics/btac020" TargetMode="External"/><Relationship Id="rId7" Type="http://schemas.openxmlformats.org/officeDocument/2006/relationships/hyperlink" Target="https://www.nature.com/articles/s41597-022-01779-4" TargetMode="External"/><Relationship Id="rId2" Type="http://schemas.openxmlformats.org/officeDocument/2006/relationships/hyperlink" Target="https://aclanthology.org/N19-1423.pdf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biorxiv.org/lookup/doi/10.1101/2022.10.07.502662" TargetMode="External"/><Relationship Id="rId11" Type="http://schemas.openxmlformats.org/officeDocument/2006/relationships/hyperlink" Target="https://github.com/planaria158/BERT.git" TargetMode="External"/><Relationship Id="rId5" Type="http://schemas.openxmlformats.org/officeDocument/2006/relationships/hyperlink" Target="https://github.com/karpathy/minGPT" TargetMode="External"/><Relationship Id="rId10" Type="http://schemas.openxmlformats.org/officeDocument/2006/relationships/hyperlink" Target="https://opig.stats.ox.ac.uk/webapps/oas/" TargetMode="External"/><Relationship Id="rId4" Type="http://schemas.openxmlformats.org/officeDocument/2006/relationships/hyperlink" Target="https://github.com/barneyhill/minBERT" TargetMode="External"/><Relationship Id="rId9" Type="http://schemas.openxmlformats.org/officeDocument/2006/relationships/hyperlink" Target="https://doi.org/10.4049/jimmunol.1800708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ature.com/articles/s41597-022-01779-4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93/bioinformatics/btac020" TargetMode="External"/><Relationship Id="rId2" Type="http://schemas.openxmlformats.org/officeDocument/2006/relationships/hyperlink" Target="https://discuss.huggingface.co/t/fine-tuning-bert-with-sequences-longer-than-512-tokens/12652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opig.stats.ox.ac.uk/webapps/oas/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95857-FA50-C35E-15EA-9E8F72E2DA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0127"/>
            <a:ext cx="9144000" cy="1174353"/>
          </a:xfrm>
        </p:spPr>
        <p:txBody>
          <a:bodyPr>
            <a:normAutofit/>
          </a:bodyPr>
          <a:lstStyle/>
          <a:p>
            <a:r>
              <a:rPr lang="en-US" dirty="0"/>
              <a:t>A-Alpha Bio Homework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56DF51-B65D-C65D-1C00-F6405348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45806"/>
            <a:ext cx="9144000" cy="860379"/>
          </a:xfrm>
        </p:spPr>
        <p:txBody>
          <a:bodyPr>
            <a:normAutofit/>
          </a:bodyPr>
          <a:lstStyle/>
          <a:p>
            <a:r>
              <a:rPr lang="en-US" dirty="0"/>
              <a:t>Mark Thompson</a:t>
            </a:r>
          </a:p>
        </p:txBody>
      </p:sp>
    </p:spTree>
    <p:extLst>
      <p:ext uri="{BB962C8B-B14F-4D97-AF65-F5344CB8AC3E}">
        <p14:creationId xmlns:p14="http://schemas.microsoft.com/office/powerpoint/2010/main" val="12731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0434CF7-A283-2E47-7026-4A512CD8547A}"/>
              </a:ext>
            </a:extLst>
          </p:cNvPr>
          <p:cNvGrpSpPr/>
          <p:nvPr/>
        </p:nvGrpSpPr>
        <p:grpSpPr>
          <a:xfrm>
            <a:off x="2745265" y="1617784"/>
            <a:ext cx="1984997" cy="2242039"/>
            <a:chOff x="2745265" y="1617784"/>
            <a:chExt cx="1984997" cy="224203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9EC799C-6315-6FBC-44EF-B3BA08648387}"/>
                </a:ext>
              </a:extLst>
            </p:cNvPr>
            <p:cNvSpPr/>
            <p:nvPr/>
          </p:nvSpPr>
          <p:spPr>
            <a:xfrm>
              <a:off x="3209931" y="1617784"/>
              <a:ext cx="197399" cy="2242039"/>
            </a:xfrm>
            <a:prstGeom prst="rect">
              <a:avLst/>
            </a:prstGeom>
            <a:solidFill>
              <a:schemeClr val="accent4"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B378311-44E7-5FD4-4420-3DEE1468F9D1}"/>
                </a:ext>
              </a:extLst>
            </p:cNvPr>
            <p:cNvSpPr/>
            <p:nvPr/>
          </p:nvSpPr>
          <p:spPr>
            <a:xfrm>
              <a:off x="3453921" y="1922476"/>
              <a:ext cx="197403" cy="1699955"/>
            </a:xfrm>
            <a:prstGeom prst="rect">
              <a:avLst/>
            </a:prstGeom>
            <a:solidFill>
              <a:schemeClr val="accent4"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2785462-D7F0-1C23-6249-BBFEDB767315}"/>
                </a:ext>
              </a:extLst>
            </p:cNvPr>
            <p:cNvSpPr/>
            <p:nvPr/>
          </p:nvSpPr>
          <p:spPr>
            <a:xfrm>
              <a:off x="3697915" y="2291753"/>
              <a:ext cx="197403" cy="1137247"/>
            </a:xfrm>
            <a:prstGeom prst="rect">
              <a:avLst/>
            </a:prstGeom>
            <a:solidFill>
              <a:schemeClr val="accent4"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1DC3D8-6B18-B938-F6DA-7AACCD2512A5}"/>
                </a:ext>
              </a:extLst>
            </p:cNvPr>
            <p:cNvSpPr/>
            <p:nvPr/>
          </p:nvSpPr>
          <p:spPr>
            <a:xfrm>
              <a:off x="3933117" y="2537937"/>
              <a:ext cx="197403" cy="600915"/>
            </a:xfrm>
            <a:prstGeom prst="rect">
              <a:avLst/>
            </a:prstGeom>
            <a:solidFill>
              <a:schemeClr val="accent4"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13F8196-0439-8F97-2D90-4868A8C14AA2}"/>
                </a:ext>
              </a:extLst>
            </p:cNvPr>
            <p:cNvSpPr/>
            <p:nvPr/>
          </p:nvSpPr>
          <p:spPr>
            <a:xfrm rot="16200000">
              <a:off x="4414016" y="2567630"/>
              <a:ext cx="75369" cy="557123"/>
            </a:xfrm>
            <a:prstGeom prst="rect">
              <a:avLst/>
            </a:prstGeom>
            <a:solidFill>
              <a:schemeClr val="accent4"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3A6D2FF-2DEC-C6E9-6E86-3A584BF35F7A}"/>
                </a:ext>
              </a:extLst>
            </p:cNvPr>
            <p:cNvCxnSpPr>
              <a:cxnSpLocks/>
            </p:cNvCxnSpPr>
            <p:nvPr/>
          </p:nvCxnSpPr>
          <p:spPr>
            <a:xfrm>
              <a:off x="2745265" y="2808507"/>
              <a:ext cx="3911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6156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FC03327-475D-B2ED-E37B-0F7F7BC2029C}"/>
              </a:ext>
            </a:extLst>
          </p:cNvPr>
          <p:cNvCxnSpPr>
            <a:cxnSpLocks/>
          </p:cNvCxnSpPr>
          <p:nvPr/>
        </p:nvCxnSpPr>
        <p:spPr>
          <a:xfrm>
            <a:off x="8310796" y="2951488"/>
            <a:ext cx="391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3A39C51-10E2-74D9-6DCF-DFF9F306ADE3}"/>
              </a:ext>
            </a:extLst>
          </p:cNvPr>
          <p:cNvSpPr txBox="1"/>
          <p:nvPr/>
        </p:nvSpPr>
        <p:spPr>
          <a:xfrm>
            <a:off x="8709064" y="2762510"/>
            <a:ext cx="6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D399C2E-EA18-F373-BD4C-03AEBE4FA5CC}"/>
              </a:ext>
            </a:extLst>
          </p:cNvPr>
          <p:cNvGrpSpPr/>
          <p:nvPr/>
        </p:nvGrpSpPr>
        <p:grpSpPr>
          <a:xfrm>
            <a:off x="606414" y="478889"/>
            <a:ext cx="2432980" cy="1267640"/>
            <a:chOff x="1404763" y="1600023"/>
            <a:chExt cx="2432980" cy="126764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49B63EF-AF40-B4AC-C5AE-E6CBB373B741}"/>
                </a:ext>
              </a:extLst>
            </p:cNvPr>
            <p:cNvCxnSpPr>
              <a:cxnSpLocks/>
            </p:cNvCxnSpPr>
            <p:nvPr/>
          </p:nvCxnSpPr>
          <p:spPr>
            <a:xfrm>
              <a:off x="1404763" y="1609458"/>
              <a:ext cx="24329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1AF2A08-547D-C4FA-D9AD-311030FFDEDA}"/>
                </a:ext>
              </a:extLst>
            </p:cNvPr>
            <p:cNvCxnSpPr>
              <a:cxnSpLocks/>
            </p:cNvCxnSpPr>
            <p:nvPr/>
          </p:nvCxnSpPr>
          <p:spPr>
            <a:xfrm>
              <a:off x="2371873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E291738-644A-068D-486D-F5C6F90217BC}"/>
                </a:ext>
              </a:extLst>
            </p:cNvPr>
            <p:cNvCxnSpPr>
              <a:cxnSpLocks/>
            </p:cNvCxnSpPr>
            <p:nvPr/>
          </p:nvCxnSpPr>
          <p:spPr>
            <a:xfrm>
              <a:off x="2623254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B7C5809-98E5-013E-E3B1-81E2E67D5D78}"/>
                </a:ext>
              </a:extLst>
            </p:cNvPr>
            <p:cNvCxnSpPr>
              <a:cxnSpLocks/>
            </p:cNvCxnSpPr>
            <p:nvPr/>
          </p:nvCxnSpPr>
          <p:spPr>
            <a:xfrm>
              <a:off x="2865208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EFB7E1C-AEF7-3935-0276-FA5DD25E43BB}"/>
                </a:ext>
              </a:extLst>
            </p:cNvPr>
            <p:cNvCxnSpPr>
              <a:cxnSpLocks/>
            </p:cNvCxnSpPr>
            <p:nvPr/>
          </p:nvCxnSpPr>
          <p:spPr>
            <a:xfrm>
              <a:off x="3102451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81E8E31-FD17-3208-978D-DDED5683AEDF}"/>
                </a:ext>
              </a:extLst>
            </p:cNvPr>
            <p:cNvCxnSpPr>
              <a:cxnSpLocks/>
            </p:cNvCxnSpPr>
            <p:nvPr/>
          </p:nvCxnSpPr>
          <p:spPr>
            <a:xfrm>
              <a:off x="3330265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E3CC7D1-E676-9AC0-544C-744B2A19093B}"/>
                </a:ext>
              </a:extLst>
            </p:cNvPr>
            <p:cNvCxnSpPr>
              <a:cxnSpLocks/>
            </p:cNvCxnSpPr>
            <p:nvPr/>
          </p:nvCxnSpPr>
          <p:spPr>
            <a:xfrm>
              <a:off x="3558080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1FABA68-8BAE-0D94-C914-3508985AA6C9}"/>
                </a:ext>
              </a:extLst>
            </p:cNvPr>
            <p:cNvCxnSpPr>
              <a:cxnSpLocks/>
            </p:cNvCxnSpPr>
            <p:nvPr/>
          </p:nvCxnSpPr>
          <p:spPr>
            <a:xfrm>
              <a:off x="3833029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10EF732-A098-E921-6E33-AB4CFB98A710}"/>
                </a:ext>
              </a:extLst>
            </p:cNvPr>
            <p:cNvCxnSpPr>
              <a:cxnSpLocks/>
            </p:cNvCxnSpPr>
            <p:nvPr/>
          </p:nvCxnSpPr>
          <p:spPr>
            <a:xfrm>
              <a:off x="1411617" y="1600023"/>
              <a:ext cx="0" cy="12676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52E7D92B-65EC-662B-79DA-1E33CEF0A292}"/>
              </a:ext>
            </a:extLst>
          </p:cNvPr>
          <p:cNvSpPr/>
          <p:nvPr/>
        </p:nvSpPr>
        <p:spPr>
          <a:xfrm>
            <a:off x="6808063" y="1192666"/>
            <a:ext cx="197402" cy="916889"/>
          </a:xfrm>
          <a:prstGeom prst="rect">
            <a:avLst/>
          </a:prstGeom>
          <a:solidFill>
            <a:schemeClr val="bg2">
              <a:lumMod val="50000"/>
              <a:alpha val="58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52B0CAE-DEDA-C095-E2A4-2F9833383C85}"/>
              </a:ext>
            </a:extLst>
          </p:cNvPr>
          <p:cNvSpPr/>
          <p:nvPr/>
        </p:nvSpPr>
        <p:spPr>
          <a:xfrm>
            <a:off x="7213167" y="1192666"/>
            <a:ext cx="197402" cy="916889"/>
          </a:xfrm>
          <a:prstGeom prst="rect">
            <a:avLst/>
          </a:prstGeom>
          <a:solidFill>
            <a:schemeClr val="bg2">
              <a:lumMod val="50000"/>
              <a:alpha val="58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7DE003-F224-696F-D7CA-0F69B752C0A7}"/>
              </a:ext>
            </a:extLst>
          </p:cNvPr>
          <p:cNvSpPr/>
          <p:nvPr/>
        </p:nvSpPr>
        <p:spPr>
          <a:xfrm>
            <a:off x="7618271" y="1183743"/>
            <a:ext cx="197402" cy="916889"/>
          </a:xfrm>
          <a:prstGeom prst="rect">
            <a:avLst/>
          </a:prstGeom>
          <a:solidFill>
            <a:schemeClr val="bg2">
              <a:lumMod val="50000"/>
              <a:alpha val="58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98C7175-3171-1C54-F8C7-393BECA9F7C7}"/>
              </a:ext>
            </a:extLst>
          </p:cNvPr>
          <p:cNvGrpSpPr/>
          <p:nvPr/>
        </p:nvGrpSpPr>
        <p:grpSpPr>
          <a:xfrm>
            <a:off x="1573524" y="2313987"/>
            <a:ext cx="4033031" cy="1629818"/>
            <a:chOff x="1573524" y="2313987"/>
            <a:chExt cx="4033031" cy="1629818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35AF9CD3-E519-1D23-D392-25F613A3FB35}"/>
                </a:ext>
              </a:extLst>
            </p:cNvPr>
            <p:cNvCxnSpPr>
              <a:cxnSpLocks/>
            </p:cNvCxnSpPr>
            <p:nvPr/>
          </p:nvCxnSpPr>
          <p:spPr>
            <a:xfrm>
              <a:off x="1573524" y="2867662"/>
              <a:ext cx="582522" cy="43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CF7439F-7321-C6C0-E8AA-F89FF1AD6685}"/>
                </a:ext>
              </a:extLst>
            </p:cNvPr>
            <p:cNvSpPr/>
            <p:nvPr/>
          </p:nvSpPr>
          <p:spPr>
            <a:xfrm>
              <a:off x="2205401" y="2409218"/>
              <a:ext cx="197402" cy="916889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7A9E8B3-F7ED-32A5-3011-5C6FE1D8EA0A}"/>
                </a:ext>
              </a:extLst>
            </p:cNvPr>
            <p:cNvCxnSpPr>
              <a:cxnSpLocks/>
            </p:cNvCxnSpPr>
            <p:nvPr/>
          </p:nvCxnSpPr>
          <p:spPr>
            <a:xfrm>
              <a:off x="1834758" y="2867662"/>
              <a:ext cx="0" cy="5230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45873DE-B7AB-B827-5085-2563A12C1A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2904" y="3390751"/>
              <a:ext cx="1107135" cy="69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B359D9B-7253-F3E0-67D4-F6BA6D613A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0040" y="3010786"/>
              <a:ext cx="0" cy="3799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E6D8DBB-5195-E67D-20B4-26CF3419E949}"/>
                </a:ext>
              </a:extLst>
            </p:cNvPr>
            <p:cNvCxnSpPr>
              <a:cxnSpLocks/>
            </p:cNvCxnSpPr>
            <p:nvPr/>
          </p:nvCxnSpPr>
          <p:spPr>
            <a:xfrm>
              <a:off x="2415914" y="2869819"/>
              <a:ext cx="343817" cy="21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FB6D09E-C303-6C73-C3E5-998017DCC824}"/>
                </a:ext>
              </a:extLst>
            </p:cNvPr>
            <p:cNvGrpSpPr/>
            <p:nvPr/>
          </p:nvGrpSpPr>
          <p:grpSpPr>
            <a:xfrm>
              <a:off x="2776206" y="2682996"/>
              <a:ext cx="292196" cy="369332"/>
              <a:chOff x="4669508" y="3663765"/>
              <a:chExt cx="292196" cy="369332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F6F21FC-AFC5-A96B-F3A8-50F302CB5E2B}"/>
                  </a:ext>
                </a:extLst>
              </p:cNvPr>
              <p:cNvSpPr txBox="1"/>
              <p:nvPr/>
            </p:nvSpPr>
            <p:spPr>
              <a:xfrm>
                <a:off x="4669508" y="3663765"/>
                <a:ext cx="2321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204C473D-1417-A20C-8F4D-3788552374B2}"/>
                  </a:ext>
                </a:extLst>
              </p:cNvPr>
              <p:cNvSpPr/>
              <p:nvPr/>
            </p:nvSpPr>
            <p:spPr>
              <a:xfrm>
                <a:off x="4684981" y="3705308"/>
                <a:ext cx="276723" cy="28624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601BA87-CCBF-685A-8200-A44277C848A1}"/>
                </a:ext>
              </a:extLst>
            </p:cNvPr>
            <p:cNvCxnSpPr>
              <a:cxnSpLocks/>
              <a:stCxn id="43" idx="6"/>
            </p:cNvCxnSpPr>
            <p:nvPr/>
          </p:nvCxnSpPr>
          <p:spPr>
            <a:xfrm>
              <a:off x="3068402" y="2867663"/>
              <a:ext cx="414535" cy="21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FCE1ECD-477C-BD32-0F79-D7AA9EA9DF39}"/>
                </a:ext>
              </a:extLst>
            </p:cNvPr>
            <p:cNvSpPr/>
            <p:nvPr/>
          </p:nvSpPr>
          <p:spPr>
            <a:xfrm>
              <a:off x="3548242" y="2396347"/>
              <a:ext cx="197402" cy="916889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14F54BD-2101-B403-F453-7B4A38936805}"/>
                </a:ext>
              </a:extLst>
            </p:cNvPr>
            <p:cNvCxnSpPr>
              <a:cxnSpLocks/>
            </p:cNvCxnSpPr>
            <p:nvPr/>
          </p:nvCxnSpPr>
          <p:spPr>
            <a:xfrm>
              <a:off x="3336792" y="2878510"/>
              <a:ext cx="0" cy="5122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7277444-11AF-08B1-4A95-1254F7A06769}"/>
                </a:ext>
              </a:extLst>
            </p:cNvPr>
            <p:cNvCxnSpPr>
              <a:cxnSpLocks/>
            </p:cNvCxnSpPr>
            <p:nvPr/>
          </p:nvCxnSpPr>
          <p:spPr>
            <a:xfrm>
              <a:off x="3336792" y="3390751"/>
              <a:ext cx="5867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F196F4F1-4601-8732-5EB7-38B58C398C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3522" y="3010786"/>
              <a:ext cx="0" cy="3799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AF248B6-965C-0303-640F-69FBA71C19DC}"/>
                </a:ext>
              </a:extLst>
            </p:cNvPr>
            <p:cNvSpPr txBox="1"/>
            <p:nvPr/>
          </p:nvSpPr>
          <p:spPr>
            <a:xfrm>
              <a:off x="3728540" y="2639299"/>
              <a:ext cx="373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0F92B7CA-A37A-B5B5-A543-595C301FFA44}"/>
                </a:ext>
              </a:extLst>
            </p:cNvPr>
            <p:cNvCxnSpPr>
              <a:cxnSpLocks/>
            </p:cNvCxnSpPr>
            <p:nvPr/>
          </p:nvCxnSpPr>
          <p:spPr>
            <a:xfrm>
              <a:off x="4153746" y="2867662"/>
              <a:ext cx="343817" cy="21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ight Bracket 61">
              <a:extLst>
                <a:ext uri="{FF2B5EF4-FFF2-40B4-BE49-F238E27FC236}">
                  <a16:creationId xmlns:a16="http://schemas.microsoft.com/office/drawing/2014/main" id="{3AA50DEB-A60D-25C3-4227-59DA7F2B3552}"/>
                </a:ext>
              </a:extLst>
            </p:cNvPr>
            <p:cNvSpPr/>
            <p:nvPr/>
          </p:nvSpPr>
          <p:spPr>
            <a:xfrm>
              <a:off x="3992390" y="2313987"/>
              <a:ext cx="161356" cy="1389287"/>
            </a:xfrm>
            <a:prstGeom prst="rightBracket">
              <a:avLst/>
            </a:prstGeom>
            <a:ln w="412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ight Bracket 64">
              <a:extLst>
                <a:ext uri="{FF2B5EF4-FFF2-40B4-BE49-F238E27FC236}">
                  <a16:creationId xmlns:a16="http://schemas.microsoft.com/office/drawing/2014/main" id="{D5F6B6A5-0169-BA28-035D-3CF3CB2723C3}"/>
                </a:ext>
              </a:extLst>
            </p:cNvPr>
            <p:cNvSpPr/>
            <p:nvPr/>
          </p:nvSpPr>
          <p:spPr>
            <a:xfrm flipH="1">
              <a:off x="3201228" y="2313987"/>
              <a:ext cx="161356" cy="1389287"/>
            </a:xfrm>
            <a:prstGeom prst="rightBracket">
              <a:avLst/>
            </a:prstGeom>
            <a:ln w="412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EB85E9A-F5AC-8DC9-E730-C4D1AE0C5D59}"/>
                </a:ext>
              </a:extLst>
            </p:cNvPr>
            <p:cNvSpPr txBox="1"/>
            <p:nvPr/>
          </p:nvSpPr>
          <p:spPr>
            <a:xfrm>
              <a:off x="4116940" y="357447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0456652-DD75-3579-EAB2-27DD34F8CAB1}"/>
                </a:ext>
              </a:extLst>
            </p:cNvPr>
            <p:cNvSpPr/>
            <p:nvPr/>
          </p:nvSpPr>
          <p:spPr>
            <a:xfrm>
              <a:off x="4504652" y="2396346"/>
              <a:ext cx="197402" cy="916889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631CE4D-5555-EC86-A354-6ABB20B200F3}"/>
                </a:ext>
              </a:extLst>
            </p:cNvPr>
            <p:cNvSpPr txBox="1"/>
            <p:nvPr/>
          </p:nvSpPr>
          <p:spPr>
            <a:xfrm>
              <a:off x="4965610" y="2693844"/>
              <a:ext cx="640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Pred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71F05447-7064-995D-BD9C-31230544AC5A}"/>
                </a:ext>
              </a:extLst>
            </p:cNvPr>
            <p:cNvCxnSpPr>
              <a:cxnSpLocks/>
            </p:cNvCxnSpPr>
            <p:nvPr/>
          </p:nvCxnSpPr>
          <p:spPr>
            <a:xfrm>
              <a:off x="4706445" y="2867662"/>
              <a:ext cx="343817" cy="21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344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2A41BF-9CA4-2946-2E12-0707D6A039B1}"/>
              </a:ext>
            </a:extLst>
          </p:cNvPr>
          <p:cNvSpPr txBox="1"/>
          <p:nvPr/>
        </p:nvSpPr>
        <p:spPr>
          <a:xfrm>
            <a:off x="136714" y="109693"/>
            <a:ext cx="1749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Simple MLP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97B757-6DE2-C052-2C51-025D32D74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951" y="731117"/>
            <a:ext cx="5233779" cy="37632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AC17F7-D1A9-4D2B-F987-FBC161173A64}"/>
              </a:ext>
            </a:extLst>
          </p:cNvPr>
          <p:cNvSpPr txBox="1"/>
          <p:nvPr/>
        </p:nvSpPr>
        <p:spPr>
          <a:xfrm>
            <a:off x="1011312" y="5134240"/>
            <a:ext cx="11828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loss:</a:t>
            </a:r>
          </a:p>
          <a:p>
            <a:r>
              <a:rPr lang="en-US" dirty="0"/>
              <a:t>train: 0.23</a:t>
            </a:r>
          </a:p>
          <a:p>
            <a:r>
              <a:rPr lang="en-US" dirty="0" err="1"/>
              <a:t>val</a:t>
            </a:r>
            <a:r>
              <a:rPr lang="en-US" dirty="0"/>
              <a:t>:    0.31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ADF2ED-55F8-EF72-417A-815FD088B401}"/>
              </a:ext>
            </a:extLst>
          </p:cNvPr>
          <p:cNvSpPr txBox="1"/>
          <p:nvPr/>
        </p:nvSpPr>
        <p:spPr>
          <a:xfrm>
            <a:off x="614749" y="1110987"/>
            <a:ext cx="5001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4-layer MLP </a:t>
            </a:r>
          </a:p>
          <a:p>
            <a:pPr algn="ctr"/>
            <a:r>
              <a:rPr lang="en-US" dirty="0"/>
              <a:t>(from </a:t>
            </a:r>
            <a:r>
              <a:rPr lang="en-US" dirty="0" err="1"/>
              <a:t>TabTransformer</a:t>
            </a:r>
            <a:r>
              <a:rPr lang="en-US" dirty="0"/>
              <a:t> and </a:t>
            </a:r>
            <a:r>
              <a:rPr lang="en-US" dirty="0" err="1"/>
              <a:t>FTTransformer</a:t>
            </a:r>
            <a:r>
              <a:rPr lang="en-US" dirty="0"/>
              <a:t> papers)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16EDFEC-A0FE-6C0B-7F9E-76376FA28BA9}"/>
              </a:ext>
            </a:extLst>
          </p:cNvPr>
          <p:cNvGrpSpPr/>
          <p:nvPr/>
        </p:nvGrpSpPr>
        <p:grpSpPr>
          <a:xfrm>
            <a:off x="1885911" y="2095580"/>
            <a:ext cx="3033573" cy="2460286"/>
            <a:chOff x="2212956" y="1912700"/>
            <a:chExt cx="3033573" cy="246028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A5BF640-3376-067A-C835-0309963210E3}"/>
                </a:ext>
              </a:extLst>
            </p:cNvPr>
            <p:cNvSpPr/>
            <p:nvPr/>
          </p:nvSpPr>
          <p:spPr>
            <a:xfrm>
              <a:off x="2608037" y="1912700"/>
              <a:ext cx="197403" cy="2456173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70C1A7B-D3D0-7EA2-4C9C-304020B77271}"/>
                </a:ext>
              </a:extLst>
            </p:cNvPr>
            <p:cNvCxnSpPr>
              <a:cxnSpLocks/>
            </p:cNvCxnSpPr>
            <p:nvPr/>
          </p:nvCxnSpPr>
          <p:spPr>
            <a:xfrm>
              <a:off x="4246124" y="3138727"/>
              <a:ext cx="374091" cy="41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F909B93-F8A4-A5DD-35BD-4F2961A093A7}"/>
                </a:ext>
              </a:extLst>
            </p:cNvPr>
            <p:cNvSpPr/>
            <p:nvPr/>
          </p:nvSpPr>
          <p:spPr>
            <a:xfrm>
              <a:off x="3396909" y="2232321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CA4486E-BA2C-6B75-EF0F-C01228E0C408}"/>
                </a:ext>
              </a:extLst>
            </p:cNvPr>
            <p:cNvSpPr/>
            <p:nvPr/>
          </p:nvSpPr>
          <p:spPr>
            <a:xfrm>
              <a:off x="4099331" y="2407148"/>
              <a:ext cx="163420" cy="1467275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F7F4ECC-69FF-20F0-9AA5-B072505A1704}"/>
                </a:ext>
              </a:extLst>
            </p:cNvPr>
            <p:cNvSpPr txBox="1"/>
            <p:nvPr/>
          </p:nvSpPr>
          <p:spPr>
            <a:xfrm>
              <a:off x="4605584" y="2954061"/>
              <a:ext cx="640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Pred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00DCA89-CB84-0AEC-B274-1D24A4F57F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2956" y="3136597"/>
              <a:ext cx="239037" cy="21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FD9E6B0-9DD1-E55D-7CF4-D250CBFA20D8}"/>
                </a:ext>
              </a:extLst>
            </p:cNvPr>
            <p:cNvSpPr/>
            <p:nvPr/>
          </p:nvSpPr>
          <p:spPr>
            <a:xfrm>
              <a:off x="3019390" y="1916813"/>
              <a:ext cx="197403" cy="2456173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DF46096-6F2A-8FB0-9183-9A90A083620C}"/>
                </a:ext>
              </a:extLst>
            </p:cNvPr>
            <p:cNvSpPr/>
            <p:nvPr/>
          </p:nvSpPr>
          <p:spPr>
            <a:xfrm>
              <a:off x="3731509" y="2232321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5DB5DC6-2692-8142-306F-65C448C642A7}"/>
              </a:ext>
            </a:extLst>
          </p:cNvPr>
          <p:cNvSpPr txBox="1"/>
          <p:nvPr/>
        </p:nvSpPr>
        <p:spPr>
          <a:xfrm>
            <a:off x="8825948" y="5134240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10,000 epochs</a:t>
            </a:r>
          </a:p>
        </p:txBody>
      </p:sp>
    </p:spTree>
    <p:extLst>
      <p:ext uri="{BB962C8B-B14F-4D97-AF65-F5344CB8AC3E}">
        <p14:creationId xmlns:p14="http://schemas.microsoft.com/office/powerpoint/2010/main" val="3369814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4E19CF-9C31-65BF-1BBF-2417EF6F8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569" y="1144392"/>
            <a:ext cx="5906722" cy="4247113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4FFC6462-0D43-B8E2-7ADB-5D219310819C}"/>
              </a:ext>
            </a:extLst>
          </p:cNvPr>
          <p:cNvGrpSpPr/>
          <p:nvPr/>
        </p:nvGrpSpPr>
        <p:grpSpPr>
          <a:xfrm>
            <a:off x="996982" y="1600023"/>
            <a:ext cx="3970651" cy="2184530"/>
            <a:chOff x="996982" y="1600023"/>
            <a:chExt cx="3970651" cy="2184530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0A1CEE3-2BF8-46EF-3275-3DCE402795B2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996982" y="2867663"/>
              <a:ext cx="1031848" cy="43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13F0BC4-9511-FE37-8CF4-003533E92B56}"/>
                </a:ext>
              </a:extLst>
            </p:cNvPr>
            <p:cNvSpPr/>
            <p:nvPr/>
          </p:nvSpPr>
          <p:spPr>
            <a:xfrm>
              <a:off x="2263116" y="1959396"/>
              <a:ext cx="197402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499809E-93C8-DF6B-C1B1-FFFE6227E85C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3928420" y="2871975"/>
              <a:ext cx="3911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0290571-BC71-8B61-7606-B7AC832510BF}"/>
                </a:ext>
              </a:extLst>
            </p:cNvPr>
            <p:cNvSpPr/>
            <p:nvPr/>
          </p:nvSpPr>
          <p:spPr>
            <a:xfrm>
              <a:off x="2515987" y="1959396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8F7D5FB-B29C-232B-06F2-2D8DCB7C292A}"/>
                </a:ext>
              </a:extLst>
            </p:cNvPr>
            <p:cNvSpPr/>
            <p:nvPr/>
          </p:nvSpPr>
          <p:spPr>
            <a:xfrm>
              <a:off x="2759977" y="1959396"/>
              <a:ext cx="197404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0F60865-0735-9752-BD2C-6C838304A5AA}"/>
                </a:ext>
              </a:extLst>
            </p:cNvPr>
            <p:cNvSpPr/>
            <p:nvPr/>
          </p:nvSpPr>
          <p:spPr>
            <a:xfrm>
              <a:off x="3007757" y="1959396"/>
              <a:ext cx="197405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137DC0D-0543-8BF9-7F2E-A3FA93772EF7}"/>
                </a:ext>
              </a:extLst>
            </p:cNvPr>
            <p:cNvSpPr/>
            <p:nvPr/>
          </p:nvSpPr>
          <p:spPr>
            <a:xfrm>
              <a:off x="3249390" y="1959397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978F4C6-705F-6496-9133-AABCD518971E}"/>
                </a:ext>
              </a:extLst>
            </p:cNvPr>
            <p:cNvSpPr/>
            <p:nvPr/>
          </p:nvSpPr>
          <p:spPr>
            <a:xfrm>
              <a:off x="3488362" y="1959397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299D9C3-D175-2345-B7C3-092FF399D936}"/>
                </a:ext>
              </a:extLst>
            </p:cNvPr>
            <p:cNvSpPr/>
            <p:nvPr/>
          </p:nvSpPr>
          <p:spPr>
            <a:xfrm>
              <a:off x="3731017" y="1959397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701B312-9CB7-F5B2-D94C-59182BAD8227}"/>
                </a:ext>
              </a:extLst>
            </p:cNvPr>
            <p:cNvSpPr/>
            <p:nvPr/>
          </p:nvSpPr>
          <p:spPr>
            <a:xfrm>
              <a:off x="2028830" y="2138337"/>
              <a:ext cx="163420" cy="1467275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A0646F3-2EA4-4EF2-34C0-991ECD9C798F}"/>
                </a:ext>
              </a:extLst>
            </p:cNvPr>
            <p:cNvCxnSpPr>
              <a:cxnSpLocks/>
            </p:cNvCxnSpPr>
            <p:nvPr/>
          </p:nvCxnSpPr>
          <p:spPr>
            <a:xfrm>
              <a:off x="1404763" y="1609458"/>
              <a:ext cx="24329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93D051C-D9EF-F5FC-D085-7DBD2856223E}"/>
                </a:ext>
              </a:extLst>
            </p:cNvPr>
            <p:cNvCxnSpPr>
              <a:cxnSpLocks/>
            </p:cNvCxnSpPr>
            <p:nvPr/>
          </p:nvCxnSpPr>
          <p:spPr>
            <a:xfrm>
              <a:off x="2371873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2BE526E-2D5C-8CEA-3FD3-B1D76475D5FB}"/>
                </a:ext>
              </a:extLst>
            </p:cNvPr>
            <p:cNvCxnSpPr>
              <a:cxnSpLocks/>
            </p:cNvCxnSpPr>
            <p:nvPr/>
          </p:nvCxnSpPr>
          <p:spPr>
            <a:xfrm>
              <a:off x="2623254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BC4B991-621B-AF63-4804-84679A99C98D}"/>
                </a:ext>
              </a:extLst>
            </p:cNvPr>
            <p:cNvCxnSpPr>
              <a:cxnSpLocks/>
            </p:cNvCxnSpPr>
            <p:nvPr/>
          </p:nvCxnSpPr>
          <p:spPr>
            <a:xfrm>
              <a:off x="2865208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97E4B39-212C-4391-C296-BA2C2FDEADBB}"/>
                </a:ext>
              </a:extLst>
            </p:cNvPr>
            <p:cNvCxnSpPr>
              <a:cxnSpLocks/>
            </p:cNvCxnSpPr>
            <p:nvPr/>
          </p:nvCxnSpPr>
          <p:spPr>
            <a:xfrm>
              <a:off x="3102451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CDC0A0F-21D5-84AB-749A-A4ED87059A5B}"/>
                </a:ext>
              </a:extLst>
            </p:cNvPr>
            <p:cNvCxnSpPr>
              <a:cxnSpLocks/>
            </p:cNvCxnSpPr>
            <p:nvPr/>
          </p:nvCxnSpPr>
          <p:spPr>
            <a:xfrm>
              <a:off x="3330265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AE15F9B-32D9-FEAB-273D-45B0C06AB8C7}"/>
                </a:ext>
              </a:extLst>
            </p:cNvPr>
            <p:cNvCxnSpPr>
              <a:cxnSpLocks/>
            </p:cNvCxnSpPr>
            <p:nvPr/>
          </p:nvCxnSpPr>
          <p:spPr>
            <a:xfrm>
              <a:off x="3558080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C401AA3-2D97-5D49-91FF-F5FF22CF2EF2}"/>
                </a:ext>
              </a:extLst>
            </p:cNvPr>
            <p:cNvCxnSpPr>
              <a:cxnSpLocks/>
            </p:cNvCxnSpPr>
            <p:nvPr/>
          </p:nvCxnSpPr>
          <p:spPr>
            <a:xfrm>
              <a:off x="3833029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09340D8-9C22-70BC-B62E-CFE8CD3FB0BC}"/>
                </a:ext>
              </a:extLst>
            </p:cNvPr>
            <p:cNvSpPr txBox="1"/>
            <p:nvPr/>
          </p:nvSpPr>
          <p:spPr>
            <a:xfrm>
              <a:off x="4326688" y="2682997"/>
              <a:ext cx="640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Pred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F21FC15-5E36-4D8D-E40D-7A44EE592EE3}"/>
                </a:ext>
              </a:extLst>
            </p:cNvPr>
            <p:cNvCxnSpPr>
              <a:cxnSpLocks/>
            </p:cNvCxnSpPr>
            <p:nvPr/>
          </p:nvCxnSpPr>
          <p:spPr>
            <a:xfrm>
              <a:off x="1411617" y="1600023"/>
              <a:ext cx="0" cy="12676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D6B3A1F-0868-DAD4-12D1-A2CDC25ADB45}"/>
              </a:ext>
            </a:extLst>
          </p:cNvPr>
          <p:cNvSpPr txBox="1"/>
          <p:nvPr/>
        </p:nvSpPr>
        <p:spPr>
          <a:xfrm>
            <a:off x="140312" y="571358"/>
            <a:ext cx="2841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8-layer densely-connected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D95B91-8484-A8DE-E24D-986166CEACF9}"/>
              </a:ext>
            </a:extLst>
          </p:cNvPr>
          <p:cNvSpPr txBox="1"/>
          <p:nvPr/>
        </p:nvSpPr>
        <p:spPr>
          <a:xfrm>
            <a:off x="136714" y="109693"/>
            <a:ext cx="1739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Dense MLP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51DB53-43FA-19B7-07F3-157C664D4352}"/>
              </a:ext>
            </a:extLst>
          </p:cNvPr>
          <p:cNvSpPr txBox="1"/>
          <p:nvPr/>
        </p:nvSpPr>
        <p:spPr>
          <a:xfrm>
            <a:off x="586596" y="4287328"/>
            <a:ext cx="12050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loss:</a:t>
            </a:r>
          </a:p>
          <a:p>
            <a:r>
              <a:rPr lang="en-US" dirty="0"/>
              <a:t>train: 0.20</a:t>
            </a:r>
          </a:p>
          <a:p>
            <a:r>
              <a:rPr lang="en-US" dirty="0" err="1"/>
              <a:t>val</a:t>
            </a:r>
            <a:r>
              <a:rPr lang="en-US" dirty="0"/>
              <a:t>:    0.29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9DF6F99-0891-B090-70ED-AD83C34EAB03}"/>
              </a:ext>
            </a:extLst>
          </p:cNvPr>
          <p:cNvSpPr txBox="1"/>
          <p:nvPr/>
        </p:nvSpPr>
        <p:spPr>
          <a:xfrm>
            <a:off x="7975159" y="5713608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10,000 epochs</a:t>
            </a:r>
          </a:p>
        </p:txBody>
      </p:sp>
    </p:spTree>
    <p:extLst>
      <p:ext uri="{BB962C8B-B14F-4D97-AF65-F5344CB8AC3E}">
        <p14:creationId xmlns:p14="http://schemas.microsoft.com/office/powerpoint/2010/main" val="1193471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1C67D3AC-1E20-BEF4-4366-00C41A1DC942}"/>
              </a:ext>
            </a:extLst>
          </p:cNvPr>
          <p:cNvGrpSpPr/>
          <p:nvPr/>
        </p:nvGrpSpPr>
        <p:grpSpPr>
          <a:xfrm>
            <a:off x="3505452" y="505672"/>
            <a:ext cx="8368125" cy="2782322"/>
            <a:chOff x="2344561" y="505672"/>
            <a:chExt cx="8368125" cy="278232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8BE81C3-E6D0-8D5E-FAE2-82788D76EF61}"/>
                </a:ext>
              </a:extLst>
            </p:cNvPr>
            <p:cNvSpPr/>
            <p:nvPr/>
          </p:nvSpPr>
          <p:spPr>
            <a:xfrm>
              <a:off x="5282237" y="1657722"/>
              <a:ext cx="1240385" cy="62143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Transformer</a:t>
              </a:r>
            </a:p>
          </p:txBody>
        </p:sp>
        <p:sp>
          <p:nvSpPr>
            <p:cNvPr id="4" name="Right Brace 3">
              <a:extLst>
                <a:ext uri="{FF2B5EF4-FFF2-40B4-BE49-F238E27FC236}">
                  <a16:creationId xmlns:a16="http://schemas.microsoft.com/office/drawing/2014/main" id="{534F322C-3D9D-8ACF-B6AF-F8DF6102C5AB}"/>
                </a:ext>
              </a:extLst>
            </p:cNvPr>
            <p:cNvSpPr/>
            <p:nvPr/>
          </p:nvSpPr>
          <p:spPr>
            <a:xfrm>
              <a:off x="4937775" y="664564"/>
              <a:ext cx="237811" cy="262343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A274AD5-6C69-5930-1185-E9ED157821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27703" y="1988701"/>
              <a:ext cx="241615" cy="10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401B3C0-4E30-5F29-C1B7-B7401B26F8BB}"/>
                </a:ext>
              </a:extLst>
            </p:cNvPr>
            <p:cNvGrpSpPr/>
            <p:nvPr/>
          </p:nvGrpSpPr>
          <p:grpSpPr>
            <a:xfrm>
              <a:off x="2344561" y="583316"/>
              <a:ext cx="707886" cy="2520669"/>
              <a:chOff x="794657" y="2313552"/>
              <a:chExt cx="707886" cy="2520669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9974E09B-3B64-0512-53AF-599C69929AE5}"/>
                  </a:ext>
                </a:extLst>
              </p:cNvPr>
              <p:cNvGrpSpPr/>
              <p:nvPr/>
            </p:nvGrpSpPr>
            <p:grpSpPr>
              <a:xfrm>
                <a:off x="838567" y="2752341"/>
                <a:ext cx="343652" cy="755423"/>
                <a:chOff x="826242" y="2998440"/>
                <a:chExt cx="486340" cy="520584"/>
              </a:xfrm>
            </p:grpSpPr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AF596AA-5D8A-659B-D6DE-A15C8C95BE56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Q</a:t>
                  </a:r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2F270740-D354-6AC0-5F9F-769761EDA633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BB1658D5-BEDB-D7F8-BEEA-FD0F75DA4C7A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V</a:t>
                  </a:r>
                </a:p>
              </p:txBody>
            </p:sp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4FD1244-8CA5-6E92-2CAC-80E257C485E3}"/>
                  </a:ext>
                </a:extLst>
              </p:cNvPr>
              <p:cNvSpPr txBox="1"/>
              <p:nvPr/>
            </p:nvSpPr>
            <p:spPr>
              <a:xfrm rot="5400000">
                <a:off x="846273" y="3422528"/>
                <a:ext cx="6046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638391C-32F8-7F30-924F-7919746467BE}"/>
                  </a:ext>
                </a:extLst>
              </p:cNvPr>
              <p:cNvSpPr/>
              <p:nvPr/>
            </p:nvSpPr>
            <p:spPr>
              <a:xfrm>
                <a:off x="821168" y="2313552"/>
                <a:ext cx="415961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CLS</a:t>
                </a:r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4E376D17-173A-8D59-9649-5A3013D6CA43}"/>
                  </a:ext>
                </a:extLst>
              </p:cNvPr>
              <p:cNvGrpSpPr/>
              <p:nvPr/>
            </p:nvGrpSpPr>
            <p:grpSpPr>
              <a:xfrm>
                <a:off x="828480" y="4078798"/>
                <a:ext cx="343652" cy="755423"/>
                <a:chOff x="826242" y="2998440"/>
                <a:chExt cx="486340" cy="520584"/>
              </a:xfrm>
            </p:grpSpPr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538EA250-7018-D821-89E6-42AF7462BDA1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P</a:t>
                  </a:r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7B542DC4-595F-3AFF-CA41-D26E32C9D70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T</a:t>
                  </a:r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1C745FB9-DFA0-6D25-54D8-ED8B5094A92E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CE119D3-A450-1A5E-321B-40C2AC6D2DCC}"/>
                </a:ext>
              </a:extLst>
            </p:cNvPr>
            <p:cNvGrpSpPr/>
            <p:nvPr/>
          </p:nvGrpSpPr>
          <p:grpSpPr>
            <a:xfrm>
              <a:off x="3142286" y="583316"/>
              <a:ext cx="707886" cy="2520669"/>
              <a:chOff x="1562764" y="1371634"/>
              <a:chExt cx="707886" cy="2520669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FAC1DDF-2089-E0D4-7087-21B4CF9EBC4A}"/>
                  </a:ext>
                </a:extLst>
              </p:cNvPr>
              <p:cNvSpPr txBox="1"/>
              <p:nvPr/>
            </p:nvSpPr>
            <p:spPr>
              <a:xfrm rot="5400000">
                <a:off x="1614380" y="2480610"/>
                <a:ext cx="6046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5ACFA721-F6B2-2472-8802-9981AC263ED3}"/>
                  </a:ext>
                </a:extLst>
              </p:cNvPr>
              <p:cNvGrpSpPr/>
              <p:nvPr/>
            </p:nvGrpSpPr>
            <p:grpSpPr>
              <a:xfrm>
                <a:off x="1589275" y="1371634"/>
                <a:ext cx="464879" cy="2520669"/>
                <a:chOff x="1589275" y="2286038"/>
                <a:chExt cx="464879" cy="2520669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3DC2EBD1-5EB3-4C90-7F97-CF5C99878A4D}"/>
                    </a:ext>
                  </a:extLst>
                </p:cNvPr>
                <p:cNvGrpSpPr/>
                <p:nvPr/>
              </p:nvGrpSpPr>
              <p:grpSpPr>
                <a:xfrm>
                  <a:off x="1606674" y="2724827"/>
                  <a:ext cx="447480" cy="755423"/>
                  <a:chOff x="826241" y="2998440"/>
                  <a:chExt cx="633278" cy="520584"/>
                </a:xfrm>
              </p:grpSpPr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78F13F53-4704-9C6A-13BB-ACB31DB7DF4E}"/>
                      </a:ext>
                    </a:extLst>
                  </p:cNvPr>
                  <p:cNvSpPr/>
                  <p:nvPr/>
                </p:nvSpPr>
                <p:spPr>
                  <a:xfrm>
                    <a:off x="826241" y="2998440"/>
                    <a:ext cx="633277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14</a:t>
                    </a:r>
                  </a:p>
                </p:txBody>
              </p:sp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7C0D0DAD-FA8F-0FCD-090A-1AFDF97DA212}"/>
                      </a:ext>
                    </a:extLst>
                  </p:cNvPr>
                  <p:cNvSpPr/>
                  <p:nvPr/>
                </p:nvSpPr>
                <p:spPr>
                  <a:xfrm>
                    <a:off x="826241" y="3170927"/>
                    <a:ext cx="633278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16</a:t>
                    </a:r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8EFC1F6E-8712-4BD2-20C5-2600C31625CE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633275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18</a:t>
                    </a:r>
                  </a:p>
                </p:txBody>
              </p:sp>
            </p:grp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FAF4837E-D05C-3811-3339-C8A9722CE7EF}"/>
                    </a:ext>
                  </a:extLst>
                </p:cNvPr>
                <p:cNvSpPr/>
                <p:nvPr/>
              </p:nvSpPr>
              <p:spPr>
                <a:xfrm>
                  <a:off x="1589275" y="2286038"/>
                  <a:ext cx="464878" cy="2794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685D4786-A4D0-9854-685E-A04B2FE7E01A}"/>
                    </a:ext>
                  </a:extLst>
                </p:cNvPr>
                <p:cNvGrpSpPr/>
                <p:nvPr/>
              </p:nvGrpSpPr>
              <p:grpSpPr>
                <a:xfrm>
                  <a:off x="1596587" y="4051284"/>
                  <a:ext cx="433491" cy="755423"/>
                  <a:chOff x="826241" y="2998440"/>
                  <a:chExt cx="613481" cy="520584"/>
                </a:xfrm>
              </p:grpSpPr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AFDFDAAB-27E2-C23C-46AB-7CAC716DC6EC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613480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13</a:t>
                    </a:r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46E22A94-E49A-92D1-6404-6E7685E98C39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613480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17</a:t>
                    </a:r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678E1F25-7F32-675D-C01E-C7BE56339589}"/>
                      </a:ext>
                    </a:extLst>
                  </p:cNvPr>
                  <p:cNvSpPr/>
                  <p:nvPr/>
                </p:nvSpPr>
                <p:spPr>
                  <a:xfrm>
                    <a:off x="826241" y="3343428"/>
                    <a:ext cx="613479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16</a:t>
                    </a:r>
                  </a:p>
                </p:txBody>
              </p:sp>
            </p:grp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54845FC-50F1-B3F6-F0F9-D9B7446972D1}"/>
                </a:ext>
              </a:extLst>
            </p:cNvPr>
            <p:cNvGrpSpPr/>
            <p:nvPr/>
          </p:nvGrpSpPr>
          <p:grpSpPr>
            <a:xfrm>
              <a:off x="3948497" y="583316"/>
              <a:ext cx="934503" cy="2520669"/>
              <a:chOff x="2368975" y="1356675"/>
              <a:chExt cx="934503" cy="2520669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1D1CFD4E-BBE2-02CB-072E-073025CAFD95}"/>
                  </a:ext>
                </a:extLst>
              </p:cNvPr>
              <p:cNvGrpSpPr/>
              <p:nvPr/>
            </p:nvGrpSpPr>
            <p:grpSpPr>
              <a:xfrm>
                <a:off x="2368975" y="1356675"/>
                <a:ext cx="885451" cy="2520669"/>
                <a:chOff x="1596587" y="2286038"/>
                <a:chExt cx="353739" cy="2520669"/>
              </a:xfrm>
              <a:pattFill prst="pct5">
                <a:fgClr>
                  <a:schemeClr val="tx1"/>
                </a:fgClr>
                <a:bgClr>
                  <a:schemeClr val="bg1"/>
                </a:bgClr>
              </a:pattFill>
            </p:grpSpPr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814CADE3-7C2E-C7D8-C197-02532351242D}"/>
                    </a:ext>
                  </a:extLst>
                </p:cNvPr>
                <p:cNvGrpSpPr/>
                <p:nvPr/>
              </p:nvGrpSpPr>
              <p:grpSpPr>
                <a:xfrm>
                  <a:off x="1606674" y="2724827"/>
                  <a:ext cx="343652" cy="755423"/>
                  <a:chOff x="826242" y="2998440"/>
                  <a:chExt cx="486340" cy="520584"/>
                </a:xfrm>
                <a:grpFill/>
              </p:grpSpPr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855B55E4-11A1-AB7E-4FF4-7DCC667E87DC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B091A57F-5ED9-F2C0-EC70-2BC86F402BFA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0C8AF439-2D92-1AB1-9B69-E410904ED94D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18D7E273-6B1F-745A-DF75-60E18246412E}"/>
                    </a:ext>
                  </a:extLst>
                </p:cNvPr>
                <p:cNvSpPr/>
                <p:nvPr/>
              </p:nvSpPr>
              <p:spPr>
                <a:xfrm>
                  <a:off x="1611340" y="2286038"/>
                  <a:ext cx="338986" cy="279400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FFFF00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FF681B20-2FE6-65AC-EA00-35CC1F50D117}"/>
                    </a:ext>
                  </a:extLst>
                </p:cNvPr>
                <p:cNvGrpSpPr/>
                <p:nvPr/>
              </p:nvGrpSpPr>
              <p:grpSpPr>
                <a:xfrm>
                  <a:off x="1596587" y="4051284"/>
                  <a:ext cx="343652" cy="755423"/>
                  <a:chOff x="826242" y="2998440"/>
                  <a:chExt cx="486340" cy="520584"/>
                </a:xfrm>
                <a:grpFill/>
              </p:grpSpPr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6E0E85BA-0AA4-A362-D141-80356EFB2E01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398E064F-0C8A-4914-1A5F-E8B113BCBD8D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E3F8068D-E6A8-8632-7ECF-841FA0A88FB9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37162B0-16EF-C692-E636-5E6DCD5167C7}"/>
                  </a:ext>
                </a:extLst>
              </p:cNvPr>
              <p:cNvSpPr txBox="1"/>
              <p:nvPr/>
            </p:nvSpPr>
            <p:spPr>
              <a:xfrm rot="5400000">
                <a:off x="2647208" y="2483254"/>
                <a:ext cx="6046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93FD1B0-EBA7-5ABA-4836-6FB7C97A09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3348" y="1988701"/>
              <a:ext cx="241615" cy="10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D03C9CD-D39D-1A23-CB61-38ED8EE81F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62583" y="1988701"/>
              <a:ext cx="241615" cy="10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42883C2-0E3D-16A3-11E7-9191D0FD1082}"/>
                </a:ext>
              </a:extLst>
            </p:cNvPr>
            <p:cNvGrpSpPr/>
            <p:nvPr/>
          </p:nvGrpSpPr>
          <p:grpSpPr>
            <a:xfrm>
              <a:off x="6764237" y="583316"/>
              <a:ext cx="934503" cy="2520669"/>
              <a:chOff x="2368975" y="1356675"/>
              <a:chExt cx="934503" cy="2520669"/>
            </a:xfrm>
            <a:pattFill prst="pct5">
              <a:fgClr>
                <a:schemeClr val="accent1"/>
              </a:fgClr>
              <a:bgClr>
                <a:schemeClr val="bg1"/>
              </a:bgClr>
            </a:pattFill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982C9882-2AD8-A17C-C36E-2588F9AC591B}"/>
                  </a:ext>
                </a:extLst>
              </p:cNvPr>
              <p:cNvGrpSpPr/>
              <p:nvPr/>
            </p:nvGrpSpPr>
            <p:grpSpPr>
              <a:xfrm>
                <a:off x="2368975" y="1356675"/>
                <a:ext cx="885451" cy="2520669"/>
                <a:chOff x="1596587" y="2286038"/>
                <a:chExt cx="353739" cy="2520669"/>
              </a:xfrm>
              <a:grpFill/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0810316F-C4B5-E9E6-632A-AD1A6D52E691}"/>
                    </a:ext>
                  </a:extLst>
                </p:cNvPr>
                <p:cNvGrpSpPr/>
                <p:nvPr/>
              </p:nvGrpSpPr>
              <p:grpSpPr>
                <a:xfrm>
                  <a:off x="1606674" y="2724827"/>
                  <a:ext cx="343652" cy="755423"/>
                  <a:chOff x="826242" y="2998440"/>
                  <a:chExt cx="486340" cy="520584"/>
                </a:xfrm>
                <a:grpFill/>
              </p:grpSpPr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D248502A-B86F-976D-22F3-8A0F575C51FE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7B44F885-28DD-C5EF-CFE5-F01AB41BD8DB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5AC9F1C5-4687-AF4E-4713-E9F713E32CEE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7EC033B6-188D-9382-1378-9B2AA567C5FC}"/>
                    </a:ext>
                  </a:extLst>
                </p:cNvPr>
                <p:cNvSpPr/>
                <p:nvPr/>
              </p:nvSpPr>
              <p:spPr>
                <a:xfrm>
                  <a:off x="1611340" y="2286038"/>
                  <a:ext cx="338986" cy="279400"/>
                </a:xfrm>
                <a:prstGeom prst="rect">
                  <a:avLst/>
                </a:prstGeom>
                <a:pattFill prst="pct5">
                  <a:fgClr>
                    <a:schemeClr val="accent1"/>
                  </a:fgClr>
                  <a:bgClr>
                    <a:srgbClr val="FFFF00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C699EDFF-5F22-F845-DD28-ED7AEEDBE3FF}"/>
                    </a:ext>
                  </a:extLst>
                </p:cNvPr>
                <p:cNvGrpSpPr/>
                <p:nvPr/>
              </p:nvGrpSpPr>
              <p:grpSpPr>
                <a:xfrm>
                  <a:off x="1596587" y="4051284"/>
                  <a:ext cx="343652" cy="755423"/>
                  <a:chOff x="826242" y="2998440"/>
                  <a:chExt cx="486340" cy="520584"/>
                </a:xfrm>
                <a:grpFill/>
              </p:grpSpPr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7D29885F-78FA-700F-63C6-559D000A2D5D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D435A56E-E420-494B-9B10-E97860FBE0A5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2210221F-BB3D-D107-DA83-BA4E2EA424C8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6AC536D-05F5-4042-FB01-3CAE371BA346}"/>
                  </a:ext>
                </a:extLst>
              </p:cNvPr>
              <p:cNvSpPr txBox="1"/>
              <p:nvPr/>
            </p:nvSpPr>
            <p:spPr>
              <a:xfrm rot="5400000">
                <a:off x="2647208" y="2483254"/>
                <a:ext cx="6046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5C44E4F-0399-CE54-DFD2-E543D8B9978A}"/>
                </a:ext>
              </a:extLst>
            </p:cNvPr>
            <p:cNvCxnSpPr>
              <a:cxnSpLocks/>
            </p:cNvCxnSpPr>
            <p:nvPr/>
          </p:nvCxnSpPr>
          <p:spPr>
            <a:xfrm>
              <a:off x="7659555" y="727680"/>
              <a:ext cx="34473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91D25AA-51B0-887A-34B2-DB93F779A244}"/>
                </a:ext>
              </a:extLst>
            </p:cNvPr>
            <p:cNvSpPr/>
            <p:nvPr/>
          </p:nvSpPr>
          <p:spPr>
            <a:xfrm>
              <a:off x="8004289" y="505672"/>
              <a:ext cx="1370835" cy="42753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Regression Head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56A5499-E4F7-2928-5C5E-4FEC4A686C0E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9375124" y="719439"/>
              <a:ext cx="40971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2E1C7FF-8DB1-7764-27F8-86F8108DDFDB}"/>
                </a:ext>
              </a:extLst>
            </p:cNvPr>
            <p:cNvSpPr txBox="1"/>
            <p:nvPr/>
          </p:nvSpPr>
          <p:spPr>
            <a:xfrm>
              <a:off x="9729725" y="556146"/>
              <a:ext cx="9829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MSE loss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82D97A78-239D-A768-C904-940C18103944}"/>
              </a:ext>
            </a:extLst>
          </p:cNvPr>
          <p:cNvSpPr txBox="1"/>
          <p:nvPr/>
        </p:nvSpPr>
        <p:spPr>
          <a:xfrm>
            <a:off x="136762" y="204349"/>
            <a:ext cx="86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B8315D3-CAA2-A556-3319-6D8C1F2957AA}"/>
              </a:ext>
            </a:extLst>
          </p:cNvPr>
          <p:cNvSpPr txBox="1"/>
          <p:nvPr/>
        </p:nvSpPr>
        <p:spPr>
          <a:xfrm>
            <a:off x="146139" y="1022105"/>
            <a:ext cx="31867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Start with un-pre-trained fine-tune model and train from scratch</a:t>
            </a:r>
          </a:p>
          <a:p>
            <a:endParaRPr lang="en-US" sz="1600" dirty="0"/>
          </a:p>
          <a:p>
            <a:r>
              <a:rPr lang="en-US" sz="1600" dirty="0"/>
              <a:t>I am not expecting a satisfactory result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DBBD829-1275-0F4D-1774-E9AD8415E3D9}"/>
              </a:ext>
            </a:extLst>
          </p:cNvPr>
          <p:cNvSpPr txBox="1"/>
          <p:nvPr/>
        </p:nvSpPr>
        <p:spPr>
          <a:xfrm>
            <a:off x="381662" y="3355451"/>
            <a:ext cx="249292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1000 epochs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final loss: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train: 0.03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val</a:t>
            </a:r>
            <a:r>
              <a:rPr lang="en-US" sz="1400" dirty="0"/>
              <a:t>: 0.27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Classic signs of overfitting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Dropouts used: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 err="1">
                <a:effectLst/>
              </a:rPr>
              <a:t>embd</a:t>
            </a:r>
            <a:r>
              <a:rPr lang="en-US" sz="1400" dirty="0"/>
              <a:t> </a:t>
            </a:r>
            <a:r>
              <a:rPr lang="en-US" sz="1400" b="0" dirty="0">
                <a:effectLst/>
              </a:rPr>
              <a:t>: 0.1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 err="1">
                <a:effectLst/>
              </a:rPr>
              <a:t>resididual</a:t>
            </a:r>
            <a:r>
              <a:rPr lang="en-US" sz="1400" dirty="0"/>
              <a:t> </a:t>
            </a:r>
            <a:r>
              <a:rPr lang="en-US" sz="1400" b="0" dirty="0">
                <a:effectLst/>
              </a:rPr>
              <a:t>: 0.2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attn</a:t>
            </a:r>
            <a:r>
              <a:rPr lang="en-US" sz="1400" dirty="0"/>
              <a:t> </a:t>
            </a:r>
            <a:r>
              <a:rPr lang="en-US" sz="1400" b="0" dirty="0">
                <a:effectLst/>
              </a:rPr>
              <a:t>: 0.2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 err="1">
                <a:effectLst/>
              </a:rPr>
              <a:t>regress_head</a:t>
            </a:r>
            <a:r>
              <a:rPr lang="en-US" sz="1400" b="0" dirty="0">
                <a:effectLst/>
              </a:rPr>
              <a:t>  : 0.2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endParaRPr lang="en-US" sz="1400" dirty="0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8F136018-8891-BF80-04D6-2F9948136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623" y="3399995"/>
            <a:ext cx="4380016" cy="287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07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roup 206">
            <a:extLst>
              <a:ext uri="{FF2B5EF4-FFF2-40B4-BE49-F238E27FC236}">
                <a16:creationId xmlns:a16="http://schemas.microsoft.com/office/drawing/2014/main" id="{F218CA4C-DDFA-AA0A-2F19-1E2915AB2BE1}"/>
              </a:ext>
            </a:extLst>
          </p:cNvPr>
          <p:cNvGrpSpPr/>
          <p:nvPr/>
        </p:nvGrpSpPr>
        <p:grpSpPr>
          <a:xfrm>
            <a:off x="7635061" y="1351067"/>
            <a:ext cx="707886" cy="2520669"/>
            <a:chOff x="1562764" y="1371634"/>
            <a:chExt cx="707886" cy="2520669"/>
          </a:xfrm>
        </p:grpSpPr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0F716FFF-042B-D954-3A79-1E0D35D1133F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BA540839-CB2B-494F-6C2F-FAB7BF38F0DD}"/>
                </a:ext>
              </a:extLst>
            </p:cNvPr>
            <p:cNvGrpSpPr/>
            <p:nvPr/>
          </p:nvGrpSpPr>
          <p:grpSpPr>
            <a:xfrm>
              <a:off x="1589275" y="1371634"/>
              <a:ext cx="464878" cy="2520669"/>
              <a:chOff x="1589275" y="2286038"/>
              <a:chExt cx="464878" cy="2520669"/>
            </a:xfrm>
          </p:grpSpPr>
          <p:grpSp>
            <p:nvGrpSpPr>
              <p:cNvPr id="210" name="Group 209">
                <a:extLst>
                  <a:ext uri="{FF2B5EF4-FFF2-40B4-BE49-F238E27FC236}">
                    <a16:creationId xmlns:a16="http://schemas.microsoft.com/office/drawing/2014/main" id="{950977CB-4E33-CD68-5AEB-18ADB72BC943}"/>
                  </a:ext>
                </a:extLst>
              </p:cNvPr>
              <p:cNvGrpSpPr/>
              <p:nvPr/>
            </p:nvGrpSpPr>
            <p:grpSpPr>
              <a:xfrm>
                <a:off x="1606673" y="2724827"/>
                <a:ext cx="447480" cy="755423"/>
                <a:chOff x="826241" y="2998440"/>
                <a:chExt cx="633279" cy="520584"/>
              </a:xfrm>
            </p:grpSpPr>
            <p:sp>
              <p:nvSpPr>
                <p:cNvPr id="216" name="Rectangle 215">
                  <a:extLst>
                    <a:ext uri="{FF2B5EF4-FFF2-40B4-BE49-F238E27FC236}">
                      <a16:creationId xmlns:a16="http://schemas.microsoft.com/office/drawing/2014/main" id="{092B60A9-0B9A-124E-CC87-72B8F07D839E}"/>
                    </a:ext>
                  </a:extLst>
                </p:cNvPr>
                <p:cNvSpPr/>
                <p:nvPr/>
              </p:nvSpPr>
              <p:spPr>
                <a:xfrm>
                  <a:off x="826241" y="2998440"/>
                  <a:ext cx="633277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14 ?</a:t>
                  </a:r>
                </a:p>
              </p:txBody>
            </p:sp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1AE3FA5B-7F18-4A64-C695-26933A043DB3}"/>
                    </a:ext>
                  </a:extLst>
                </p:cNvPr>
                <p:cNvSpPr/>
                <p:nvPr/>
              </p:nvSpPr>
              <p:spPr>
                <a:xfrm>
                  <a:off x="826241" y="3170927"/>
                  <a:ext cx="6332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 ?</a:t>
                  </a:r>
                </a:p>
              </p:txBody>
            </p:sp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E35B4A30-53DE-2AB4-8735-13840FDE69CB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633275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18 ?</a:t>
                  </a:r>
                </a:p>
              </p:txBody>
            </p:sp>
          </p:grp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05455E13-1E13-8236-25D2-356171E1086D}"/>
                  </a:ext>
                </a:extLst>
              </p:cNvPr>
              <p:cNvSpPr/>
              <p:nvPr/>
            </p:nvSpPr>
            <p:spPr>
              <a:xfrm>
                <a:off x="1589275" y="2286038"/>
                <a:ext cx="464878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212" name="Group 211">
                <a:extLst>
                  <a:ext uri="{FF2B5EF4-FFF2-40B4-BE49-F238E27FC236}">
                    <a16:creationId xmlns:a16="http://schemas.microsoft.com/office/drawing/2014/main" id="{BB64D29D-9BD6-0145-B2A3-97A9E39E1263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433491" cy="755423"/>
                <a:chOff x="826241" y="2998440"/>
                <a:chExt cx="613481" cy="520584"/>
              </a:xfrm>
            </p:grpSpPr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5011B5AD-D3EC-C5AF-E5BD-D0004C756F7F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13 ?</a:t>
                  </a:r>
                </a:p>
              </p:txBody>
            </p:sp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5F156D46-D42D-4C87-B631-B75F1F55053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17 ?</a:t>
                  </a:r>
                </a:p>
              </p:txBody>
            </p:sp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64E18857-DA43-AECD-3275-884B07471DAC}"/>
                    </a:ext>
                  </a:extLst>
                </p:cNvPr>
                <p:cNvSpPr/>
                <p:nvPr/>
              </p:nvSpPr>
              <p:spPr>
                <a:xfrm>
                  <a:off x="826241" y="3343428"/>
                  <a:ext cx="6134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 ?</a:t>
                  </a:r>
                </a:p>
              </p:txBody>
            </p:sp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2E9340A-18C0-A348-FE6D-9AD3709D1616}"/>
              </a:ext>
            </a:extLst>
          </p:cNvPr>
          <p:cNvSpPr txBox="1"/>
          <p:nvPr/>
        </p:nvSpPr>
        <p:spPr>
          <a:xfrm>
            <a:off x="136762" y="204349"/>
            <a:ext cx="86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9B49F4-C05C-BB69-8A3E-4392A162C6FE}"/>
              </a:ext>
            </a:extLst>
          </p:cNvPr>
          <p:cNvSpPr/>
          <p:nvPr/>
        </p:nvSpPr>
        <p:spPr>
          <a:xfrm>
            <a:off x="4126297" y="2425473"/>
            <a:ext cx="1240385" cy="6214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Transformer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AAE10190-D77A-C3A1-6AC5-34C3B6F9FC9B}"/>
              </a:ext>
            </a:extLst>
          </p:cNvPr>
          <p:cNvSpPr/>
          <p:nvPr/>
        </p:nvSpPr>
        <p:spPr>
          <a:xfrm>
            <a:off x="3781835" y="1432315"/>
            <a:ext cx="237811" cy="262343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F657D18-5914-69A6-9AFB-FCD3E127DCC5}"/>
              </a:ext>
            </a:extLst>
          </p:cNvPr>
          <p:cNvCxnSpPr>
            <a:cxnSpLocks/>
          </p:cNvCxnSpPr>
          <p:nvPr/>
        </p:nvCxnSpPr>
        <p:spPr>
          <a:xfrm flipV="1">
            <a:off x="547176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D6A53F5-6FC8-799B-3759-A35F535094B1}"/>
              </a:ext>
            </a:extLst>
          </p:cNvPr>
          <p:cNvGrpSpPr/>
          <p:nvPr/>
        </p:nvGrpSpPr>
        <p:grpSpPr>
          <a:xfrm>
            <a:off x="1188621" y="1351067"/>
            <a:ext cx="707886" cy="2520669"/>
            <a:chOff x="794657" y="2313552"/>
            <a:chExt cx="707886" cy="2520669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9D2FAA8-5906-2EB8-8AED-4E7D65FD08FF}"/>
                </a:ext>
              </a:extLst>
            </p:cNvPr>
            <p:cNvGrpSpPr/>
            <p:nvPr/>
          </p:nvGrpSpPr>
          <p:grpSpPr>
            <a:xfrm>
              <a:off x="838567" y="2752341"/>
              <a:ext cx="343652" cy="755423"/>
              <a:chOff x="826242" y="2998440"/>
              <a:chExt cx="486340" cy="520584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C864D8-23AD-3F9B-B17A-C9E95344F8AD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Q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EABA0B3-985A-C0A7-6226-C534738A104E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0406C6C-B4E7-F211-BCBC-32C3067F2632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5CB9BD8-BEFF-B8CA-CF7E-32948BDA828F}"/>
                </a:ext>
              </a:extLst>
            </p:cNvPr>
            <p:cNvSpPr txBox="1"/>
            <p:nvPr/>
          </p:nvSpPr>
          <p:spPr>
            <a:xfrm rot="5400000">
              <a:off x="846273" y="3422528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9659B51-5FC4-1CC2-1CF9-811AC8C3B6D7}"/>
                </a:ext>
              </a:extLst>
            </p:cNvPr>
            <p:cNvSpPr/>
            <p:nvPr/>
          </p:nvSpPr>
          <p:spPr>
            <a:xfrm>
              <a:off x="821168" y="2313552"/>
              <a:ext cx="415961" cy="279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CLS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CA855F1-DB88-A525-B072-1C3DB8DF3682}"/>
                </a:ext>
              </a:extLst>
            </p:cNvPr>
            <p:cNvGrpSpPr/>
            <p:nvPr/>
          </p:nvGrpSpPr>
          <p:grpSpPr>
            <a:xfrm>
              <a:off x="828480" y="4078798"/>
              <a:ext cx="343652" cy="755423"/>
              <a:chOff x="826242" y="2998440"/>
              <a:chExt cx="486340" cy="52058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B91EEAC-4DB2-9F8E-1230-9D812DA7F3D9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45FD8C5-9608-5D24-664C-FAC96D65A044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C03EE80-F3CA-DD08-71AB-6A544FB61F81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</p:grp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31857FF4-F8E9-4EF8-D172-C8DD16BD5F76}"/>
              </a:ext>
            </a:extLst>
          </p:cNvPr>
          <p:cNvSpPr txBox="1"/>
          <p:nvPr/>
        </p:nvSpPr>
        <p:spPr>
          <a:xfrm rot="4384904">
            <a:off x="1167205" y="5890212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CLS + aa residues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7087214-E592-8643-B2C5-EBA71BF2DA31}"/>
              </a:ext>
            </a:extLst>
          </p:cNvPr>
          <p:cNvGrpSpPr/>
          <p:nvPr/>
        </p:nvGrpSpPr>
        <p:grpSpPr>
          <a:xfrm>
            <a:off x="1986346" y="1351067"/>
            <a:ext cx="707886" cy="2520669"/>
            <a:chOff x="1562764" y="1371634"/>
            <a:chExt cx="707886" cy="252066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505B256-A2A7-7488-4DAD-8547B8F32BED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360462A-3CE7-DA2C-7810-5D6703548719}"/>
                </a:ext>
              </a:extLst>
            </p:cNvPr>
            <p:cNvGrpSpPr/>
            <p:nvPr/>
          </p:nvGrpSpPr>
          <p:grpSpPr>
            <a:xfrm>
              <a:off x="1589275" y="1371634"/>
              <a:ext cx="464879" cy="2520669"/>
              <a:chOff x="1589275" y="2286038"/>
              <a:chExt cx="464879" cy="2520669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615A5D28-85F4-35D4-1429-ABCE89804760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447480" cy="755423"/>
                <a:chOff x="826241" y="2998440"/>
                <a:chExt cx="633278" cy="520584"/>
              </a:xfrm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0511B4C5-29A1-C8A4-A3A0-A853335784E3}"/>
                    </a:ext>
                  </a:extLst>
                </p:cNvPr>
                <p:cNvSpPr/>
                <p:nvPr/>
              </p:nvSpPr>
              <p:spPr>
                <a:xfrm>
                  <a:off x="826241" y="2998440"/>
                  <a:ext cx="633277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14</a:t>
                  </a: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01E94BCF-0B38-48AA-CC97-4719202D24A2}"/>
                    </a:ext>
                  </a:extLst>
                </p:cNvPr>
                <p:cNvSpPr/>
                <p:nvPr/>
              </p:nvSpPr>
              <p:spPr>
                <a:xfrm>
                  <a:off x="826241" y="3170927"/>
                  <a:ext cx="633278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Mask</a:t>
                  </a: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29285862-28DE-7FA3-D3CA-1199CF4B9A4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633275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18</a:t>
                  </a:r>
                </a:p>
              </p:txBody>
            </p:sp>
          </p:grp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A9507B8-F5E0-62B2-F910-60103BF766BB}"/>
                  </a:ext>
                </a:extLst>
              </p:cNvPr>
              <p:cNvSpPr/>
              <p:nvPr/>
            </p:nvSpPr>
            <p:spPr>
              <a:xfrm>
                <a:off x="1589275" y="2286038"/>
                <a:ext cx="464878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78361089-DAA3-2409-6A1E-22A70028F63C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433491" cy="755423"/>
                <a:chOff x="826241" y="2998440"/>
                <a:chExt cx="613481" cy="520584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35F4A33B-64CE-B4AE-3504-62B66069BEC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Mask</a:t>
                  </a: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D6F672A4-CCCA-ADDD-9186-3D7A597D40A7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17</a:t>
                  </a: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EDA4C7AA-DE90-76A2-0B58-FBFEE30E6FB3}"/>
                    </a:ext>
                  </a:extLst>
                </p:cNvPr>
                <p:cNvSpPr/>
                <p:nvPr/>
              </p:nvSpPr>
              <p:spPr>
                <a:xfrm>
                  <a:off x="826241" y="3343428"/>
                  <a:ext cx="6134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</p:grp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3B94C03-321F-3BB6-B0B6-F9B570CB4C15}"/>
              </a:ext>
            </a:extLst>
          </p:cNvPr>
          <p:cNvGrpSpPr/>
          <p:nvPr/>
        </p:nvGrpSpPr>
        <p:grpSpPr>
          <a:xfrm>
            <a:off x="2792557" y="1351067"/>
            <a:ext cx="934503" cy="2520669"/>
            <a:chOff x="2368975" y="1356675"/>
            <a:chExt cx="934503" cy="2520669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19829FE7-2340-9AE2-78E7-038C777A68CD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pattFill prst="pct5">
              <a:fgClr>
                <a:schemeClr val="tx1"/>
              </a:fgClr>
              <a:bgClr>
                <a:schemeClr val="bg1"/>
              </a:bgClr>
            </a:pattFill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4D0536C4-157F-A5F1-4D46-18732BF0AC8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1F03CE2F-A842-C122-3118-2DDB896659B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826A67FF-AB2D-184C-953B-3A08D6ED08F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3F0B4F63-C5C8-B17F-397C-D7D7169DBC63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054DAD1-07DA-1694-84C3-0CC393B19EA5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pattFill prst="pct5">
                <a:fgClr>
                  <a:schemeClr val="tx1"/>
                </a:fgClr>
                <a:bgClr>
                  <a:srgbClr val="FFFF00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0934CBA1-9E0B-6B88-9E84-A5691A784DEB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E234BC74-C205-27AF-2A51-F273B4C17AAF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AF948747-C58B-496D-4EC0-86DC1183EFD4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48A79A65-CED4-5FC0-8B89-CB649EAF5D94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A98645A-EF68-13DD-7B81-9A3746CF1C44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C807C50B-06F5-64C4-B902-7E9196FEF805}"/>
              </a:ext>
            </a:extLst>
          </p:cNvPr>
          <p:cNvSpPr txBox="1"/>
          <p:nvPr/>
        </p:nvSpPr>
        <p:spPr>
          <a:xfrm rot="4384904">
            <a:off x="1959758" y="5992727"/>
            <a:ext cx="1783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Encodings (masked)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8714DA4-457C-1045-8F62-F687EF4EE71D}"/>
              </a:ext>
            </a:extLst>
          </p:cNvPr>
          <p:cNvSpPr txBox="1"/>
          <p:nvPr/>
        </p:nvSpPr>
        <p:spPr>
          <a:xfrm rot="4384904">
            <a:off x="3033033" y="5890212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Embeddings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775893F-94EC-985A-64D3-350962951035}"/>
              </a:ext>
            </a:extLst>
          </p:cNvPr>
          <p:cNvCxnSpPr>
            <a:cxnSpLocks/>
          </p:cNvCxnSpPr>
          <p:nvPr/>
        </p:nvCxnSpPr>
        <p:spPr>
          <a:xfrm flipV="1">
            <a:off x="1687408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268E77C-E77E-4D68-8B43-9BDA3E5CB67C}"/>
              </a:ext>
            </a:extLst>
          </p:cNvPr>
          <p:cNvCxnSpPr>
            <a:cxnSpLocks/>
          </p:cNvCxnSpPr>
          <p:nvPr/>
        </p:nvCxnSpPr>
        <p:spPr>
          <a:xfrm flipV="1">
            <a:off x="250664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75828BF5-F154-3890-597F-EE0B15C9317B}"/>
              </a:ext>
            </a:extLst>
          </p:cNvPr>
          <p:cNvGrpSpPr/>
          <p:nvPr/>
        </p:nvGrpSpPr>
        <p:grpSpPr>
          <a:xfrm>
            <a:off x="5608297" y="1351067"/>
            <a:ext cx="934503" cy="2520669"/>
            <a:chOff x="2368975" y="1356675"/>
            <a:chExt cx="934503" cy="2520669"/>
          </a:xfrm>
          <a:pattFill prst="pct5">
            <a:fgClr>
              <a:schemeClr val="accent1"/>
            </a:fgClr>
            <a:bgClr>
              <a:schemeClr val="bg1"/>
            </a:bgClr>
          </a:pattFill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8C822D27-C68B-A31E-656B-3BB7856FFCE2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grpFill/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5DF01B61-9784-1C98-CC92-98BDAACC0DA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C6EF3EF5-484B-91E9-CDA2-5089668E4AB2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B7221257-FCCD-A821-550E-F8C2B620308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C4C46389-87A7-0917-45FC-0645AB6C201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33FD39C9-BE68-D8BD-0A32-0BADC1F383D1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BD520636-9970-4600-4F4B-A145E86BD115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6D0371B5-E54D-5220-AA99-14D1C17EF26A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02FA62A3-9D24-61C4-BB56-C1B22FFDF50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F32AC907-5D4B-FADD-E773-A30AB6641051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74B21AE-146B-4186-20A2-6DE0D2A9EBFB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8FEB44B-EC11-8C1E-3ADF-2662361C9003}"/>
              </a:ext>
            </a:extLst>
          </p:cNvPr>
          <p:cNvSpPr/>
          <p:nvPr/>
        </p:nvSpPr>
        <p:spPr>
          <a:xfrm rot="16200000">
            <a:off x="6624071" y="2586512"/>
            <a:ext cx="752357" cy="33988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Linear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72700229-4607-C450-A893-DAA6A2C4B575}"/>
              </a:ext>
            </a:extLst>
          </p:cNvPr>
          <p:cNvCxnSpPr>
            <a:cxnSpLocks/>
          </p:cNvCxnSpPr>
          <p:nvPr/>
        </p:nvCxnSpPr>
        <p:spPr>
          <a:xfrm flipV="1">
            <a:off x="6527801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5AEC59BA-D07A-7A8D-643E-0AA276153271}"/>
              </a:ext>
            </a:extLst>
          </p:cNvPr>
          <p:cNvCxnSpPr>
            <a:cxnSpLocks/>
          </p:cNvCxnSpPr>
          <p:nvPr/>
        </p:nvCxnSpPr>
        <p:spPr>
          <a:xfrm flipV="1">
            <a:off x="7336891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E4D5F4BA-BA7E-9AE3-D213-CE70E379AEC0}"/>
              </a:ext>
            </a:extLst>
          </p:cNvPr>
          <p:cNvGrpSpPr/>
          <p:nvPr/>
        </p:nvGrpSpPr>
        <p:grpSpPr>
          <a:xfrm>
            <a:off x="8427446" y="1351067"/>
            <a:ext cx="707886" cy="2520669"/>
            <a:chOff x="1562764" y="1371634"/>
            <a:chExt cx="707886" cy="2520669"/>
          </a:xfrm>
        </p:grpSpPr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DC33B5B-3C4A-662C-A3C7-716B2749A154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FAD1ACF6-92C5-AF77-B60D-A6AC168F9D8A}"/>
                </a:ext>
              </a:extLst>
            </p:cNvPr>
            <p:cNvGrpSpPr/>
            <p:nvPr/>
          </p:nvGrpSpPr>
          <p:grpSpPr>
            <a:xfrm>
              <a:off x="1589276" y="1371634"/>
              <a:ext cx="361050" cy="2520669"/>
              <a:chOff x="1589276" y="2286038"/>
              <a:chExt cx="361050" cy="2520669"/>
            </a:xfrm>
          </p:grpSpPr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8F2EA21F-D604-6D42-3861-A60D32531688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</p:grpSpPr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E8A91729-4F02-310F-4506-8EADDDD706CD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987B3564-580C-3217-E8E2-4B63232C2ACF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9EA98F6A-D0E0-9092-5A2D-497C72B775AC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8A0DBA96-B80F-B419-8FAE-01C8C0E2F4FC}"/>
                  </a:ext>
                </a:extLst>
              </p:cNvPr>
              <p:cNvSpPr/>
              <p:nvPr/>
            </p:nvSpPr>
            <p:spPr>
              <a:xfrm>
                <a:off x="1589276" y="2286038"/>
                <a:ext cx="361050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0F870410-E8A8-C104-FC37-637CD86F3E88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</p:grpSpPr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95D32EC7-34D4-F582-3DE1-62CFCA79A74D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13</a:t>
                  </a:r>
                </a:p>
              </p:txBody>
            </p:sp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B2A6217C-2A1E-6F29-7EB6-39065318CE07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EBDB2BF8-C322-1ED6-289A-79ED54B0D6AA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</p:grp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B461642F-0A89-D52D-EBD2-BA1E7236366A}"/>
              </a:ext>
            </a:extLst>
          </p:cNvPr>
          <p:cNvSpPr txBox="1"/>
          <p:nvPr/>
        </p:nvSpPr>
        <p:spPr>
          <a:xfrm rot="4384904">
            <a:off x="7973606" y="5485964"/>
            <a:ext cx="723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Logits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0D0FF562-65A3-F418-9B71-466402C67118}"/>
              </a:ext>
            </a:extLst>
          </p:cNvPr>
          <p:cNvSpPr txBox="1"/>
          <p:nvPr/>
        </p:nvSpPr>
        <p:spPr>
          <a:xfrm rot="4384904">
            <a:off x="8774889" y="5485964"/>
            <a:ext cx="723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Mask</a:t>
            </a:r>
          </a:p>
        </p:txBody>
      </p:sp>
      <p:sp>
        <p:nvSpPr>
          <p:cNvPr id="202" name="Plus 201">
            <a:extLst>
              <a:ext uri="{FF2B5EF4-FFF2-40B4-BE49-F238E27FC236}">
                <a16:creationId xmlns:a16="http://schemas.microsoft.com/office/drawing/2014/main" id="{0B3F7FB2-1831-5C34-188C-C437EBAAE25F}"/>
              </a:ext>
            </a:extLst>
          </p:cNvPr>
          <p:cNvSpPr/>
          <p:nvPr/>
        </p:nvSpPr>
        <p:spPr>
          <a:xfrm>
            <a:off x="8153854" y="2695981"/>
            <a:ext cx="228306" cy="254809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FCE6FDE3-9A92-8125-57B2-648A59AC0292}"/>
              </a:ext>
            </a:extLst>
          </p:cNvPr>
          <p:cNvCxnSpPr>
            <a:cxnSpLocks/>
          </p:cNvCxnSpPr>
          <p:nvPr/>
        </p:nvCxnSpPr>
        <p:spPr>
          <a:xfrm flipV="1">
            <a:off x="9014524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9734B00A-7064-A995-2E9B-65FBBC2442B6}"/>
              </a:ext>
            </a:extLst>
          </p:cNvPr>
          <p:cNvSpPr txBox="1"/>
          <p:nvPr/>
        </p:nvSpPr>
        <p:spPr>
          <a:xfrm>
            <a:off x="9322964" y="2587175"/>
            <a:ext cx="848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CE loss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34DE4BD2-9A80-AB39-A469-D55B4D4AAA12}"/>
              </a:ext>
            </a:extLst>
          </p:cNvPr>
          <p:cNvSpPr txBox="1"/>
          <p:nvPr/>
        </p:nvSpPr>
        <p:spPr>
          <a:xfrm>
            <a:off x="1562235" y="270983"/>
            <a:ext cx="6340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pre-train in masked-language mode</a:t>
            </a:r>
            <a:r>
              <a:rPr lang="en-US" dirty="0"/>
              <a:t>, OAS light-chain dataset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34CF774-8499-E480-516A-FF6C4A54BF23}"/>
              </a:ext>
            </a:extLst>
          </p:cNvPr>
          <p:cNvSpPr txBox="1"/>
          <p:nvPr/>
        </p:nvSpPr>
        <p:spPr>
          <a:xfrm rot="4384904">
            <a:off x="6074625" y="5571766"/>
            <a:ext cx="903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Contexts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44B4CEBE-DBAD-DA2C-AC37-364EFB980BB5}"/>
              </a:ext>
            </a:extLst>
          </p:cNvPr>
          <p:cNvSpPr txBox="1"/>
          <p:nvPr/>
        </p:nvSpPr>
        <p:spPr>
          <a:xfrm>
            <a:off x="2231068" y="5659733"/>
            <a:ext cx="3326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(separate mask created during encoding </a:t>
            </a:r>
          </a:p>
          <a:p>
            <a:r>
              <a:rPr lang="en-US" sz="1400" dirty="0"/>
              <a:t>and also passed into transformer)</a:t>
            </a:r>
          </a:p>
        </p:txBody>
      </p:sp>
    </p:spTree>
    <p:extLst>
      <p:ext uri="{BB962C8B-B14F-4D97-AF65-F5344CB8AC3E}">
        <p14:creationId xmlns:p14="http://schemas.microsoft.com/office/powerpoint/2010/main" val="869160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E9340A-18C0-A348-FE6D-9AD3709D1616}"/>
              </a:ext>
            </a:extLst>
          </p:cNvPr>
          <p:cNvSpPr txBox="1"/>
          <p:nvPr/>
        </p:nvSpPr>
        <p:spPr>
          <a:xfrm>
            <a:off x="136762" y="204349"/>
            <a:ext cx="86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9B49F4-C05C-BB69-8A3E-4392A162C6FE}"/>
              </a:ext>
            </a:extLst>
          </p:cNvPr>
          <p:cNvSpPr/>
          <p:nvPr/>
        </p:nvSpPr>
        <p:spPr>
          <a:xfrm>
            <a:off x="4126297" y="2425473"/>
            <a:ext cx="1240385" cy="6214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Transformer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AAE10190-D77A-C3A1-6AC5-34C3B6F9FC9B}"/>
              </a:ext>
            </a:extLst>
          </p:cNvPr>
          <p:cNvSpPr/>
          <p:nvPr/>
        </p:nvSpPr>
        <p:spPr>
          <a:xfrm>
            <a:off x="3781835" y="1432315"/>
            <a:ext cx="237811" cy="262343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F657D18-5914-69A6-9AFB-FCD3E127DCC5}"/>
              </a:ext>
            </a:extLst>
          </p:cNvPr>
          <p:cNvCxnSpPr>
            <a:cxnSpLocks/>
          </p:cNvCxnSpPr>
          <p:nvPr/>
        </p:nvCxnSpPr>
        <p:spPr>
          <a:xfrm flipV="1">
            <a:off x="547176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D6A53F5-6FC8-799B-3759-A35F535094B1}"/>
              </a:ext>
            </a:extLst>
          </p:cNvPr>
          <p:cNvGrpSpPr/>
          <p:nvPr/>
        </p:nvGrpSpPr>
        <p:grpSpPr>
          <a:xfrm>
            <a:off x="1188621" y="1351067"/>
            <a:ext cx="707886" cy="2520669"/>
            <a:chOff x="794657" y="2313552"/>
            <a:chExt cx="707886" cy="2520669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9D2FAA8-5906-2EB8-8AED-4E7D65FD08FF}"/>
                </a:ext>
              </a:extLst>
            </p:cNvPr>
            <p:cNvGrpSpPr/>
            <p:nvPr/>
          </p:nvGrpSpPr>
          <p:grpSpPr>
            <a:xfrm>
              <a:off x="838567" y="2752341"/>
              <a:ext cx="343652" cy="755423"/>
              <a:chOff x="826242" y="2998440"/>
              <a:chExt cx="486340" cy="520584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C864D8-23AD-3F9B-B17A-C9E95344F8AD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Q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EABA0B3-985A-C0A7-6226-C534738A104E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0406C6C-B4E7-F211-BCBC-32C3067F2632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5CB9BD8-BEFF-B8CA-CF7E-32948BDA828F}"/>
                </a:ext>
              </a:extLst>
            </p:cNvPr>
            <p:cNvSpPr txBox="1"/>
            <p:nvPr/>
          </p:nvSpPr>
          <p:spPr>
            <a:xfrm rot="5400000">
              <a:off x="846273" y="3422528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9659B51-5FC4-1CC2-1CF9-811AC8C3B6D7}"/>
                </a:ext>
              </a:extLst>
            </p:cNvPr>
            <p:cNvSpPr/>
            <p:nvPr/>
          </p:nvSpPr>
          <p:spPr>
            <a:xfrm>
              <a:off x="821168" y="2313552"/>
              <a:ext cx="415961" cy="279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CLS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CA855F1-DB88-A525-B072-1C3DB8DF3682}"/>
                </a:ext>
              </a:extLst>
            </p:cNvPr>
            <p:cNvGrpSpPr/>
            <p:nvPr/>
          </p:nvGrpSpPr>
          <p:grpSpPr>
            <a:xfrm>
              <a:off x="828480" y="4078798"/>
              <a:ext cx="343652" cy="755423"/>
              <a:chOff x="826242" y="2998440"/>
              <a:chExt cx="486340" cy="52058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B91EEAC-4DB2-9F8E-1230-9D812DA7F3D9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45FD8C5-9608-5D24-664C-FAC96D65A044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C03EE80-F3CA-DD08-71AB-6A544FB61F81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</p:grp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31857FF4-F8E9-4EF8-D172-C8DD16BD5F76}"/>
              </a:ext>
            </a:extLst>
          </p:cNvPr>
          <p:cNvSpPr txBox="1"/>
          <p:nvPr/>
        </p:nvSpPr>
        <p:spPr>
          <a:xfrm rot="4384904">
            <a:off x="732921" y="4579303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CLS + </a:t>
            </a:r>
            <a:r>
              <a:rPr lang="en-US" sz="1400" dirty="0" err="1"/>
              <a:t>scFv</a:t>
            </a:r>
            <a:r>
              <a:rPr lang="en-US" sz="1400" dirty="0"/>
              <a:t> aa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7087214-E592-8643-B2C5-EBA71BF2DA31}"/>
              </a:ext>
            </a:extLst>
          </p:cNvPr>
          <p:cNvGrpSpPr/>
          <p:nvPr/>
        </p:nvGrpSpPr>
        <p:grpSpPr>
          <a:xfrm>
            <a:off x="1986346" y="1351067"/>
            <a:ext cx="707886" cy="2520669"/>
            <a:chOff x="1562764" y="1371634"/>
            <a:chExt cx="707886" cy="252066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505B256-A2A7-7488-4DAD-8547B8F32BED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360462A-3CE7-DA2C-7810-5D6703548719}"/>
                </a:ext>
              </a:extLst>
            </p:cNvPr>
            <p:cNvGrpSpPr/>
            <p:nvPr/>
          </p:nvGrpSpPr>
          <p:grpSpPr>
            <a:xfrm>
              <a:off x="1589275" y="1371634"/>
              <a:ext cx="464879" cy="2520669"/>
              <a:chOff x="1589275" y="2286038"/>
              <a:chExt cx="464879" cy="2520669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615A5D28-85F4-35D4-1429-ABCE89804760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447480" cy="755423"/>
                <a:chOff x="826241" y="2998440"/>
                <a:chExt cx="633278" cy="520584"/>
              </a:xfrm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0511B4C5-29A1-C8A4-A3A0-A853335784E3}"/>
                    </a:ext>
                  </a:extLst>
                </p:cNvPr>
                <p:cNvSpPr/>
                <p:nvPr/>
              </p:nvSpPr>
              <p:spPr>
                <a:xfrm>
                  <a:off x="826241" y="2998440"/>
                  <a:ext cx="633277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14</a:t>
                  </a: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01E94BCF-0B38-48AA-CC97-4719202D24A2}"/>
                    </a:ext>
                  </a:extLst>
                </p:cNvPr>
                <p:cNvSpPr/>
                <p:nvPr/>
              </p:nvSpPr>
              <p:spPr>
                <a:xfrm>
                  <a:off x="826241" y="3170927"/>
                  <a:ext cx="633278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29285862-28DE-7FA3-D3CA-1199CF4B9A4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633275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18</a:t>
                  </a:r>
                </a:p>
              </p:txBody>
            </p:sp>
          </p:grp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A9507B8-F5E0-62B2-F910-60103BF766BB}"/>
                  </a:ext>
                </a:extLst>
              </p:cNvPr>
              <p:cNvSpPr/>
              <p:nvPr/>
            </p:nvSpPr>
            <p:spPr>
              <a:xfrm>
                <a:off x="1589275" y="2286038"/>
                <a:ext cx="464878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78361089-DAA3-2409-6A1E-22A70028F63C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433491" cy="755423"/>
                <a:chOff x="826241" y="2998440"/>
                <a:chExt cx="613481" cy="520584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35F4A33B-64CE-B4AE-3504-62B66069BEC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13</a:t>
                  </a: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D6F672A4-CCCA-ADDD-9186-3D7A597D40A7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17</a:t>
                  </a: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EDA4C7AA-DE90-76A2-0B58-FBFEE30E6FB3}"/>
                    </a:ext>
                  </a:extLst>
                </p:cNvPr>
                <p:cNvSpPr/>
                <p:nvPr/>
              </p:nvSpPr>
              <p:spPr>
                <a:xfrm>
                  <a:off x="826241" y="3343428"/>
                  <a:ext cx="6134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</p:grp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3B94C03-321F-3BB6-B0B6-F9B570CB4C15}"/>
              </a:ext>
            </a:extLst>
          </p:cNvPr>
          <p:cNvGrpSpPr/>
          <p:nvPr/>
        </p:nvGrpSpPr>
        <p:grpSpPr>
          <a:xfrm>
            <a:off x="2792557" y="1351067"/>
            <a:ext cx="934503" cy="2520669"/>
            <a:chOff x="2368975" y="1356675"/>
            <a:chExt cx="934503" cy="2520669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19829FE7-2340-9AE2-78E7-038C777A68CD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pattFill prst="pct5">
              <a:fgClr>
                <a:schemeClr val="tx1"/>
              </a:fgClr>
              <a:bgClr>
                <a:schemeClr val="bg1"/>
              </a:bgClr>
            </a:pattFill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4D0536C4-157F-A5F1-4D46-18732BF0AC8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1F03CE2F-A842-C122-3118-2DDB896659B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826A67FF-AB2D-184C-953B-3A08D6ED08F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3F0B4F63-C5C8-B17F-397C-D7D7169DBC63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054DAD1-07DA-1694-84C3-0CC393B19EA5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pattFill prst="pct5">
                <a:fgClr>
                  <a:schemeClr val="tx1"/>
                </a:fgClr>
                <a:bgClr>
                  <a:srgbClr val="FFFF00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0934CBA1-9E0B-6B88-9E84-A5691A784DEB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E234BC74-C205-27AF-2A51-F273B4C17AAF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AF948747-C58B-496D-4EC0-86DC1183EFD4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48A79A65-CED4-5FC0-8B89-CB649EAF5D94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A98645A-EF68-13DD-7B81-9A3746CF1C44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C807C50B-06F5-64C4-B902-7E9196FEF805}"/>
              </a:ext>
            </a:extLst>
          </p:cNvPr>
          <p:cNvSpPr txBox="1"/>
          <p:nvPr/>
        </p:nvSpPr>
        <p:spPr>
          <a:xfrm rot="4384904">
            <a:off x="1768125" y="4354383"/>
            <a:ext cx="1098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Encodings 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8714DA4-457C-1045-8F62-F687EF4EE71D}"/>
              </a:ext>
            </a:extLst>
          </p:cNvPr>
          <p:cNvSpPr txBox="1"/>
          <p:nvPr/>
        </p:nvSpPr>
        <p:spPr>
          <a:xfrm rot="4384904">
            <a:off x="2598749" y="4579303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Embeddings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775893F-94EC-985A-64D3-350962951035}"/>
              </a:ext>
            </a:extLst>
          </p:cNvPr>
          <p:cNvCxnSpPr>
            <a:cxnSpLocks/>
          </p:cNvCxnSpPr>
          <p:nvPr/>
        </p:nvCxnSpPr>
        <p:spPr>
          <a:xfrm flipV="1">
            <a:off x="1687408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268E77C-E77E-4D68-8B43-9BDA3E5CB67C}"/>
              </a:ext>
            </a:extLst>
          </p:cNvPr>
          <p:cNvCxnSpPr>
            <a:cxnSpLocks/>
          </p:cNvCxnSpPr>
          <p:nvPr/>
        </p:nvCxnSpPr>
        <p:spPr>
          <a:xfrm flipV="1">
            <a:off x="250664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75828BF5-F154-3890-597F-EE0B15C9317B}"/>
              </a:ext>
            </a:extLst>
          </p:cNvPr>
          <p:cNvGrpSpPr/>
          <p:nvPr/>
        </p:nvGrpSpPr>
        <p:grpSpPr>
          <a:xfrm>
            <a:off x="5608297" y="1351067"/>
            <a:ext cx="934503" cy="2520669"/>
            <a:chOff x="2368975" y="1356675"/>
            <a:chExt cx="934503" cy="2520669"/>
          </a:xfrm>
          <a:pattFill prst="pct5">
            <a:fgClr>
              <a:schemeClr val="accent1"/>
            </a:fgClr>
            <a:bgClr>
              <a:schemeClr val="bg1"/>
            </a:bgClr>
          </a:pattFill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8C822D27-C68B-A31E-656B-3BB7856FFCE2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grpFill/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5DF01B61-9784-1C98-CC92-98BDAACC0DA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C6EF3EF5-484B-91E9-CDA2-5089668E4AB2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B7221257-FCCD-A821-550E-F8C2B620308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C4C46389-87A7-0917-45FC-0645AB6C201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33FD39C9-BE68-D8BD-0A32-0BADC1F383D1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rgbClr val="FFFF00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BD520636-9970-4600-4F4B-A145E86BD115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6D0371B5-E54D-5220-AA99-14D1C17EF26A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02FA62A3-9D24-61C4-BB56-C1B22FFDF50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F32AC907-5D4B-FADD-E773-A30AB6641051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74B21AE-146B-4186-20A2-6DE0D2A9EBFB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5AEC59BA-D07A-7A8D-643E-0AA276153271}"/>
              </a:ext>
            </a:extLst>
          </p:cNvPr>
          <p:cNvCxnSpPr>
            <a:cxnSpLocks/>
          </p:cNvCxnSpPr>
          <p:nvPr/>
        </p:nvCxnSpPr>
        <p:spPr>
          <a:xfrm>
            <a:off x="6648608" y="1491854"/>
            <a:ext cx="6066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34DE4BD2-9A80-AB39-A469-D55B4D4AAA12}"/>
              </a:ext>
            </a:extLst>
          </p:cNvPr>
          <p:cNvSpPr txBox="1"/>
          <p:nvPr/>
        </p:nvSpPr>
        <p:spPr>
          <a:xfrm>
            <a:off x="1562235" y="270983"/>
            <a:ext cx="851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fine-tune on </a:t>
            </a:r>
            <a:r>
              <a:rPr lang="en-US" b="1" dirty="0" err="1"/>
              <a:t>scFv</a:t>
            </a:r>
            <a:r>
              <a:rPr lang="en-US" b="1" dirty="0"/>
              <a:t> library with binding affinities</a:t>
            </a:r>
            <a:r>
              <a:rPr lang="en-US" dirty="0"/>
              <a:t>.  Create sequence to affinity model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34CF774-8499-E480-516A-FF6C4A54BF23}"/>
              </a:ext>
            </a:extLst>
          </p:cNvPr>
          <p:cNvSpPr txBox="1"/>
          <p:nvPr/>
        </p:nvSpPr>
        <p:spPr>
          <a:xfrm rot="4384904">
            <a:off x="5640341" y="4260857"/>
            <a:ext cx="903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Contexts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B1A6DC-D6FA-B19F-8A23-90F9EC3E5071}"/>
              </a:ext>
            </a:extLst>
          </p:cNvPr>
          <p:cNvSpPr/>
          <p:nvPr/>
        </p:nvSpPr>
        <p:spPr>
          <a:xfrm>
            <a:off x="7329685" y="1214686"/>
            <a:ext cx="1682819" cy="53915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Regression Head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(e.g. </a:t>
            </a:r>
            <a:r>
              <a:rPr lang="en-US" sz="1600" dirty="0" err="1">
                <a:solidFill>
                  <a:schemeClr val="tx1"/>
                </a:solidFill>
              </a:rPr>
              <a:t>mlp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9E564449-752E-A497-6B3B-0E0C4D68DA50}"/>
              </a:ext>
            </a:extLst>
          </p:cNvPr>
          <p:cNvSpPr/>
          <p:nvPr/>
        </p:nvSpPr>
        <p:spPr>
          <a:xfrm rot="16200000">
            <a:off x="4593909" y="2684539"/>
            <a:ext cx="303650" cy="13153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6EC208-3BB2-1333-3AEC-D0A00C566FF9}"/>
              </a:ext>
            </a:extLst>
          </p:cNvPr>
          <p:cNvSpPr txBox="1"/>
          <p:nvPr/>
        </p:nvSpPr>
        <p:spPr>
          <a:xfrm rot="4305945">
            <a:off x="3763359" y="4651275"/>
            <a:ext cx="2523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freeze some or all of the layers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DFE064D-ED3D-27FB-473B-D1FE2289960A}"/>
              </a:ext>
            </a:extLst>
          </p:cNvPr>
          <p:cNvCxnSpPr>
            <a:cxnSpLocks/>
          </p:cNvCxnSpPr>
          <p:nvPr/>
        </p:nvCxnSpPr>
        <p:spPr>
          <a:xfrm>
            <a:off x="9154464" y="1487190"/>
            <a:ext cx="6066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Plus 20">
            <a:extLst>
              <a:ext uri="{FF2B5EF4-FFF2-40B4-BE49-F238E27FC236}">
                <a16:creationId xmlns:a16="http://schemas.microsoft.com/office/drawing/2014/main" id="{9DA504B7-6EF9-88C9-151D-9D0333F842B2}"/>
              </a:ext>
            </a:extLst>
          </p:cNvPr>
          <p:cNvSpPr/>
          <p:nvPr/>
        </p:nvSpPr>
        <p:spPr>
          <a:xfrm>
            <a:off x="9343626" y="1662451"/>
            <a:ext cx="228306" cy="254809"/>
          </a:xfrm>
          <a:prstGeom prst="mathPlus">
            <a:avLst/>
          </a:prstGeom>
          <a:solidFill>
            <a:schemeClr val="tx1"/>
          </a:solidFill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D439DE-0446-62EE-7F06-94A2ABAF4A0E}"/>
              </a:ext>
            </a:extLst>
          </p:cNvPr>
          <p:cNvSpPr txBox="1"/>
          <p:nvPr/>
        </p:nvSpPr>
        <p:spPr>
          <a:xfrm>
            <a:off x="8609969" y="1929101"/>
            <a:ext cx="1923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binding energy (nm)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70E623-402A-26E6-E5C7-E8DFA466AFC8}"/>
              </a:ext>
            </a:extLst>
          </p:cNvPr>
          <p:cNvSpPr txBox="1"/>
          <p:nvPr/>
        </p:nvSpPr>
        <p:spPr>
          <a:xfrm>
            <a:off x="9761095" y="1298363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MSE loss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640A4B81-817D-0DF0-E1F0-F7F5784F4DCE}"/>
              </a:ext>
            </a:extLst>
          </p:cNvPr>
          <p:cNvSpPr/>
          <p:nvPr/>
        </p:nvSpPr>
        <p:spPr>
          <a:xfrm rot="10800000">
            <a:off x="6553012" y="1753841"/>
            <a:ext cx="383718" cy="218401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8537D6-5DE9-CEC0-D9F3-56424F75986B}"/>
              </a:ext>
            </a:extLst>
          </p:cNvPr>
          <p:cNvSpPr txBox="1"/>
          <p:nvPr/>
        </p:nvSpPr>
        <p:spPr>
          <a:xfrm>
            <a:off x="6958518" y="2669408"/>
            <a:ext cx="7348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ignore</a:t>
            </a:r>
          </a:p>
        </p:txBody>
      </p:sp>
    </p:spTree>
    <p:extLst>
      <p:ext uri="{BB962C8B-B14F-4D97-AF65-F5344CB8AC3E}">
        <p14:creationId xmlns:p14="http://schemas.microsoft.com/office/powerpoint/2010/main" val="1383313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3364C4-CB84-A1D3-F6F3-AC3B3E94681F}"/>
              </a:ext>
            </a:extLst>
          </p:cNvPr>
          <p:cNvSpPr txBox="1"/>
          <p:nvPr/>
        </p:nvSpPr>
        <p:spPr>
          <a:xfrm>
            <a:off x="933090" y="1100040"/>
            <a:ext cx="103258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Position embedding: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 absolute position determined from each specific aa sequence?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Or, the absolute position in the entire human light chain?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makes more sense but not sure how I can get this information or if it changes for different antibody types (</a:t>
            </a:r>
            <a:r>
              <a:rPr lang="en-US" dirty="0" err="1"/>
              <a:t>ie</a:t>
            </a:r>
            <a:r>
              <a:rPr lang="en-US" dirty="0"/>
              <a:t>. IgG, IgA,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There is no absolute light chain length for human IgG abs.  A few different chains have slightly different lengths.  Absolute alignment with reference light chains is probably not practical.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DCB64A-0BD4-1C80-7F06-5E42F0FEC3C4}"/>
              </a:ext>
            </a:extLst>
          </p:cNvPr>
          <p:cNvSpPr txBox="1"/>
          <p:nvPr/>
        </p:nvSpPr>
        <p:spPr>
          <a:xfrm>
            <a:off x="219456" y="192024"/>
            <a:ext cx="6630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Issue(s) I have not resolved to my satisfaction yet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43C41F-EB12-14F8-5B10-D2C9FEE59C1B}"/>
              </a:ext>
            </a:extLst>
          </p:cNvPr>
          <p:cNvSpPr txBox="1"/>
          <p:nvPr/>
        </p:nvSpPr>
        <p:spPr>
          <a:xfrm>
            <a:off x="630936" y="4233672"/>
            <a:ext cx="288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I’ll pre-train using option #1</a:t>
            </a:r>
          </a:p>
        </p:txBody>
      </p:sp>
    </p:spTree>
    <p:extLst>
      <p:ext uri="{BB962C8B-B14F-4D97-AF65-F5344CB8AC3E}">
        <p14:creationId xmlns:p14="http://schemas.microsoft.com/office/powerpoint/2010/main" val="1802993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009346-0A06-C618-B97B-16F018B30694}"/>
              </a:ext>
            </a:extLst>
          </p:cNvPr>
          <p:cNvSpPr txBox="1"/>
          <p:nvPr/>
        </p:nvSpPr>
        <p:spPr>
          <a:xfrm>
            <a:off x="157088" y="241780"/>
            <a:ext cx="3415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Pre-training on OAS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4C06AD-EB4C-77BC-393E-A30EC9AFB234}"/>
              </a:ext>
            </a:extLst>
          </p:cNvPr>
          <p:cNvSpPr txBox="1"/>
          <p:nvPr/>
        </p:nvSpPr>
        <p:spPr>
          <a:xfrm>
            <a:off x="1426464" y="1161288"/>
            <a:ext cx="846776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Code: </a:t>
            </a:r>
            <a:r>
              <a:rPr lang="en-US" dirty="0" err="1"/>
              <a:t>pytorch</a:t>
            </a:r>
            <a:r>
              <a:rPr lang="en-US" dirty="0"/>
              <a:t> with a </a:t>
            </a:r>
            <a:r>
              <a:rPr lang="en-US" dirty="0" err="1"/>
              <a:t>pytorch</a:t>
            </a:r>
            <a:r>
              <a:rPr lang="en-US" dirty="0"/>
              <a:t>-lightning (harness to manage the training, test loop)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Hardware: two </a:t>
            </a:r>
            <a:r>
              <a:rPr lang="en-US" b="0" dirty="0">
                <a:effectLst/>
              </a:rPr>
              <a:t>GeForce RTX 2080 </a:t>
            </a:r>
            <a:r>
              <a:rPr lang="en-US" b="0" dirty="0" err="1">
                <a:effectLst/>
              </a:rPr>
              <a:t>Ti</a:t>
            </a:r>
            <a:r>
              <a:rPr lang="en-US" b="0" dirty="0">
                <a:effectLst/>
              </a:rPr>
              <a:t> with 11GB memory each.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Settings: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 err="1">
                <a:effectLst/>
              </a:rPr>
              <a:t>emb</a:t>
            </a:r>
            <a:r>
              <a:rPr lang="en-US" b="0" dirty="0">
                <a:effectLst/>
              </a:rPr>
              <a:t> dim: 512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layers: 12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heads: 16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dropouts: 0.1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vocab size: 23 (20 aa, CLS, X, and MASK tokens)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block size: 91 (CLS token + 90 aa)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mask pro</a:t>
            </a:r>
            <a:r>
              <a:rPr lang="en-US" dirty="0"/>
              <a:t>b: 0.15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 err="1">
                <a:effectLst/>
              </a:rPr>
              <a:t>AdamW</a:t>
            </a:r>
            <a:r>
              <a:rPr lang="en-US" b="0" dirty="0">
                <a:effectLst/>
              </a:rPr>
              <a:t>, </a:t>
            </a:r>
            <a:r>
              <a:rPr lang="en-US" dirty="0"/>
              <a:t>learn rate 10</a:t>
            </a:r>
            <a:r>
              <a:rPr lang="en-US" baseline="30000" dirty="0"/>
              <a:t>-4</a:t>
            </a:r>
            <a:r>
              <a:rPr lang="en-US" dirty="0"/>
              <a:t>, decay gamma: 0.9985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batch size: 120 (it’s what would fit on my compute resources)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gpus</a:t>
            </a:r>
            <a:r>
              <a:rPr lang="en-US" dirty="0"/>
              <a:t>: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max epochs: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479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8E6E9A-245E-E1BD-B359-4DDAFACDC878}"/>
              </a:ext>
            </a:extLst>
          </p:cNvPr>
          <p:cNvSpPr txBox="1"/>
          <p:nvPr/>
        </p:nvSpPr>
        <p:spPr>
          <a:xfrm>
            <a:off x="157088" y="190342"/>
            <a:ext cx="2415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Pre-training: loss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101033-458C-FFAE-C6D6-2A3AFD19E36F}"/>
              </a:ext>
            </a:extLst>
          </p:cNvPr>
          <p:cNvSpPr txBox="1"/>
          <p:nvPr/>
        </p:nvSpPr>
        <p:spPr>
          <a:xfrm>
            <a:off x="383816" y="981557"/>
            <a:ext cx="2990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loss:  after 5 epochs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7D8057-A648-1BE7-1208-1BC4C3E7ED7B}"/>
              </a:ext>
            </a:extLst>
          </p:cNvPr>
          <p:cNvSpPr txBox="1"/>
          <p:nvPr/>
        </p:nvSpPr>
        <p:spPr>
          <a:xfrm>
            <a:off x="842839" y="4583781"/>
            <a:ext cx="24952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Stopped after 5 epochs</a:t>
            </a:r>
          </a:p>
          <a:p>
            <a:r>
              <a:rPr lang="en-US" dirty="0"/>
              <a:t>final losses</a:t>
            </a:r>
          </a:p>
          <a:p>
            <a:r>
              <a:rPr lang="en-US" dirty="0"/>
              <a:t>train:  0.32</a:t>
            </a:r>
          </a:p>
          <a:p>
            <a:r>
              <a:rPr lang="en-US" dirty="0" err="1"/>
              <a:t>val</a:t>
            </a:r>
            <a:r>
              <a:rPr lang="en-US" dirty="0"/>
              <a:t>:     0.31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1B123F-A2C7-15D3-9DF1-EE0715CCC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97" y="1485059"/>
            <a:ext cx="9825439" cy="229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825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B8D544-62FB-BED5-1F3D-8DE1F9A51DC3}"/>
              </a:ext>
            </a:extLst>
          </p:cNvPr>
          <p:cNvSpPr txBox="1"/>
          <p:nvPr/>
        </p:nvSpPr>
        <p:spPr>
          <a:xfrm>
            <a:off x="140127" y="221836"/>
            <a:ext cx="4721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Relevant literature, code, and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50003C-8501-0DA4-F28D-311FF3F150A4}"/>
              </a:ext>
            </a:extLst>
          </p:cNvPr>
          <p:cNvSpPr txBox="1"/>
          <p:nvPr/>
        </p:nvSpPr>
        <p:spPr>
          <a:xfrm>
            <a:off x="774013" y="886174"/>
            <a:ext cx="957461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BERT : </a:t>
            </a:r>
            <a:r>
              <a:rPr lang="en-US" dirty="0">
                <a:hlinkClick r:id="rId2"/>
              </a:rPr>
              <a:t>https://aclanthology.org/N19-1423.pdf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ProteinBERT</a:t>
            </a:r>
            <a:r>
              <a:rPr lang="en-US" dirty="0"/>
              <a:t> : </a:t>
            </a:r>
            <a:r>
              <a:rPr lang="en-US" dirty="0">
                <a:hlinkClick r:id="rId3"/>
              </a:rPr>
              <a:t>https://doi.org/10.1093/bioinformatics/btac020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 partially taken from: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Barney Hill : </a:t>
            </a:r>
            <a:r>
              <a:rPr lang="en-US" b="0" dirty="0">
                <a:effectLst/>
                <a:hlinkClick r:id="rId4"/>
              </a:rPr>
              <a:t>https://github.com/barneyhill/minBERT</a:t>
            </a:r>
            <a:endParaRPr lang="en-US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Andrej </a:t>
            </a:r>
            <a:r>
              <a:rPr lang="en-US" dirty="0" err="1"/>
              <a:t>Karpathy</a:t>
            </a:r>
            <a:r>
              <a:rPr lang="en-US" dirty="0"/>
              <a:t>: </a:t>
            </a:r>
            <a:r>
              <a:rPr lang="en-US" b="0" dirty="0">
                <a:effectLst/>
                <a:hlinkClick r:id="rId5"/>
              </a:rPr>
              <a:t>https://github.com/karpathy/minGPT</a:t>
            </a:r>
            <a:endParaRPr lang="en-US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my Table Transformer code (from real-estate automated valuation model development)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  <a:r>
              <a:rPr lang="en-US" b="0" dirty="0">
                <a:effectLst/>
              </a:rPr>
              <a:t>-Alpha Bio: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Nature Comm: </a:t>
            </a:r>
            <a:r>
              <a:rPr lang="en-US" dirty="0">
                <a:hlinkClick r:id="rId6"/>
              </a:rPr>
              <a:t>http://biorxiv.org/lookup/doi/10.1101/2022.10.07.502662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Nature: </a:t>
            </a:r>
            <a:r>
              <a:rPr lang="en-US" dirty="0">
                <a:hlinkClick r:id="rId7"/>
              </a:rPr>
              <a:t>https://www.nature.com/articles/s41597-022-01779-4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scFv</a:t>
            </a:r>
            <a:r>
              <a:rPr lang="en-US" dirty="0"/>
              <a:t> Datasets: </a:t>
            </a:r>
            <a:r>
              <a:rPr lang="en-US" dirty="0">
                <a:hlinkClick r:id="rId8"/>
              </a:rPr>
              <a:t>https://github.com/mit-ll/AlphaSeq_Antibody_Dataset.git</a:t>
            </a:r>
            <a:endParaRPr lang="en-US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Observed Antibody Space :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hlinkClick r:id="rId9"/>
              </a:rPr>
              <a:t>https://doi.org/10.4049/jimmunol.1800708</a:t>
            </a:r>
            <a:endParaRPr lang="en-US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hlinkClick r:id="rId10"/>
              </a:rPr>
              <a:t>https://opig.stats.ox.ac.uk/webapps/oas/</a:t>
            </a:r>
            <a:endParaRPr lang="en-US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My </a:t>
            </a:r>
            <a:r>
              <a:rPr lang="en-US" dirty="0" err="1"/>
              <a:t>Github</a:t>
            </a:r>
            <a:r>
              <a:rPr lang="en-US" dirty="0"/>
              <a:t> repo for this homework’s code: </a:t>
            </a:r>
            <a:r>
              <a:rPr lang="en-US" dirty="0">
                <a:solidFill>
                  <a:srgbClr val="FF0000"/>
                </a:solidFill>
              </a:rPr>
              <a:t>TODO (2 repos) </a:t>
            </a:r>
            <a:r>
              <a:rPr lang="en-US" dirty="0">
                <a:hlinkClick r:id="rId11"/>
              </a:rPr>
              <a:t>https://github.com/planaria158/BERT.git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508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DAF6BF-3B4B-4B6A-1679-0DF3F3CCAEDD}"/>
              </a:ext>
            </a:extLst>
          </p:cNvPr>
          <p:cNvSpPr txBox="1"/>
          <p:nvPr/>
        </p:nvSpPr>
        <p:spPr>
          <a:xfrm>
            <a:off x="585389" y="1508107"/>
            <a:ext cx="772184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</a:t>
            </a:r>
            <a:r>
              <a:rPr lang="en-US" sz="1400" b="0" dirty="0">
                <a:effectLst/>
              </a:rPr>
              <a:t>otal rows: 1109000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Number of unique: 104972 (there are between 8-20 instances of each sequence)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Number of rows where </a:t>
            </a:r>
            <a:r>
              <a:rPr lang="en-US" sz="1400" b="0" dirty="0" err="1">
                <a:effectLst/>
              </a:rPr>
              <a:t>pred_Affinity</a:t>
            </a:r>
            <a:r>
              <a:rPr lang="en-US" sz="1400" b="0" dirty="0">
                <a:effectLst/>
              </a:rPr>
              <a:t> is not NAN : 340100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NANs are most likely non-binders (perhaps give them affinity 0?)</a:t>
            </a:r>
            <a:endParaRPr lang="en-US" sz="14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number of unique sequences in this subset: 87211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for each of these unique sequences, there are multiple binding affinity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for example,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seq 1: num affinity values = 6 , values: {</a:t>
            </a:r>
            <a:r>
              <a:rPr lang="en-US" sz="1400" b="1" dirty="0">
                <a:effectLst/>
              </a:rPr>
              <a:t>0.87</a:t>
            </a:r>
            <a:r>
              <a:rPr lang="en-US" sz="1400" b="0" dirty="0">
                <a:effectLst/>
              </a:rPr>
              <a:t>, 0.91, 0.96, </a:t>
            </a:r>
            <a:r>
              <a:rPr lang="en-US" sz="1400" b="1" dirty="0">
                <a:effectLst/>
              </a:rPr>
              <a:t>3.92</a:t>
            </a:r>
            <a:r>
              <a:rPr lang="en-US" sz="1400" b="0" dirty="0">
                <a:effectLst/>
              </a:rPr>
              <a:t>, </a:t>
            </a:r>
            <a:r>
              <a:rPr lang="en-US" sz="1400" b="0" i="0" dirty="0">
                <a:effectLst/>
              </a:rPr>
              <a:t>4.92, 5.72</a:t>
            </a:r>
            <a:r>
              <a:rPr lang="en-US" sz="1400" b="0" dirty="0">
                <a:effectLst/>
              </a:rPr>
              <a:t>}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-RTlog10(</a:t>
            </a:r>
            <a:r>
              <a:rPr lang="en-US" sz="1400" b="1" dirty="0"/>
              <a:t>5.72</a:t>
            </a:r>
            <a:r>
              <a:rPr lang="en-US" sz="1400" b="0" dirty="0">
                <a:effectLst/>
              </a:rPr>
              <a:t>) = -4.88 kcal/mol binding free energy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-RTlog10(</a:t>
            </a:r>
            <a:r>
              <a:rPr lang="en-US" sz="1400" b="1" dirty="0">
                <a:effectLst/>
              </a:rPr>
              <a:t>0.87</a:t>
            </a:r>
            <a:r>
              <a:rPr lang="en-US" sz="1400" b="0" dirty="0">
                <a:effectLst/>
              </a:rPr>
              <a:t>) = -5.36 kcal/mol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for reference </a:t>
            </a:r>
            <a:r>
              <a:rPr lang="en-US" sz="1400" b="0" dirty="0" err="1">
                <a:effectLst/>
              </a:rPr>
              <a:t>kT</a:t>
            </a:r>
            <a:r>
              <a:rPr lang="en-US" sz="1400" b="0" dirty="0">
                <a:effectLst/>
              </a:rPr>
              <a:t> = 0.6 kcal/mol so this difference is on the order of </a:t>
            </a:r>
            <a:r>
              <a:rPr lang="en-US" sz="1400" b="0" dirty="0" err="1">
                <a:effectLst/>
              </a:rPr>
              <a:t>kT</a:t>
            </a:r>
            <a:endParaRPr lang="en-US" sz="14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effectLst/>
              </a:rPr>
              <a:t>Final data set</a:t>
            </a:r>
            <a:r>
              <a:rPr lang="en-US" sz="1400" b="0" dirty="0">
                <a:effectLst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87211 sequences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affinity will be the mean of each sequence’s multiple affinities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43 </a:t>
            </a:r>
            <a:r>
              <a:rPr lang="en-US" sz="1400" dirty="0" err="1"/>
              <a:t>Kd</a:t>
            </a:r>
            <a:r>
              <a:rPr lang="en-US" sz="1400" dirty="0"/>
              <a:t> values are negative (?!?!) : remove these.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Final row count = 87168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Train/test split 90/10: 78451/8717 rows, respectively</a:t>
            </a:r>
            <a:endParaRPr lang="en-US" sz="1400" b="0" dirty="0"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6D4060-9E3D-9BF0-F507-08D8FA88FEE7}"/>
              </a:ext>
            </a:extLst>
          </p:cNvPr>
          <p:cNvSpPr txBox="1"/>
          <p:nvPr/>
        </p:nvSpPr>
        <p:spPr>
          <a:xfrm>
            <a:off x="207034" y="258792"/>
            <a:ext cx="2803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Fine Tuning dataset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611D8E-C829-FF8A-3AF5-C19358C37D2B}"/>
              </a:ext>
            </a:extLst>
          </p:cNvPr>
          <p:cNvSpPr txBox="1"/>
          <p:nvPr/>
        </p:nvSpPr>
        <p:spPr>
          <a:xfrm>
            <a:off x="379563" y="793630"/>
            <a:ext cx="11177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</a:rPr>
              <a:t>antibody_dataset_1 : the </a:t>
            </a:r>
            <a:r>
              <a:rPr lang="en-US" sz="1800" dirty="0" err="1">
                <a:effectLst/>
              </a:rPr>
              <a:t>scFv</a:t>
            </a:r>
            <a:r>
              <a:rPr lang="en-US" sz="1800" dirty="0">
                <a:effectLst/>
              </a:rPr>
              <a:t> antibody sequence/binding affinity data in the </a:t>
            </a:r>
            <a:r>
              <a:rPr lang="en-US" sz="1800" dirty="0" err="1">
                <a:effectLst/>
              </a:rPr>
              <a:t>AlphaSeq</a:t>
            </a:r>
            <a:r>
              <a:rPr lang="en-US" sz="1800" dirty="0">
                <a:effectLst/>
              </a:rPr>
              <a:t> experimental assay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B34716-DE6F-C17F-A2E0-42E7B410BA11}"/>
              </a:ext>
            </a:extLst>
          </p:cNvPr>
          <p:cNvSpPr txBox="1"/>
          <p:nvPr/>
        </p:nvSpPr>
        <p:spPr>
          <a:xfrm>
            <a:off x="379563" y="6032207"/>
            <a:ext cx="10191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effectLst/>
                <a:hlinkClick r:id="rId2"/>
              </a:rPr>
              <a:t>https://www.nature.com/articles/s41597-022-01779-4</a:t>
            </a:r>
            <a:endParaRPr lang="en-US" sz="1200" b="0" dirty="0">
              <a:effectLst/>
            </a:endParaRPr>
          </a:p>
          <a:p>
            <a:r>
              <a:rPr lang="en-US" sz="1200" b="0" dirty="0">
                <a:effectLst/>
              </a:rPr>
              <a:t>"Of the 119,600 designs, 104,972 were successfully built into the </a:t>
            </a:r>
            <a:r>
              <a:rPr lang="en-US" sz="1200" b="0" dirty="0" err="1">
                <a:effectLst/>
              </a:rPr>
              <a:t>AlphaSeq</a:t>
            </a:r>
            <a:r>
              <a:rPr lang="en-US" sz="1200" b="0" dirty="0">
                <a:effectLst/>
              </a:rPr>
              <a:t> library and target binding was subsequently measured with 71,384 designs”</a:t>
            </a:r>
          </a:p>
        </p:txBody>
      </p:sp>
    </p:spTree>
    <p:extLst>
      <p:ext uri="{BB962C8B-B14F-4D97-AF65-F5344CB8AC3E}">
        <p14:creationId xmlns:p14="http://schemas.microsoft.com/office/powerpoint/2010/main" val="970674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DAADAE-17FC-1795-F7A0-EC68D5D19BBA}"/>
              </a:ext>
            </a:extLst>
          </p:cNvPr>
          <p:cNvSpPr txBox="1"/>
          <p:nvPr/>
        </p:nvSpPr>
        <p:spPr>
          <a:xfrm>
            <a:off x="136762" y="204349"/>
            <a:ext cx="2383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Fine tune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E67A6E-78A0-730F-7A46-B503BAF44592}"/>
              </a:ext>
            </a:extLst>
          </p:cNvPr>
          <p:cNvSpPr txBox="1"/>
          <p:nvPr/>
        </p:nvSpPr>
        <p:spPr>
          <a:xfrm>
            <a:off x="4576951" y="204349"/>
            <a:ext cx="1279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In progress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B133ED-0AD7-1D30-086B-500BFED87CF6}"/>
              </a:ext>
            </a:extLst>
          </p:cNvPr>
          <p:cNvSpPr txBox="1"/>
          <p:nvPr/>
        </p:nvSpPr>
        <p:spPr>
          <a:xfrm>
            <a:off x="457201" y="943930"/>
            <a:ext cx="991431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issue?   block-size = 90 during pre-training.  How to adapt for fine-tune data of longer length?</a:t>
            </a:r>
          </a:p>
          <a:p>
            <a:r>
              <a:rPr lang="en-US" sz="1600" dirty="0"/>
              <a:t>See this link: </a:t>
            </a:r>
            <a:r>
              <a:rPr lang="en-US" sz="1600" dirty="0">
                <a:hlinkClick r:id="rId2"/>
              </a:rPr>
              <a:t>https://discuss.huggingface.co/t/fine-tuning-bert-with-sequences-longer-than-512-tokens/12652</a:t>
            </a:r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I’ve </a:t>
            </a:r>
            <a:r>
              <a:rPr lang="en-US" sz="1600" dirty="0" err="1"/>
              <a:t>choosen</a:t>
            </a:r>
            <a:r>
              <a:rPr lang="en-US" sz="1600" dirty="0"/>
              <a:t> to use PAD tokens.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Set </a:t>
            </a:r>
            <a:r>
              <a:rPr lang="en-US" sz="1600" dirty="0" err="1"/>
              <a:t>block_size</a:t>
            </a:r>
            <a:r>
              <a:rPr lang="en-US" sz="1600" dirty="0"/>
              <a:t> = 256 (long enough for the </a:t>
            </a:r>
            <a:r>
              <a:rPr lang="en-US" sz="1600" dirty="0" err="1"/>
              <a:t>scFv</a:t>
            </a:r>
            <a:r>
              <a:rPr lang="en-US" sz="1600" dirty="0"/>
              <a:t> data set)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Redo pre-training on OAS data set with this new block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Redo the fine-tuning</a:t>
            </a:r>
          </a:p>
          <a:p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3AD935-8923-9A18-E0B5-40DD82EFCE21}"/>
              </a:ext>
            </a:extLst>
          </p:cNvPr>
          <p:cNvSpPr txBox="1"/>
          <p:nvPr/>
        </p:nvSpPr>
        <p:spPr>
          <a:xfrm>
            <a:off x="457201" y="4345327"/>
            <a:ext cx="66595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ProteinBERT</a:t>
            </a:r>
            <a:r>
              <a:rPr lang="en-US" sz="1200" dirty="0"/>
              <a:t> paper : </a:t>
            </a:r>
            <a:r>
              <a:rPr lang="en-US" sz="1200" dirty="0">
                <a:hlinkClick r:id="rId3"/>
              </a:rPr>
              <a:t>https://doi.org/10.1093/bioinformatics/btac020</a:t>
            </a:r>
            <a:endParaRPr lang="en-US" sz="1200" dirty="0"/>
          </a:p>
          <a:p>
            <a:r>
              <a:rPr lang="en-US" sz="1200" b="1" dirty="0"/>
              <a:t>2.2 Sequence and annotation encoding </a:t>
            </a:r>
          </a:p>
          <a:p>
            <a:r>
              <a:rPr lang="en-US" sz="1200" dirty="0"/>
              <a:t>Protein sequences were encoded as sequences of integer tokens. We used 26 unique tokens representing the 20 standard amino acids, selenocysteine (U), an undefined amino-acid (X), another amino acid (OTHER) and 3 additional tokens (START, END and PAD). For each sequence, START and END tokens were added before the first amino acid and after the last amino acid, respectively. </a:t>
            </a:r>
            <a:r>
              <a:rPr lang="en-US" sz="1200" u="sng" dirty="0"/>
              <a:t>The PAD token was added to pad sequences shorter than the sequence length chosen for the minibatch</a:t>
            </a:r>
            <a:r>
              <a:rPr lang="en-US" sz="1200" dirty="0"/>
              <a:t>.</a:t>
            </a:r>
          </a:p>
          <a:p>
            <a:r>
              <a:rPr lang="en-US" sz="1200" dirty="0"/>
              <a:t>…..</a:t>
            </a:r>
          </a:p>
          <a:p>
            <a:r>
              <a:rPr lang="en-US" sz="1200" dirty="0"/>
              <a:t>An important feature of </a:t>
            </a:r>
            <a:r>
              <a:rPr lang="en-US" sz="1200" dirty="0" err="1"/>
              <a:t>ProteinBERT</a:t>
            </a:r>
            <a:r>
              <a:rPr lang="en-US" sz="1200" dirty="0"/>
              <a:t> is sequence length flexibility. To avoid the risk of overfitting the model to a specific constant length, we periodically (every 15 min of training) switched the encoding length of protein sequences, using lengths of 128, 512 or 1024 tokens.</a:t>
            </a:r>
          </a:p>
        </p:txBody>
      </p:sp>
    </p:spTree>
    <p:extLst>
      <p:ext uri="{BB962C8B-B14F-4D97-AF65-F5344CB8AC3E}">
        <p14:creationId xmlns:p14="http://schemas.microsoft.com/office/powerpoint/2010/main" val="3122088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A6890A-9D45-137A-0C69-3C146C4F6C67}"/>
              </a:ext>
            </a:extLst>
          </p:cNvPr>
          <p:cNvSpPr txBox="1"/>
          <p:nvPr/>
        </p:nvSpPr>
        <p:spPr>
          <a:xfrm>
            <a:off x="136762" y="204349"/>
            <a:ext cx="1944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t-SNE plots…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B24D74-AB02-0F0F-2DB1-AC32FCC5C7EB}"/>
              </a:ext>
            </a:extLst>
          </p:cNvPr>
          <p:cNvSpPr txBox="1"/>
          <p:nvPr/>
        </p:nvSpPr>
        <p:spPr>
          <a:xfrm>
            <a:off x="1160890" y="1590261"/>
            <a:ext cx="1279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In progress</a:t>
            </a:r>
          </a:p>
        </p:txBody>
      </p:sp>
    </p:spTree>
    <p:extLst>
      <p:ext uri="{BB962C8B-B14F-4D97-AF65-F5344CB8AC3E}">
        <p14:creationId xmlns:p14="http://schemas.microsoft.com/office/powerpoint/2010/main" val="3909576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58D5CD-18BF-EE2E-47E2-E832CEE7988E}"/>
              </a:ext>
            </a:extLst>
          </p:cNvPr>
          <p:cNvSpPr txBox="1"/>
          <p:nvPr/>
        </p:nvSpPr>
        <p:spPr>
          <a:xfrm>
            <a:off x="140127" y="221836"/>
            <a:ext cx="2440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set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B95F42-7908-E503-6060-6100B97ECD43}"/>
              </a:ext>
            </a:extLst>
          </p:cNvPr>
          <p:cNvSpPr txBox="1"/>
          <p:nvPr/>
        </p:nvSpPr>
        <p:spPr>
          <a:xfrm>
            <a:off x="986118" y="941294"/>
            <a:ext cx="38576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distribution of binding affinity data</a:t>
            </a:r>
          </a:p>
        </p:txBody>
      </p:sp>
    </p:spTree>
    <p:extLst>
      <p:ext uri="{BB962C8B-B14F-4D97-AF65-F5344CB8AC3E}">
        <p14:creationId xmlns:p14="http://schemas.microsoft.com/office/powerpoint/2010/main" val="2470448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58D5CD-18BF-EE2E-47E2-E832CEE7988E}"/>
              </a:ext>
            </a:extLst>
          </p:cNvPr>
          <p:cNvSpPr txBox="1"/>
          <p:nvPr/>
        </p:nvSpPr>
        <p:spPr>
          <a:xfrm>
            <a:off x="140127" y="221836"/>
            <a:ext cx="2440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set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599AD6-DD1F-452C-E83F-FF0E0FAF05B1}"/>
              </a:ext>
            </a:extLst>
          </p:cNvPr>
          <p:cNvSpPr txBox="1"/>
          <p:nvPr/>
        </p:nvSpPr>
        <p:spPr>
          <a:xfrm>
            <a:off x="1380565" y="1434353"/>
            <a:ext cx="47297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Kd</a:t>
            </a:r>
            <a:r>
              <a:rPr lang="en-US" dirty="0"/>
              <a:t> lower, upper ??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err="1">
                <a:effectLst/>
              </a:rPr>
              <a:t>Kd_lower_bound,Kd_upper_bound,q_value</a:t>
            </a:r>
            <a:endParaRPr lang="en-US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Nature paper’s </a:t>
            </a:r>
            <a:r>
              <a:rPr lang="en-US" dirty="0" err="1"/>
              <a:t>scFv</a:t>
            </a:r>
            <a:r>
              <a:rPr lang="en-US" dirty="0"/>
              <a:t> data set?</a:t>
            </a:r>
          </a:p>
        </p:txBody>
      </p:sp>
    </p:spTree>
    <p:extLst>
      <p:ext uri="{BB962C8B-B14F-4D97-AF65-F5344CB8AC3E}">
        <p14:creationId xmlns:p14="http://schemas.microsoft.com/office/powerpoint/2010/main" val="193642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5F1028-AF52-FC77-F2B9-55008923521F}"/>
              </a:ext>
            </a:extLst>
          </p:cNvPr>
          <p:cNvSpPr txBox="1"/>
          <p:nvPr/>
        </p:nvSpPr>
        <p:spPr>
          <a:xfrm>
            <a:off x="0" y="42099"/>
            <a:ext cx="3165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Plan for model training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2B89B0-7A85-88E9-4336-59B624221C21}"/>
              </a:ext>
            </a:extLst>
          </p:cNvPr>
          <p:cNvSpPr txBox="1"/>
          <p:nvPr/>
        </p:nvSpPr>
        <p:spPr>
          <a:xfrm>
            <a:off x="381662" y="726854"/>
            <a:ext cx="420659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Three MLP-based models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MLP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dense MLP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residual MLP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CNN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binary encode aa residue tokens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reshape into 46x46 monochrome image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single-stack CNN model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naïve BERT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train the fine-tune model on train set, from scratch, i.e. no pre-training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kosher BERT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pre-train on OAS dataset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fine-tune on training 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90B05E-75A4-27FF-18CF-8A9BEB4DB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256" y="503764"/>
            <a:ext cx="1492151" cy="12409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11F9BB-2C51-0521-3511-F1ED55D6F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002" y="360641"/>
            <a:ext cx="2161331" cy="13840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738CD2-7553-2B53-30CF-8D70ED7444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9551" y="3900819"/>
            <a:ext cx="3602098" cy="115205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6DE16E-5047-1553-1856-A47DAA6128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9551" y="5223838"/>
            <a:ext cx="3602098" cy="1287429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BDDD25-C882-564E-01A9-9DD05893DCCE}"/>
              </a:ext>
            </a:extLst>
          </p:cNvPr>
          <p:cNvSpPr txBox="1"/>
          <p:nvPr/>
        </p:nvSpPr>
        <p:spPr>
          <a:xfrm>
            <a:off x="4887464" y="191261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362995-1DB6-E248-D94C-E72BF1948860}"/>
              </a:ext>
            </a:extLst>
          </p:cNvPr>
          <p:cNvSpPr txBox="1"/>
          <p:nvPr/>
        </p:nvSpPr>
        <p:spPr>
          <a:xfrm>
            <a:off x="6947886" y="1912612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Dense MLP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EAFAAF-B6E8-CFE5-EE7A-A5A44BD9F881}"/>
              </a:ext>
            </a:extLst>
          </p:cNvPr>
          <p:cNvSpPr txBox="1"/>
          <p:nvPr/>
        </p:nvSpPr>
        <p:spPr>
          <a:xfrm>
            <a:off x="9891649" y="4292178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BERT pre-train, MLM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D921E1-F6C9-7138-5B20-A934B9357DE0}"/>
              </a:ext>
            </a:extLst>
          </p:cNvPr>
          <p:cNvSpPr txBox="1"/>
          <p:nvPr/>
        </p:nvSpPr>
        <p:spPr>
          <a:xfrm>
            <a:off x="9891649" y="5682886"/>
            <a:ext cx="161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BERT fine tune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765EF6-B1AF-6A62-02D1-E704EDC85FD0}"/>
              </a:ext>
            </a:extLst>
          </p:cNvPr>
          <p:cNvSpPr txBox="1"/>
          <p:nvPr/>
        </p:nvSpPr>
        <p:spPr>
          <a:xfrm>
            <a:off x="9724343" y="1912612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Residual MLP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566599D-42CF-DB84-0323-B12539543E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1555" y="703901"/>
            <a:ext cx="2627479" cy="113825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7D2AD9E-3301-393F-2422-49D7276C57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18843" y="2564467"/>
            <a:ext cx="1070708" cy="131248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3E7B4E8-E1CB-D47B-2037-5A1C5650A36B}"/>
              </a:ext>
            </a:extLst>
          </p:cNvPr>
          <p:cNvSpPr txBox="1"/>
          <p:nvPr/>
        </p:nvSpPr>
        <p:spPr>
          <a:xfrm>
            <a:off x="6316574" y="309161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CNN</a:t>
            </a:r>
          </a:p>
        </p:txBody>
      </p:sp>
    </p:spTree>
    <p:extLst>
      <p:ext uri="{BB962C8B-B14F-4D97-AF65-F5344CB8AC3E}">
        <p14:creationId xmlns:p14="http://schemas.microsoft.com/office/powerpoint/2010/main" val="3536019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D72AEF-BCEE-0137-2692-6CE2806A8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780" y="3615546"/>
            <a:ext cx="2651352" cy="26386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FDD25F-6501-8CA5-89EF-C711D6688400}"/>
              </a:ext>
            </a:extLst>
          </p:cNvPr>
          <p:cNvSpPr txBox="1"/>
          <p:nvPr/>
        </p:nvSpPr>
        <p:spPr>
          <a:xfrm>
            <a:off x="1389781" y="992038"/>
            <a:ext cx="5728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aa sequence: </a:t>
            </a:r>
            <a:r>
              <a:rPr lang="en-US" b="0" i="0" dirty="0">
                <a:effectLst/>
              </a:rPr>
              <a:t> ['CLS', 'Q', 'V', 'Q', 'L', 'V', ‘Q, …, ‘PAD’, ‘PAD’]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5D5DCD-DEEC-39C6-6802-35236D434F1B}"/>
              </a:ext>
            </a:extLst>
          </p:cNvPr>
          <p:cNvSpPr txBox="1"/>
          <p:nvPr/>
        </p:nvSpPr>
        <p:spPr>
          <a:xfrm>
            <a:off x="1389781" y="1683491"/>
            <a:ext cx="4653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encoded: </a:t>
            </a:r>
            <a:r>
              <a:rPr lang="en-US" b="0" i="0" dirty="0">
                <a:effectLst/>
              </a:rPr>
              <a:t>[ 0, 14, 18, 14, 10, 18, 14, …, 23, 23]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BB4CDD-25CA-0CF2-05D8-0166E2F0CA55}"/>
              </a:ext>
            </a:extLst>
          </p:cNvPr>
          <p:cNvSpPr txBox="1"/>
          <p:nvPr/>
        </p:nvSpPr>
        <p:spPr>
          <a:xfrm>
            <a:off x="1389781" y="2374219"/>
            <a:ext cx="8807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effectLst/>
              </a:rPr>
              <a:t>binary: [000000000000110100010010000011010000010000…]    (using 8-bits per token)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6F76B6-E938-FE65-CE90-2F5BDE5886EB}"/>
              </a:ext>
            </a:extLst>
          </p:cNvPr>
          <p:cNvSpPr txBox="1"/>
          <p:nvPr/>
        </p:nvSpPr>
        <p:spPr>
          <a:xfrm>
            <a:off x="148753" y="101886"/>
            <a:ext cx="6100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Treat the </a:t>
            </a:r>
            <a:r>
              <a:rPr lang="en-US" sz="2400" dirty="0" err="1"/>
              <a:t>scFv</a:t>
            </a:r>
            <a:r>
              <a:rPr lang="en-US" sz="2400" dirty="0"/>
              <a:t> aa sequences as a B&amp;W image</a:t>
            </a:r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82820658-53FA-DD3B-39DC-7302B329DA04}"/>
              </a:ext>
            </a:extLst>
          </p:cNvPr>
          <p:cNvCxnSpPr>
            <a:cxnSpLocks/>
            <a:stCxn id="3" idx="1"/>
            <a:endCxn id="5" idx="1"/>
          </p:cNvCxnSpPr>
          <p:nvPr/>
        </p:nvCxnSpPr>
        <p:spPr>
          <a:xfrm rot="10800000" flipV="1">
            <a:off x="1389781" y="1176703"/>
            <a:ext cx="12700" cy="691453"/>
          </a:xfrm>
          <a:prstGeom prst="curvedConnector3">
            <a:avLst>
              <a:gd name="adj1" fmla="val 1800000"/>
            </a:avLst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75342AFA-FBFA-F9AD-8AC3-B9BAB0848A16}"/>
              </a:ext>
            </a:extLst>
          </p:cNvPr>
          <p:cNvCxnSpPr>
            <a:cxnSpLocks/>
            <a:stCxn id="5" idx="1"/>
            <a:endCxn id="6" idx="1"/>
          </p:cNvCxnSpPr>
          <p:nvPr/>
        </p:nvCxnSpPr>
        <p:spPr>
          <a:xfrm rot="10800000" flipV="1">
            <a:off x="1389781" y="1868157"/>
            <a:ext cx="12700" cy="690728"/>
          </a:xfrm>
          <a:prstGeom prst="curvedConnector3">
            <a:avLst>
              <a:gd name="adj1" fmla="val 1800000"/>
            </a:avLst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9C96ADA-8EDD-82DB-6425-07FC116B3FCD}"/>
              </a:ext>
            </a:extLst>
          </p:cNvPr>
          <p:cNvSpPr txBox="1"/>
          <p:nvPr/>
        </p:nvSpPr>
        <p:spPr>
          <a:xfrm>
            <a:off x="7737231" y="981985"/>
            <a:ext cx="2356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(use </a:t>
            </a:r>
            <a:r>
              <a:rPr lang="en-US" dirty="0" err="1"/>
              <a:t>block_size</a:t>
            </a:r>
            <a:r>
              <a:rPr lang="en-US" dirty="0"/>
              <a:t> = 265)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3F2553E-D858-87E9-D35A-54F54488FDCF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2715456" y="2811916"/>
            <a:ext cx="0" cy="8036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26A3E11-8473-4A37-4C69-7B241757DAF2}"/>
              </a:ext>
            </a:extLst>
          </p:cNvPr>
          <p:cNvSpPr txBox="1"/>
          <p:nvPr/>
        </p:nvSpPr>
        <p:spPr>
          <a:xfrm>
            <a:off x="2759635" y="3011480"/>
            <a:ext cx="5017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reshape: (1,46,46) </a:t>
            </a:r>
            <a:r>
              <a:rPr lang="en-US" sz="1400" dirty="0"/>
              <a:t>(first, trim off trailing 4 bits from above)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84EC52-354B-6026-AE1F-4CC252F95C53}"/>
              </a:ext>
            </a:extLst>
          </p:cNvPr>
          <p:cNvSpPr txBox="1"/>
          <p:nvPr/>
        </p:nvSpPr>
        <p:spPr>
          <a:xfrm>
            <a:off x="7118272" y="5495565"/>
            <a:ext cx="477970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stretch goals?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add some inductive bias: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add 2</a:t>
            </a:r>
            <a:r>
              <a:rPr lang="en-US" sz="1400" baseline="30000" dirty="0"/>
              <a:t>nd</a:t>
            </a:r>
            <a:r>
              <a:rPr lang="en-US" sz="1400" dirty="0"/>
              <a:t> channel for variability in aa sequence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add 3</a:t>
            </a:r>
            <a:r>
              <a:rPr lang="en-US" sz="1400" baseline="30000" dirty="0"/>
              <a:t>rd</a:t>
            </a:r>
            <a:r>
              <a:rPr lang="en-US" sz="1400" dirty="0"/>
              <a:t> channel for aa groups (polar, </a:t>
            </a:r>
            <a:r>
              <a:rPr lang="en-US" sz="1400" dirty="0" err="1"/>
              <a:t>hyrdophobic</a:t>
            </a:r>
            <a:r>
              <a:rPr lang="en-US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Try vision-transformer on these images?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423AA7-8846-61D8-5D84-61D9DFC52729}"/>
              </a:ext>
            </a:extLst>
          </p:cNvPr>
          <p:cNvSpPr txBox="1"/>
          <p:nvPr/>
        </p:nvSpPr>
        <p:spPr>
          <a:xfrm>
            <a:off x="4114800" y="4114450"/>
            <a:ext cx="4105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CNN regression model on these images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7A9A3B-870D-C756-01C3-8F6EAA0F260B}"/>
              </a:ext>
            </a:extLst>
          </p:cNvPr>
          <p:cNvSpPr txBox="1"/>
          <p:nvPr/>
        </p:nvSpPr>
        <p:spPr>
          <a:xfrm>
            <a:off x="4114800" y="4483782"/>
            <a:ext cx="7480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(since any two images differs by at most a few bits, this is a bit of a needle-in-haystack problem)</a:t>
            </a:r>
          </a:p>
        </p:txBody>
      </p:sp>
    </p:spTree>
    <p:extLst>
      <p:ext uri="{BB962C8B-B14F-4D97-AF65-F5344CB8AC3E}">
        <p14:creationId xmlns:p14="http://schemas.microsoft.com/office/powerpoint/2010/main" val="658684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40127" y="221836"/>
            <a:ext cx="1180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987322"/>
              </p:ext>
            </p:extLst>
          </p:nvPr>
        </p:nvGraphicFramePr>
        <p:xfrm>
          <a:off x="1962405" y="826537"/>
          <a:ext cx="8081086" cy="4044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0464">
                  <a:extLst>
                    <a:ext uri="{9D8B030D-6E8A-4147-A177-3AD203B41FA5}">
                      <a16:colId xmlns:a16="http://schemas.microsoft.com/office/drawing/2014/main" val="1065848917"/>
                    </a:ext>
                  </a:extLst>
                </a:gridCol>
                <a:gridCol w="1262760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1346962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1770450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1770450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5055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Valid.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Epochs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036224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dense 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2729885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residual 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717932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CNN (MNIST-like)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718432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BERT (naive) </a:t>
                      </a:r>
                      <a:r>
                        <a:rPr lang="en-US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clear overfitting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1321389"/>
                  </a:ext>
                </a:extLst>
              </a:tr>
              <a:tr h="505569">
                <a:tc rowSpan="2">
                  <a:txBody>
                    <a:bodyPr/>
                    <a:lstStyle/>
                    <a:p>
                      <a:r>
                        <a:rPr lang="en-US" dirty="0"/>
                        <a:t>BERT (full) 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pre-train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1566852"/>
                  </a:ext>
                </a:extLst>
              </a:tr>
              <a:tr h="505569">
                <a:tc vMerge="1">
                  <a:txBody>
                    <a:bodyPr/>
                    <a:lstStyle/>
                    <a:p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fine-tune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842889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0DD7777-9BF6-823F-4376-3C2BB81EAC9C}"/>
              </a:ext>
            </a:extLst>
          </p:cNvPr>
          <p:cNvSpPr txBox="1"/>
          <p:nvPr/>
        </p:nvSpPr>
        <p:spPr>
          <a:xfrm>
            <a:off x="389614" y="5534108"/>
            <a:ext cx="6809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Fine-tune BERT from scratch (no pre-training) on </a:t>
            </a:r>
            <a:r>
              <a:rPr lang="en-US" dirty="0" err="1"/>
              <a:t>scFV</a:t>
            </a:r>
            <a:r>
              <a:rPr lang="en-US" dirty="0"/>
              <a:t> train data</a:t>
            </a:r>
          </a:p>
          <a:p>
            <a:pPr marL="342900" indent="-342900">
              <a:buAutoNum type="arabicPeriod"/>
            </a:pPr>
            <a:r>
              <a:rPr lang="en-US" dirty="0"/>
              <a:t>Pre-train on OAS dataset, then fine-tune on </a:t>
            </a:r>
            <a:r>
              <a:rPr lang="en-US" dirty="0" err="1"/>
              <a:t>scFv</a:t>
            </a:r>
            <a:r>
              <a:rPr lang="en-US" dirty="0"/>
              <a:t> train data</a:t>
            </a:r>
          </a:p>
        </p:txBody>
      </p:sp>
    </p:spTree>
    <p:extLst>
      <p:ext uri="{BB962C8B-B14F-4D97-AF65-F5344CB8AC3E}">
        <p14:creationId xmlns:p14="http://schemas.microsoft.com/office/powerpoint/2010/main" val="127111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6EFD40-D78B-378C-E823-CCF3AB5FFDA0}"/>
              </a:ext>
            </a:extLst>
          </p:cNvPr>
          <p:cNvSpPr txBox="1"/>
          <p:nvPr/>
        </p:nvSpPr>
        <p:spPr>
          <a:xfrm>
            <a:off x="630945" y="2424644"/>
            <a:ext cx="876012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</a:rPr>
              <a:t>Plan</a:t>
            </a:r>
            <a:endParaRPr lang="en-US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focus on just </a:t>
            </a:r>
            <a:r>
              <a:rPr lang="en-US" b="0" dirty="0" err="1">
                <a:effectLst/>
              </a:rPr>
              <a:t>sequence_alignment_aa</a:t>
            </a:r>
            <a:r>
              <a:rPr lang="en-US" b="0" dirty="0">
                <a:effectLst/>
              </a:rPr>
              <a:t> column (not germline)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eliminate duplicates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ignore the separate v, d, and j (they are already in the light chain)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ignore fwr1, fwr2, fwr3, fwr4 regions (on the heavy chain?)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ignore </a:t>
            </a:r>
            <a:r>
              <a:rPr lang="en-US" dirty="0"/>
              <a:t>CDR</a:t>
            </a:r>
            <a:r>
              <a:rPr lang="en-US" b="0" dirty="0">
                <a:effectLst/>
              </a:rPr>
              <a:t> sequences (they are already contained in the longer light-chain sequences)</a:t>
            </a:r>
          </a:p>
          <a:p>
            <a:br>
              <a:rPr lang="en-US" b="0" dirty="0">
                <a:effectLst/>
              </a:rPr>
            </a:br>
            <a:r>
              <a:rPr lang="en-US" b="1" dirty="0">
                <a:effectLst/>
              </a:rPr>
              <a:t>Result of data extraction</a:t>
            </a:r>
            <a:endParaRPr lang="en-US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total rows 20306305, num unique, </a:t>
            </a:r>
            <a:r>
              <a:rPr lang="en-US" b="0" dirty="0" err="1">
                <a:effectLst/>
              </a:rPr>
              <a:t>len</a:t>
            </a:r>
            <a:r>
              <a:rPr lang="en-US" b="0" dirty="0">
                <a:effectLst/>
              </a:rPr>
              <a:t>(seqs): 18061315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range in length from </a:t>
            </a:r>
            <a:r>
              <a:rPr lang="en-US" b="0" dirty="0" err="1">
                <a:effectLst/>
              </a:rPr>
              <a:t>min_len</a:t>
            </a:r>
            <a:r>
              <a:rPr lang="en-US" b="0" dirty="0">
                <a:effectLst/>
              </a:rPr>
              <a:t>: 43 , </a:t>
            </a:r>
            <a:r>
              <a:rPr lang="en-US" b="0" dirty="0" err="1">
                <a:effectLst/>
              </a:rPr>
              <a:t>max_len</a:t>
            </a:r>
            <a:r>
              <a:rPr lang="en-US" b="0" dirty="0">
                <a:effectLst/>
              </a:rPr>
              <a:t>: 132</a:t>
            </a:r>
            <a:br>
              <a:rPr lang="en-US" b="0" dirty="0">
                <a:effectLst/>
              </a:rPr>
            </a:br>
            <a:endParaRPr lang="en-US" b="0" dirty="0"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4BD8A0-CE7C-283D-1E05-408E2C1C9AAE}"/>
              </a:ext>
            </a:extLst>
          </p:cNvPr>
          <p:cNvSpPr txBox="1"/>
          <p:nvPr/>
        </p:nvSpPr>
        <p:spPr>
          <a:xfrm>
            <a:off x="698740" y="1547415"/>
            <a:ext cx="4439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Human, SARS-COV-2, light chain, unpaired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175 datafiles </a:t>
            </a:r>
          </a:p>
        </p:txBody>
      </p:sp>
      <p:sp>
        <p:nvSpPr>
          <p:cNvPr id="6" name="TextBox 5">
            <a:hlinkClick r:id="rId2"/>
            <a:extLst>
              <a:ext uri="{FF2B5EF4-FFF2-40B4-BE49-F238E27FC236}">
                <a16:creationId xmlns:a16="http://schemas.microsoft.com/office/drawing/2014/main" id="{29B86055-40FC-B110-8BF1-C3F390607AFB}"/>
              </a:ext>
            </a:extLst>
          </p:cNvPr>
          <p:cNvSpPr txBox="1"/>
          <p:nvPr/>
        </p:nvSpPr>
        <p:spPr>
          <a:xfrm>
            <a:off x="7625751" y="6071862"/>
            <a:ext cx="4270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opig.stats.ox.ac.uk</a:t>
            </a:r>
            <a:r>
              <a:rPr lang="en-US" dirty="0"/>
              <a:t>/webapps/</a:t>
            </a:r>
            <a:r>
              <a:rPr lang="en-US" dirty="0" err="1"/>
              <a:t>oas</a:t>
            </a:r>
            <a:r>
              <a:rPr lang="en-US" dirty="0"/>
              <a:t>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CB3EB8-5AA1-7DF9-6F60-2FAA11D05739}"/>
              </a:ext>
            </a:extLst>
          </p:cNvPr>
          <p:cNvSpPr txBox="1"/>
          <p:nvPr/>
        </p:nvSpPr>
        <p:spPr>
          <a:xfrm>
            <a:off x="630945" y="952711"/>
            <a:ext cx="410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Pretrain (masked language model) with: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7EC2EE-0227-F1B7-7BA5-DDB88BC4DBC8}"/>
              </a:ext>
            </a:extLst>
          </p:cNvPr>
          <p:cNvSpPr txBox="1"/>
          <p:nvPr/>
        </p:nvSpPr>
        <p:spPr>
          <a:xfrm>
            <a:off x="157088" y="241780"/>
            <a:ext cx="8903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 pre-train dataset:  OAS (Observed Antibody Space) database</a:t>
            </a:r>
          </a:p>
        </p:txBody>
      </p:sp>
    </p:spTree>
    <p:extLst>
      <p:ext uri="{BB962C8B-B14F-4D97-AF65-F5344CB8AC3E}">
        <p14:creationId xmlns:p14="http://schemas.microsoft.com/office/powerpoint/2010/main" val="2598926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948729-3F72-C5CE-039F-870B604CA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9577" y="1612489"/>
            <a:ext cx="3390900" cy="2717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C35F10-2E2B-6C99-CFDE-7CC76685F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093" y="1612489"/>
            <a:ext cx="3390900" cy="2717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63153C-4088-0D30-46AC-9C60901E6F67}"/>
              </a:ext>
            </a:extLst>
          </p:cNvPr>
          <p:cNvSpPr txBox="1"/>
          <p:nvPr/>
        </p:nvSpPr>
        <p:spPr>
          <a:xfrm>
            <a:off x="1820173" y="4330289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sequence length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EA78C9-A044-5DEF-4A91-AEAD6C084346}"/>
              </a:ext>
            </a:extLst>
          </p:cNvPr>
          <p:cNvSpPr txBox="1"/>
          <p:nvPr/>
        </p:nvSpPr>
        <p:spPr>
          <a:xfrm>
            <a:off x="1388853" y="1293551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effectLst/>
              </a:rPr>
              <a:t>18061315 sequences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741A1D-2375-DA7B-D1A6-99AB694C08AC}"/>
              </a:ext>
            </a:extLst>
          </p:cNvPr>
          <p:cNvSpPr txBox="1"/>
          <p:nvPr/>
        </p:nvSpPr>
        <p:spPr>
          <a:xfrm>
            <a:off x="8407498" y="1293551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effectLst/>
              </a:rPr>
              <a:t>17599987 sequences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458037-5862-9360-6238-08F5720BC272}"/>
              </a:ext>
            </a:extLst>
          </p:cNvPr>
          <p:cNvSpPr txBox="1"/>
          <p:nvPr/>
        </p:nvSpPr>
        <p:spPr>
          <a:xfrm>
            <a:off x="4661761" y="2786723"/>
            <a:ext cx="2868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remove all seqs &lt; 90 length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CE4DA8-3B27-FD6C-5515-A9606CFAA53F}"/>
              </a:ext>
            </a:extLst>
          </p:cNvPr>
          <p:cNvSpPr txBox="1"/>
          <p:nvPr/>
        </p:nvSpPr>
        <p:spPr>
          <a:xfrm>
            <a:off x="8885193" y="4260866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sequence length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635CC3-470B-3685-D2AD-542AC4874315}"/>
              </a:ext>
            </a:extLst>
          </p:cNvPr>
          <p:cNvSpPr txBox="1"/>
          <p:nvPr/>
        </p:nvSpPr>
        <p:spPr>
          <a:xfrm>
            <a:off x="1445017" y="5080307"/>
            <a:ext cx="59099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dataset: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17599987 unique sequences between 90 – 132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train: </a:t>
            </a:r>
            <a:r>
              <a:rPr lang="en-US" b="0" i="0" dirty="0">
                <a:effectLst/>
              </a:rPr>
              <a:t>14079989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test: </a:t>
            </a:r>
            <a:r>
              <a:rPr lang="en-US" b="0" i="0" dirty="0">
                <a:effectLst/>
              </a:rPr>
              <a:t>3519998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4BBF3D-2B4A-5ABA-DDD8-860228311B7F}"/>
              </a:ext>
            </a:extLst>
          </p:cNvPr>
          <p:cNvSpPr txBox="1"/>
          <p:nvPr/>
        </p:nvSpPr>
        <p:spPr>
          <a:xfrm>
            <a:off x="157088" y="241780"/>
            <a:ext cx="6015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OAS dataset:  distribution of peptide lengths</a:t>
            </a:r>
          </a:p>
        </p:txBody>
      </p:sp>
    </p:spTree>
    <p:extLst>
      <p:ext uri="{BB962C8B-B14F-4D97-AF65-F5344CB8AC3E}">
        <p14:creationId xmlns:p14="http://schemas.microsoft.com/office/powerpoint/2010/main" val="3339313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8027</TotalTime>
  <Words>1649</Words>
  <Application>Microsoft Macintosh PowerPoint</Application>
  <PresentationFormat>Widescreen</PresentationFormat>
  <Paragraphs>323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Aptos</vt:lpstr>
      <vt:lpstr>Aptos Display</vt:lpstr>
      <vt:lpstr>Arial</vt:lpstr>
      <vt:lpstr>Office Theme</vt:lpstr>
      <vt:lpstr>A-Alpha Bio Homework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Thompson</dc:creator>
  <cp:lastModifiedBy>Mark Thompson</cp:lastModifiedBy>
  <cp:revision>254</cp:revision>
  <dcterms:created xsi:type="dcterms:W3CDTF">2024-04-22T17:24:41Z</dcterms:created>
  <dcterms:modified xsi:type="dcterms:W3CDTF">2024-05-01T17:48:39Z</dcterms:modified>
</cp:coreProperties>
</file>