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67" r:id="rId6"/>
    <p:sldId id="361" r:id="rId7"/>
    <p:sldId id="350" r:id="rId8"/>
    <p:sldId id="333" r:id="rId9"/>
    <p:sldId id="336" r:id="rId10"/>
    <p:sldId id="345" r:id="rId11"/>
    <p:sldId id="343" r:id="rId12"/>
    <p:sldId id="341" r:id="rId13"/>
    <p:sldId id="366" r:id="rId14"/>
    <p:sldId id="368" r:id="rId15"/>
    <p:sldId id="356" r:id="rId16"/>
    <p:sldId id="357" r:id="rId17"/>
    <p:sldId id="346" r:id="rId18"/>
    <p:sldId id="358" r:id="rId19"/>
    <p:sldId id="365" r:id="rId20"/>
    <p:sldId id="359" r:id="rId21"/>
    <p:sldId id="360" r:id="rId22"/>
    <p:sldId id="352" r:id="rId23"/>
    <p:sldId id="320" r:id="rId24"/>
    <p:sldId id="257" r:id="rId25"/>
    <p:sldId id="258" r:id="rId26"/>
    <p:sldId id="318" r:id="rId27"/>
    <p:sldId id="321" r:id="rId28"/>
    <p:sldId id="355" r:id="rId29"/>
    <p:sldId id="349" r:id="rId30"/>
    <p:sldId id="353" r:id="rId31"/>
    <p:sldId id="347" r:id="rId32"/>
    <p:sldId id="363" r:id="rId33"/>
    <p:sldId id="364" r:id="rId34"/>
    <p:sldId id="351" r:id="rId35"/>
    <p:sldId id="342" r:id="rId36"/>
    <p:sldId id="322" r:id="rId37"/>
    <p:sldId id="334" r:id="rId38"/>
    <p:sldId id="354" r:id="rId39"/>
    <p:sldId id="339" r:id="rId40"/>
    <p:sldId id="344" r:id="rId41"/>
    <p:sldId id="362" r:id="rId42"/>
    <p:sldId id="337" r:id="rId43"/>
    <p:sldId id="330" r:id="rId44"/>
    <p:sldId id="329" r:id="rId45"/>
    <p:sldId id="331" r:id="rId46"/>
    <p:sldId id="259" r:id="rId47"/>
    <p:sldId id="260" r:id="rId48"/>
    <p:sldId id="324" r:id="rId49"/>
    <p:sldId id="261" r:id="rId50"/>
    <p:sldId id="34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1998058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5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94956"/>
              </p:ext>
            </p:extLst>
          </p:nvPr>
        </p:nvGraphicFramePr>
        <p:xfrm>
          <a:off x="611069" y="1581805"/>
          <a:ext cx="10231006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6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611069" y="5493362"/>
            <a:ext cx="9962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17585" y="4612845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6887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on different cleaned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93632"/>
              </p:ext>
            </p:extLst>
          </p:nvPr>
        </p:nvGraphicFramePr>
        <p:xfrm>
          <a:off x="412662" y="2088163"/>
          <a:ext cx="10621990" cy="2394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71222" y="5129165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just the first 8K batches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D3C5FD-A463-7C18-1C9B-60512BCAE7EC}"/>
              </a:ext>
            </a:extLst>
          </p:cNvPr>
          <p:cNvGrpSpPr/>
          <p:nvPr/>
        </p:nvGrpSpPr>
        <p:grpSpPr>
          <a:xfrm>
            <a:off x="5565475" y="474454"/>
            <a:ext cx="5028157" cy="2791753"/>
            <a:chOff x="5298057" y="785004"/>
            <a:chExt cx="5028157" cy="2791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1B1903-3000-FC12-8843-4FB5F17F5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8057" y="785004"/>
              <a:ext cx="5028157" cy="27917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6CD68A-F0FC-D483-14D2-D75D6134A3AA}"/>
                </a:ext>
              </a:extLst>
            </p:cNvPr>
            <p:cNvSpPr txBox="1"/>
            <p:nvPr/>
          </p:nvSpPr>
          <p:spPr>
            <a:xfrm>
              <a:off x="9034634" y="1062003"/>
              <a:ext cx="659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23D04C-85CA-CC0B-BAFC-A07C23403F6C}"/>
              </a:ext>
            </a:extLst>
          </p:cNvPr>
          <p:cNvGrpSpPr/>
          <p:nvPr/>
        </p:nvGrpSpPr>
        <p:grpSpPr>
          <a:xfrm>
            <a:off x="5565475" y="3807455"/>
            <a:ext cx="5028157" cy="2860764"/>
            <a:chOff x="5298057" y="3807455"/>
            <a:chExt cx="5028157" cy="28607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561BA5-A06A-B5D0-75AD-B7D1AFB75C9B}"/>
                </a:ext>
              </a:extLst>
            </p:cNvPr>
            <p:cNvGrpSpPr/>
            <p:nvPr/>
          </p:nvGrpSpPr>
          <p:grpSpPr>
            <a:xfrm>
              <a:off x="5298057" y="3807455"/>
              <a:ext cx="5028157" cy="2860764"/>
              <a:chOff x="5298057" y="3807455"/>
              <a:chExt cx="5028157" cy="286076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A903185-6BEC-D400-C7DF-0F06CF607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7" y="3807455"/>
                <a:ext cx="5028157" cy="2791753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A6D5C2A-E1DC-00D4-06C8-10C7D6FCEEB9}"/>
                  </a:ext>
                </a:extLst>
              </p:cNvPr>
              <p:cNvSpPr/>
              <p:nvPr/>
            </p:nvSpPr>
            <p:spPr>
              <a:xfrm>
                <a:off x="7755147" y="5969479"/>
                <a:ext cx="2458528" cy="6987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290CE2-E27E-392F-258A-235779997317}"/>
                </a:ext>
              </a:extLst>
            </p:cNvPr>
            <p:cNvSpPr txBox="1"/>
            <p:nvPr/>
          </p:nvSpPr>
          <p:spPr>
            <a:xfrm>
              <a:off x="9034634" y="4009362"/>
              <a:ext cx="11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39A001-AA92-8200-A90C-A9671B15989A}"/>
              </a:ext>
            </a:extLst>
          </p:cNvPr>
          <p:cNvSpPr txBox="1"/>
          <p:nvPr/>
        </p:nvSpPr>
        <p:spPr>
          <a:xfrm>
            <a:off x="199451" y="2337757"/>
            <a:ext cx="502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Smaller dataset converges faster (not surprising)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spite of it’s larger size, clean-1 dataset shows signs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7892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 Clean-3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8235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45999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735346" y="3429000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442700"/>
            <a:ext cx="2446445" cy="19216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60" y="1460755"/>
            <a:ext cx="2446445" cy="19216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393071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1777041" y="5119293"/>
            <a:ext cx="76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clustering about the x=y line is tighter for models that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6F59F-40C8-F00A-6C2D-A4D77F271087}"/>
              </a:ext>
            </a:extLst>
          </p:cNvPr>
          <p:cNvSpPr txBox="1"/>
          <p:nvPr/>
        </p:nvSpPr>
        <p:spPr>
          <a:xfrm>
            <a:off x="114248" y="144344"/>
            <a:ext cx="493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</a:t>
            </a:r>
            <a:r>
              <a:rPr lang="en-US" sz="2400" dirty="0" err="1"/>
              <a:t>Kd</a:t>
            </a:r>
            <a:r>
              <a:rPr lang="en-US" sz="2400" dirty="0"/>
              <a:t> distribution on hold-out set</a:t>
            </a:r>
          </a:p>
        </p:txBody>
      </p:sp>
    </p:spTree>
    <p:extLst>
      <p:ext uri="{BB962C8B-B14F-4D97-AF65-F5344CB8AC3E}">
        <p14:creationId xmlns:p14="http://schemas.microsoft.com/office/powerpoint/2010/main" val="362402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3258FA-CD8D-B70C-C2EA-E2A9B3C90F14}"/>
              </a:ext>
            </a:extLst>
          </p:cNvPr>
          <p:cNvSpPr/>
          <p:nvPr/>
        </p:nvSpPr>
        <p:spPr>
          <a:xfrm>
            <a:off x="6918808" y="1224951"/>
            <a:ext cx="3448030" cy="543464"/>
          </a:xfrm>
          <a:prstGeom prst="rect">
            <a:avLst/>
          </a:prstGeom>
          <a:solidFill>
            <a:schemeClr val="accent1">
              <a:alpha val="33024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462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Transformer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91BA8-051D-CD34-F16E-F65C2979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5" y="878696"/>
            <a:ext cx="5473700" cy="444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7ACD0-F709-BA92-11E4-D948F3FC7380}"/>
              </a:ext>
            </a:extLst>
          </p:cNvPr>
          <p:cNvSpPr txBox="1"/>
          <p:nvPr/>
        </p:nvSpPr>
        <p:spPr>
          <a:xfrm>
            <a:off x="7694762" y="1311216"/>
            <a:ext cx="267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[CLS</a:t>
            </a:r>
            <a:r>
              <a:rPr lang="en-US" baseline="30000" dirty="0"/>
              <a:t>*</a:t>
            </a:r>
            <a:r>
              <a:rPr lang="en-US" dirty="0"/>
              <a:t>, aa, aa, aa, aa, …..]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09D50-6EBA-77AB-6F7F-ABBDD034C1B5}"/>
              </a:ext>
            </a:extLst>
          </p:cNvPr>
          <p:cNvSpPr txBox="1"/>
          <p:nvPr/>
        </p:nvSpPr>
        <p:spPr>
          <a:xfrm>
            <a:off x="6941671" y="1311216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56B48-D3E1-76F7-F930-F053CEE3046A}"/>
              </a:ext>
            </a:extLst>
          </p:cNvPr>
          <p:cNvCxnSpPr>
            <a:cxnSpLocks/>
          </p:cNvCxnSpPr>
          <p:nvPr/>
        </p:nvCxnSpPr>
        <p:spPr>
          <a:xfrm flipV="1">
            <a:off x="8990020" y="1595887"/>
            <a:ext cx="0" cy="85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EDB3BA-452B-08B6-439B-BC2846A64493}"/>
              </a:ext>
            </a:extLst>
          </p:cNvPr>
          <p:cNvSpPr txBox="1"/>
          <p:nvPr/>
        </p:nvSpPr>
        <p:spPr>
          <a:xfrm>
            <a:off x="8833449" y="2449902"/>
            <a:ext cx="231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emitted by </a:t>
            </a:r>
          </a:p>
          <a:p>
            <a:r>
              <a:rPr lang="en-US" dirty="0"/>
              <a:t>dataset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226D2-AA94-ABDB-8A1E-E434D42B7790}"/>
              </a:ext>
            </a:extLst>
          </p:cNvPr>
          <p:cNvSpPr txBox="1"/>
          <p:nvPr/>
        </p:nvSpPr>
        <p:spPr>
          <a:xfrm>
            <a:off x="6918808" y="3101196"/>
            <a:ext cx="47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added in the model to use for regression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1456C9-A836-676C-3EC7-CBB5B1A2BCF4}"/>
              </a:ext>
            </a:extLst>
          </p:cNvPr>
          <p:cNvCxnSpPr>
            <a:cxnSpLocks/>
          </p:cNvCxnSpPr>
          <p:nvPr/>
        </p:nvCxnSpPr>
        <p:spPr>
          <a:xfrm flipV="1">
            <a:off x="7318216" y="1595887"/>
            <a:ext cx="0" cy="1505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AB843D-0FD2-EAA1-2D55-581A8E3A65AB}"/>
              </a:ext>
            </a:extLst>
          </p:cNvPr>
          <p:cNvSpPr txBox="1"/>
          <p:nvPr/>
        </p:nvSpPr>
        <p:spPr>
          <a:xfrm>
            <a:off x="520202" y="5498125"/>
            <a:ext cx="651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</a:rPr>
              <a:t>Transformer-based models should learn relationships between the elements of the sequence</a:t>
            </a:r>
          </a:p>
          <a:p>
            <a:endParaRPr lang="en-US" sz="1600" dirty="0"/>
          </a:p>
          <a:p>
            <a:r>
              <a:rPr lang="en-US" sz="1600" b="0" dirty="0">
                <a:effectLst/>
              </a:rPr>
              <a:t>t-SNE plots are not usually definitive, but are merely suggestive…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E69242-083C-CE32-BD93-A2F6D7103FB2}"/>
              </a:ext>
            </a:extLst>
          </p:cNvPr>
          <p:cNvSpPr txBox="1"/>
          <p:nvPr/>
        </p:nvSpPr>
        <p:spPr>
          <a:xfrm>
            <a:off x="6633713" y="3778370"/>
            <a:ext cx="4245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 token clusters tightly: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CLS tokens cluster in a single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CDR </a:t>
            </a:r>
            <a:r>
              <a:rPr lang="en-US" sz="1600" dirty="0" err="1"/>
              <a:t>aa’s</a:t>
            </a:r>
            <a:r>
              <a:rPr lang="en-US" sz="1600" dirty="0"/>
              <a:t> still scattered, however: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two tight CDR-only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suss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 this out??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E989E3-187D-B003-3685-962682FF3919}"/>
              </a:ext>
            </a:extLst>
          </p:cNvPr>
          <p:cNvSpPr/>
          <p:nvPr/>
        </p:nvSpPr>
        <p:spPr>
          <a:xfrm>
            <a:off x="4601529" y="2219069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F93C22-48F6-4BAB-FAE2-1DE1533643AA}"/>
              </a:ext>
            </a:extLst>
          </p:cNvPr>
          <p:cNvSpPr/>
          <p:nvPr/>
        </p:nvSpPr>
        <p:spPr>
          <a:xfrm>
            <a:off x="2239329" y="3696087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BB5FAC-878F-0900-1B79-D2E1F8D04454}"/>
              </a:ext>
            </a:extLst>
          </p:cNvPr>
          <p:cNvSpPr txBox="1"/>
          <p:nvPr/>
        </p:nvSpPr>
        <p:spPr>
          <a:xfrm>
            <a:off x="7465036" y="6036734"/>
            <a:ext cx="43828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000" dirty="0"/>
              <a:t> I should have left the CLS token out when constructing sequences since they are duplicated in the model by the regression token.  (It was a holdover from my BERT mask-language-model dataset)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C75FC4-71C5-6B54-AA7E-FD3B26C1D865}"/>
              </a:ext>
            </a:extLst>
          </p:cNvPr>
          <p:cNvSpPr txBox="1"/>
          <p:nvPr/>
        </p:nvSpPr>
        <p:spPr>
          <a:xfrm>
            <a:off x="5101861" y="334935"/>
            <a:ext cx="63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99642-6CAD-3B7A-1935-75DEAB8CAB0D}"/>
              </a:ext>
            </a:extLst>
          </p:cNvPr>
          <p:cNvSpPr txBox="1"/>
          <p:nvPr/>
        </p:nvSpPr>
        <p:spPr>
          <a:xfrm>
            <a:off x="136762" y="204349"/>
            <a:ext cx="468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VIT model 1-channel</a:t>
            </a:r>
          </a:p>
        </p:txBody>
      </p:sp>
    </p:spTree>
    <p:extLst>
      <p:ext uri="{BB962C8B-B14F-4D97-AF65-F5344CB8AC3E}">
        <p14:creationId xmlns:p14="http://schemas.microsoft.com/office/powerpoint/2010/main" val="303953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99642-6CAD-3B7A-1935-75DEAB8CAB0D}"/>
              </a:ext>
            </a:extLst>
          </p:cNvPr>
          <p:cNvSpPr txBox="1"/>
          <p:nvPr/>
        </p:nvSpPr>
        <p:spPr>
          <a:xfrm>
            <a:off x="136762" y="204349"/>
            <a:ext cx="468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VIT model 3-channel</a:t>
            </a:r>
          </a:p>
        </p:txBody>
      </p:sp>
    </p:spTree>
    <p:extLst>
      <p:ext uri="{BB962C8B-B14F-4D97-AF65-F5344CB8AC3E}">
        <p14:creationId xmlns:p14="http://schemas.microsoft.com/office/powerpoint/2010/main" val="107218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996234" y="879894"/>
            <a:ext cx="108478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 models do not treat relationships between different elements in a sequence.  For sequence-to-affinity regression problem, MLP, not surprisingly,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Would be interesting to explore other encodings for these layers and other types of data to add in additional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hindsight, I could simply have encoded/embed the same data as channels 2,3 into the linear Transformer model as well; which is probably more straightforward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t-SNE plots show that clustering of features occurs which is expected from self-attention.  Additional work on this would be interesting,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9F177-6D52-95C4-17E6-1DACA7719CA4}"/>
              </a:ext>
            </a:extLst>
          </p:cNvPr>
          <p:cNvSpPr txBox="1"/>
          <p:nvPr/>
        </p:nvSpPr>
        <p:spPr>
          <a:xfrm>
            <a:off x="136762" y="204349"/>
            <a:ext cx="2591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approaches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B2BF0-6FE2-8BF1-DE26-BACEBBE17BCD}"/>
              </a:ext>
            </a:extLst>
          </p:cNvPr>
          <p:cNvSpPr txBox="1"/>
          <p:nvPr/>
        </p:nvSpPr>
        <p:spPr>
          <a:xfrm>
            <a:off x="353683" y="992038"/>
            <a:ext cx="834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multiple models and combine their predictions into a linear-regression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 models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 3-channel model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0633D-793C-C9CB-99DE-F4EE31A65BA8}"/>
              </a:ext>
            </a:extLst>
          </p:cNvPr>
          <p:cNvSpPr txBox="1"/>
          <p:nvPr/>
        </p:nvSpPr>
        <p:spPr>
          <a:xfrm>
            <a:off x="2639683" y="2195225"/>
            <a:ext cx="337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 =  (c</a:t>
            </a:r>
            <a:r>
              <a:rPr lang="en-US" baseline="-25000" dirty="0"/>
              <a:t>1</a:t>
            </a:r>
            <a:r>
              <a:rPr lang="en-US" dirty="0"/>
              <a:t> * m</a:t>
            </a:r>
            <a:r>
              <a:rPr lang="en-US" baseline="-25000" dirty="0"/>
              <a:t>1</a:t>
            </a:r>
            <a:r>
              <a:rPr lang="en-US" dirty="0"/>
              <a:t>) +  (c</a:t>
            </a:r>
            <a:r>
              <a:rPr lang="en-US" baseline="-25000" dirty="0"/>
              <a:t>2</a:t>
            </a:r>
            <a:r>
              <a:rPr lang="en-US" dirty="0"/>
              <a:t> * m</a:t>
            </a:r>
            <a:r>
              <a:rPr lang="en-US" baseline="-25000" dirty="0"/>
              <a:t>2</a:t>
            </a:r>
            <a:r>
              <a:rPr lang="en-US" dirty="0"/>
              <a:t>) + ….</a:t>
            </a:r>
          </a:p>
          <a:p>
            <a:r>
              <a:rPr lang="en-US" dirty="0"/>
              <a:t>regress the coefficients c</a:t>
            </a:r>
            <a:r>
              <a:rPr lang="en-US" baseline="-25000" dirty="0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94FDA-D33D-B8D0-B153-1E608F93FC56}"/>
              </a:ext>
            </a:extLst>
          </p:cNvPr>
          <p:cNvSpPr txBox="1"/>
          <p:nvPr/>
        </p:nvSpPr>
        <p:spPr>
          <a:xfrm>
            <a:off x="353683" y="3614468"/>
            <a:ext cx="482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Or, obviously, try more robust models like BERT</a:t>
            </a:r>
          </a:p>
        </p:txBody>
      </p:sp>
    </p:spTree>
    <p:extLst>
      <p:ext uri="{BB962C8B-B14F-4D97-AF65-F5344CB8AC3E}">
        <p14:creationId xmlns:p14="http://schemas.microsoft.com/office/powerpoint/2010/main" val="162522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Below, I outline some of the preliminary work I did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94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homework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686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 that I tried on the homework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MLM pretraining. 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79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11070" y="1096508"/>
          <a:ext cx="10711440" cy="346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4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143826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7987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4585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832386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40645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  <a:p>
                      <a:pPr algn="ctr"/>
                      <a:r>
                        <a:rPr lang="en-US" sz="1600" dirty="0"/>
                        <a:t>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sequence regularization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40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validation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343654" y="5072130"/>
            <a:ext cx="102890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I generally stopped when training had plateaued for &gt;100 epochs with respect to improved validation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6EAE0-9F3A-586D-6B21-88FB79254446}"/>
              </a:ext>
            </a:extLst>
          </p:cNvPr>
          <p:cNvSpPr txBox="1"/>
          <p:nvPr/>
        </p:nvSpPr>
        <p:spPr>
          <a:xfrm>
            <a:off x="5788325" y="405442"/>
            <a:ext cx="286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redo analysis using test set</a:t>
            </a:r>
          </a:p>
        </p:txBody>
      </p:sp>
    </p:spTree>
    <p:extLst>
      <p:ext uri="{BB962C8B-B14F-4D97-AF65-F5344CB8AC3E}">
        <p14:creationId xmlns:p14="http://schemas.microsoft.com/office/powerpoint/2010/main" val="1660505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634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validation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FF0BE-58F7-92ED-067E-38A1A044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9" y="1211173"/>
            <a:ext cx="2565487" cy="2015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561381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19764-CF23-0368-3F36-6637387B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98" y="1211173"/>
            <a:ext cx="2565487" cy="2015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42835-134E-14C3-25AC-A780B097C1E6}"/>
              </a:ext>
            </a:extLst>
          </p:cNvPr>
          <p:cNvSpPr txBox="1"/>
          <p:nvPr/>
        </p:nvSpPr>
        <p:spPr>
          <a:xfrm>
            <a:off x="3985403" y="33643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3183A-F942-FECC-99CF-0E2FF50F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207" y="1211173"/>
            <a:ext cx="2565487" cy="201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6952891" y="350232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DA1C9-F8C5-67F8-0CC4-55BAF1D3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367" y="1211173"/>
            <a:ext cx="2565487" cy="2015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9825487" y="35799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11AE27-7F66-BE3D-1C67-560DA1E19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78" y="4078654"/>
            <a:ext cx="2565487" cy="2015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1177942" y="61678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8E74C-4B44-428E-755D-55742468244F}"/>
              </a:ext>
            </a:extLst>
          </p:cNvPr>
          <p:cNvSpPr txBox="1"/>
          <p:nvPr/>
        </p:nvSpPr>
        <p:spPr>
          <a:xfrm>
            <a:off x="7605344" y="519152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Clean-2 dataset</a:t>
            </a:r>
          </a:p>
        </p:txBody>
      </p:sp>
    </p:spTree>
    <p:extLst>
      <p:ext uri="{BB962C8B-B14F-4D97-AF65-F5344CB8AC3E}">
        <p14:creationId xmlns:p14="http://schemas.microsoft.com/office/powerpoint/2010/main" val="662968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C4F38-626B-282E-A70A-39582D638626}"/>
              </a:ext>
            </a:extLst>
          </p:cNvPr>
          <p:cNvSpPr txBox="1"/>
          <p:nvPr/>
        </p:nvSpPr>
        <p:spPr>
          <a:xfrm>
            <a:off x="69012" y="111110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C00E-0AC7-A5E5-FA16-F9C4247751D1}"/>
              </a:ext>
            </a:extLst>
          </p:cNvPr>
          <p:cNvSpPr txBox="1"/>
          <p:nvPr/>
        </p:nvSpPr>
        <p:spPr>
          <a:xfrm>
            <a:off x="698740" y="923026"/>
            <a:ext cx="9454551" cy="35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various architectures just to get a baseline of what to focus on going forward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Vanilla MLP  (5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Dense MLP (8 layers)  similar to what is used at Plunk for their AVM.  Remarkably effective on their table data for such a simple model.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Residual MLP (8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Vision Transformer (convert encoded sequences into binary-encoded 2D 1-channel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Transformer + MLP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BERT : pre-trained on OAS dataset and fine tuned on </a:t>
            </a:r>
            <a:r>
              <a:rPr lang="en-US" dirty="0" err="1"/>
              <a:t>scFv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390317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952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reasonably simple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</a:t>
            </a:r>
          </a:p>
        </p:txBody>
      </p:sp>
    </p:spTree>
    <p:extLst>
      <p:ext uri="{BB962C8B-B14F-4D97-AF65-F5344CB8AC3E}">
        <p14:creationId xmlns:p14="http://schemas.microsoft.com/office/powerpoint/2010/main" val="2392914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3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1735340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1735340" y="4656531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85/7.5/7.5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1735340" y="2752782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2447733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789856"/>
            <a:ext cx="707886" cy="2081880"/>
            <a:chOff x="794657" y="2752341"/>
            <a:chExt cx="707886" cy="208188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6660452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7695656" y="5433280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8526280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420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15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energies.  Create sequence to affinity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122653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8919856" y="5148376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8947432" y="1487190"/>
            <a:ext cx="239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155482" y="130481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</p:spTree>
    <p:extLst>
      <p:ext uri="{BB962C8B-B14F-4D97-AF65-F5344CB8AC3E}">
        <p14:creationId xmlns:p14="http://schemas.microsoft.com/office/powerpoint/2010/main" val="2206646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B15ECF-C6AE-3555-A5F3-53E77236D228}"/>
              </a:ext>
            </a:extLst>
          </p:cNvPr>
          <p:cNvGrpSpPr/>
          <p:nvPr/>
        </p:nvGrpSpPr>
        <p:grpSpPr>
          <a:xfrm>
            <a:off x="1075380" y="4161308"/>
            <a:ext cx="2161331" cy="1921303"/>
            <a:chOff x="6519002" y="360641"/>
            <a:chExt cx="2161331" cy="192130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CA8942A-1780-0D15-7E6B-E0B5F47C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9002" y="360641"/>
              <a:ext cx="2161331" cy="138408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446BCA-B872-AD56-1F96-40F58B7A0ECE}"/>
                </a:ext>
              </a:extLst>
            </p:cNvPr>
            <p:cNvSpPr txBox="1"/>
            <p:nvPr/>
          </p:nvSpPr>
          <p:spPr>
            <a:xfrm>
              <a:off x="6947886" y="1912612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Dense MLP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172D89-4EF7-2642-B028-388CC3302708}"/>
              </a:ext>
            </a:extLst>
          </p:cNvPr>
          <p:cNvGrpSpPr/>
          <p:nvPr/>
        </p:nvGrpSpPr>
        <p:grpSpPr>
          <a:xfrm>
            <a:off x="7834644" y="1423473"/>
            <a:ext cx="4033366" cy="3757982"/>
            <a:chOff x="4090780" y="1423473"/>
            <a:chExt cx="4033366" cy="37579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93D53-C98F-967F-FD08-149A4D6157AA}"/>
                </a:ext>
              </a:extLst>
            </p:cNvPr>
            <p:cNvSpPr txBox="1"/>
            <p:nvPr/>
          </p:nvSpPr>
          <p:spPr>
            <a:xfrm>
              <a:off x="5106675" y="4812123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 dataset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1038154-5D7A-B535-E72C-6F71E15A8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0780" y="1423473"/>
              <a:ext cx="4033366" cy="314897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488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16511</TotalTime>
  <Words>3883</Words>
  <Application>Microsoft Macintosh PowerPoint</Application>
  <PresentationFormat>Widescreen</PresentationFormat>
  <Paragraphs>865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789</cp:revision>
  <dcterms:created xsi:type="dcterms:W3CDTF">2024-04-22T17:24:41Z</dcterms:created>
  <dcterms:modified xsi:type="dcterms:W3CDTF">2024-05-07T15:12:53Z</dcterms:modified>
</cp:coreProperties>
</file>