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9" r:id="rId23"/>
    <p:sldId id="377" r:id="rId24"/>
    <p:sldId id="380" r:id="rId25"/>
    <p:sldId id="384" r:id="rId26"/>
    <p:sldId id="381" r:id="rId27"/>
    <p:sldId id="383" r:id="rId28"/>
    <p:sldId id="3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51"/>
    <p:restoredTop sz="94719"/>
  </p:normalViewPr>
  <p:slideViewPr>
    <p:cSldViewPr snapToGrid="0">
      <p:cViewPr>
        <p:scale>
          <a:sx n="150" d="100"/>
          <a:sy n="150" d="100"/>
        </p:scale>
        <p:origin x="14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oas_paired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38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1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105938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60A96-319C-393F-A041-4E3029C2EC02}"/>
              </a:ext>
            </a:extLst>
          </p:cNvPr>
          <p:cNvSpPr txBox="1"/>
          <p:nvPr/>
        </p:nvSpPr>
        <p:spPr>
          <a:xfrm>
            <a:off x="473141" y="1839982"/>
            <a:ext cx="11094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Transformer (</a:t>
            </a:r>
            <a:r>
              <a:rPr lang="en-US" dirty="0" err="1"/>
              <a:t>tform.py</a:t>
            </a:r>
            <a:r>
              <a:rPr lang="en-US" dirty="0"/>
              <a:t>) model to support pre-training using masked language model (MLM)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</a:t>
            </a:r>
            <a:r>
              <a:rPr lang="en-US" dirty="0" err="1"/>
              <a:t>scFv_dataset</a:t>
            </a:r>
            <a:r>
              <a:rPr lang="en-US" dirty="0"/>
              <a:t> to support delivering either MLM or regression data depending on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dataset: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 a test, I used the 17665 rows from </a:t>
            </a:r>
            <a:r>
              <a:rPr lang="en-US" dirty="0" err="1"/>
              <a:t>alphaseq_data_train.csv</a:t>
            </a:r>
            <a:r>
              <a:rPr lang="en-US" dirty="0"/>
              <a:t> that have </a:t>
            </a:r>
            <a:r>
              <a:rPr lang="en-US" dirty="0" err="1"/>
              <a:t>q_value</a:t>
            </a:r>
            <a:r>
              <a:rPr lang="en-US" dirty="0"/>
              <a:t> &gt;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data are not included in the cleaned-4b dataset and only their sequences are used (not the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Pre-train with mask prob = 0.15.  Do not use the s</a:t>
            </a:r>
            <a:r>
              <a:rPr lang="en-US" b="0" dirty="0">
                <a:effectLst/>
              </a:rPr>
              <a:t>tandard 80-10-10 corruption strategy, but replace all masked residues the MASK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Fine tune train: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cleaned-4b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Freeze the base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Train only the regression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9E41F-3A3B-C1E8-CA23-0D6862AED3EF}"/>
              </a:ext>
            </a:extLst>
          </p:cNvPr>
          <p:cNvSpPr txBox="1"/>
          <p:nvPr/>
        </p:nvSpPr>
        <p:spPr>
          <a:xfrm>
            <a:off x="4004774" y="138023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Addendum 2</a:t>
            </a:r>
          </a:p>
          <a:p>
            <a:pPr algn="ctr"/>
            <a:r>
              <a:rPr lang="en-US" sz="3600" dirty="0"/>
              <a:t>Pre-training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5CB07-8364-D093-8466-2CA2ECAC3ADE}"/>
              </a:ext>
            </a:extLst>
          </p:cNvPr>
          <p:cNvSpPr txBox="1"/>
          <p:nvPr/>
        </p:nvSpPr>
        <p:spPr>
          <a:xfrm>
            <a:off x="10472468" y="13802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12,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DF63-4235-2FC8-A74E-569CA53C6CF0}"/>
              </a:ext>
            </a:extLst>
          </p:cNvPr>
          <p:cNvSpPr txBox="1"/>
          <p:nvPr/>
        </p:nvSpPr>
        <p:spPr>
          <a:xfrm>
            <a:off x="5900469" y="5227607"/>
            <a:ext cx="594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fixed-sinusoidal embedding for token and position</a:t>
            </a:r>
          </a:p>
        </p:txBody>
      </p:sp>
    </p:spTree>
    <p:extLst>
      <p:ext uri="{BB962C8B-B14F-4D97-AF65-F5344CB8AC3E}">
        <p14:creationId xmlns:p14="http://schemas.microsoft.com/office/powerpoint/2010/main" val="241305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00C16-40E3-9D2D-D25A-4D4F758309BE}"/>
              </a:ext>
            </a:extLst>
          </p:cNvPr>
          <p:cNvSpPr txBox="1"/>
          <p:nvPr/>
        </p:nvSpPr>
        <p:spPr>
          <a:xfrm>
            <a:off x="345057" y="198408"/>
            <a:ext cx="278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AFF26-4537-0ADA-E643-F4AC771826C6}"/>
              </a:ext>
            </a:extLst>
          </p:cNvPr>
          <p:cNvSpPr txBox="1"/>
          <p:nvPr/>
        </p:nvSpPr>
        <p:spPr>
          <a:xfrm>
            <a:off x="345057" y="5793830"/>
            <a:ext cx="4676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linker sequence: 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SSGGGGSGGGGSGGGGSE</a:t>
            </a:r>
          </a:p>
          <a:p>
            <a:r>
              <a:rPr lang="en-US" sz="1400" dirty="0"/>
              <a:t>taken from </a:t>
            </a:r>
            <a:r>
              <a:rPr lang="en-US" sz="1400" dirty="0" err="1"/>
              <a:t>aAlphaBio</a:t>
            </a:r>
            <a:r>
              <a:rPr lang="en-US" sz="1400" dirty="0"/>
              <a:t> dataset as a representative example</a:t>
            </a:r>
            <a:endParaRPr lang="en-US" sz="1400" b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AEC0B9-C818-9A82-74F0-93CB2085D0A1}"/>
              </a:ext>
            </a:extLst>
          </p:cNvPr>
          <p:cNvGrpSpPr/>
          <p:nvPr/>
        </p:nvGrpSpPr>
        <p:grpSpPr>
          <a:xfrm>
            <a:off x="5022490" y="1465858"/>
            <a:ext cx="5614106" cy="1113979"/>
            <a:chOff x="1314090" y="1702925"/>
            <a:chExt cx="5614106" cy="11139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B0D95-4135-F061-A933-D69BBAF08F36}"/>
                </a:ext>
              </a:extLst>
            </p:cNvPr>
            <p:cNvGrpSpPr/>
            <p:nvPr/>
          </p:nvGrpSpPr>
          <p:grpSpPr>
            <a:xfrm>
              <a:off x="1314090" y="1709947"/>
              <a:ext cx="4781910" cy="362310"/>
              <a:chOff x="1314090" y="1709947"/>
              <a:chExt cx="4781910" cy="3623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E25C25-9305-7F06-2CF4-F705A810098B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633200-48B9-76CD-27DB-CF34E002DDE3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2DB290-A23C-BB94-B5C8-7B93930640AC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5D92BA-EFA4-EDC4-19F1-4C7E1F87E83F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C6C2F1-0FB8-0535-674E-4F9F6FBAB31D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7560C6-989D-43FF-0F15-350B9E15A03E}"/>
                </a:ext>
              </a:extLst>
            </p:cNvPr>
            <p:cNvGrpSpPr/>
            <p:nvPr/>
          </p:nvGrpSpPr>
          <p:grpSpPr>
            <a:xfrm>
              <a:off x="1314090" y="2454158"/>
              <a:ext cx="4781909" cy="362746"/>
              <a:chOff x="1314090" y="2454158"/>
              <a:chExt cx="4781909" cy="3627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24D1E9-A64F-A32A-AA69-3C657CDD531A}"/>
                  </a:ext>
                </a:extLst>
              </p:cNvPr>
              <p:cNvSpPr/>
              <p:nvPr/>
            </p:nvSpPr>
            <p:spPr>
              <a:xfrm>
                <a:off x="4318958" y="2454158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CD5F6E-4EA9-1828-24B2-D554C71F9C8A}"/>
                  </a:ext>
                </a:extLst>
              </p:cNvPr>
              <p:cNvSpPr/>
              <p:nvPr/>
            </p:nvSpPr>
            <p:spPr>
              <a:xfrm>
                <a:off x="1314090" y="2454594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C69BC8-8C67-33C6-F972-820B1E5D102C}"/>
                  </a:ext>
                </a:extLst>
              </p:cNvPr>
              <p:cNvSpPr/>
              <p:nvPr/>
            </p:nvSpPr>
            <p:spPr>
              <a:xfrm>
                <a:off x="3301041" y="2454158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B3EAE3-4ADE-C38B-5865-A00824DB7F35}"/>
                  </a:ext>
                </a:extLst>
              </p:cNvPr>
              <p:cNvCxnSpPr>
                <a:cxnSpLocks/>
                <a:stCxn id="12" idx="1"/>
                <a:endCxn id="14" idx="3"/>
              </p:cNvCxnSpPr>
              <p:nvPr/>
            </p:nvCxnSpPr>
            <p:spPr>
              <a:xfrm flipH="1">
                <a:off x="4109049" y="2635313"/>
                <a:ext cx="20990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BCEB74-C4AC-B840-62FA-508422E28F9C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flipH="1">
                <a:off x="3091131" y="2635313"/>
                <a:ext cx="209910" cy="4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0BD169-63CA-2B16-710C-00130D8DA635}"/>
                </a:ext>
              </a:extLst>
            </p:cNvPr>
            <p:cNvSpPr txBox="1"/>
            <p:nvPr/>
          </p:nvSpPr>
          <p:spPr>
            <a:xfrm>
              <a:off x="6305910" y="1702925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8FBF5A-D8DB-2192-6DD4-9BF96D47E347}"/>
                </a:ext>
              </a:extLst>
            </p:cNvPr>
            <p:cNvSpPr txBox="1"/>
            <p:nvPr/>
          </p:nvSpPr>
          <p:spPr>
            <a:xfrm>
              <a:off x="6305908" y="244713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EF1670-C630-B611-5484-3C702A4077BF}"/>
              </a:ext>
            </a:extLst>
          </p:cNvPr>
          <p:cNvGrpSpPr/>
          <p:nvPr/>
        </p:nvGrpSpPr>
        <p:grpSpPr>
          <a:xfrm>
            <a:off x="4425480" y="3406090"/>
            <a:ext cx="7427405" cy="589575"/>
            <a:chOff x="753536" y="4052515"/>
            <a:chExt cx="7427405" cy="589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63861-B92C-F96F-5716-5C0B961258C3}"/>
                </a:ext>
              </a:extLst>
            </p:cNvPr>
            <p:cNvSpPr/>
            <p:nvPr/>
          </p:nvSpPr>
          <p:spPr>
            <a:xfrm>
              <a:off x="753536" y="4279780"/>
              <a:ext cx="591068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51CB66-AE65-59B4-7410-CE99B300D9D5}"/>
                </a:ext>
              </a:extLst>
            </p:cNvPr>
            <p:cNvGrpSpPr/>
            <p:nvPr/>
          </p:nvGrpSpPr>
          <p:grpSpPr>
            <a:xfrm>
              <a:off x="1381823" y="4276924"/>
              <a:ext cx="4781910" cy="362310"/>
              <a:chOff x="1314090" y="1709947"/>
              <a:chExt cx="4781910" cy="3623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ED239F-4DD5-0386-43FF-A7CDA870A931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113572-0F38-AD7F-E43A-BE258B21FC8B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1E0B087-7D89-2A7D-AA39-F134115DEFF2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D66BA2-4840-E787-9A3C-8765214A44F8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8BDCF6F-8223-55AB-102F-8AAF2A734BD8}"/>
                  </a:ext>
                </a:extLst>
              </p:cNvPr>
              <p:cNvCxnSpPr>
                <a:stCxn id="32" idx="3"/>
                <a:endCxn id="31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FF49E2-A085-FE56-DB81-9FB44635D156}"/>
                </a:ext>
              </a:extLst>
            </p:cNvPr>
            <p:cNvSpPr/>
            <p:nvPr/>
          </p:nvSpPr>
          <p:spPr>
            <a:xfrm>
              <a:off x="6231468" y="4276924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D1A5A9-21F2-DF80-4C58-37D9597D7A75}"/>
                </a:ext>
              </a:extLst>
            </p:cNvPr>
            <p:cNvSpPr/>
            <p:nvPr/>
          </p:nvSpPr>
          <p:spPr>
            <a:xfrm>
              <a:off x="7023788" y="4274980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BB38D4-E048-F9C8-5FC1-71950E8A068F}"/>
                </a:ext>
              </a:extLst>
            </p:cNvPr>
            <p:cNvSpPr txBox="1"/>
            <p:nvPr/>
          </p:nvSpPr>
          <p:spPr>
            <a:xfrm>
              <a:off x="7661247" y="4052515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3823E7-968E-9DBB-04AD-E42F3E82F538}"/>
              </a:ext>
            </a:extLst>
          </p:cNvPr>
          <p:cNvSpPr txBox="1"/>
          <p:nvPr/>
        </p:nvSpPr>
        <p:spPr>
          <a:xfrm>
            <a:off x="4836945" y="1012971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scFv</a:t>
            </a:r>
            <a:r>
              <a:rPr lang="en-US" dirty="0"/>
              <a:t> sequences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94BFC-1240-16D7-80D2-A67BDBE4F740}"/>
              </a:ext>
            </a:extLst>
          </p:cNvPr>
          <p:cNvSpPr txBox="1"/>
          <p:nvPr/>
        </p:nvSpPr>
        <p:spPr>
          <a:xfrm>
            <a:off x="7501306" y="2868434"/>
            <a:ext cx="38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Encode, prepend-CLS, PAD if needed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2FEA68-E347-9867-D5E3-A2F7D6BBCB58}"/>
              </a:ext>
            </a:extLst>
          </p:cNvPr>
          <p:cNvCxnSpPr>
            <a:cxnSpLocks/>
          </p:cNvCxnSpPr>
          <p:nvPr/>
        </p:nvCxnSpPr>
        <p:spPr>
          <a:xfrm>
            <a:off x="7433733" y="2656501"/>
            <a:ext cx="0" cy="87970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C8244A-C3C7-F162-D305-07558C86BBA4}"/>
              </a:ext>
            </a:extLst>
          </p:cNvPr>
          <p:cNvCxnSpPr>
            <a:cxnSpLocks/>
          </p:cNvCxnSpPr>
          <p:nvPr/>
        </p:nvCxnSpPr>
        <p:spPr>
          <a:xfrm>
            <a:off x="7433733" y="4121235"/>
            <a:ext cx="0" cy="87970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BDF53C-11D0-FCC3-6C9D-F36BA24C0918}"/>
              </a:ext>
            </a:extLst>
          </p:cNvPr>
          <p:cNvSpPr txBox="1"/>
          <p:nvPr/>
        </p:nvSpPr>
        <p:spPr>
          <a:xfrm>
            <a:off x="7501306" y="4306674"/>
            <a:ext cx="2730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Mask</a:t>
            </a:r>
          </a:p>
          <a:p>
            <a:r>
              <a:rPr lang="en-US" dirty="0"/>
              <a:t>(only mask VL, Linker, VH)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2AF7C-41ED-5820-BEEA-577FB6201179}"/>
              </a:ext>
            </a:extLst>
          </p:cNvPr>
          <p:cNvSpPr txBox="1"/>
          <p:nvPr/>
        </p:nvSpPr>
        <p:spPr>
          <a:xfrm>
            <a:off x="389467" y="990600"/>
            <a:ext cx="3789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</a:t>
            </a:r>
            <a:r>
              <a:rPr lang="en-US" dirty="0" err="1"/>
              <a:t>heavy,light</a:t>
            </a:r>
            <a:r>
              <a:rPr lang="en-US" dirty="0"/>
              <a:t> data,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95801 unique H,L sequence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90/10 train/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D22C9E-9B1E-426A-9858-E6B0D82DCC0D}"/>
              </a:ext>
            </a:extLst>
          </p:cNvPr>
          <p:cNvSpPr txBox="1"/>
          <p:nvPr/>
        </p:nvSpPr>
        <p:spPr>
          <a:xfrm>
            <a:off x="7938377" y="6485303"/>
            <a:ext cx="368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https://opig.stats.ox.ac.uk/webapps/oas/oas_paired/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8844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1EC4A-E6A5-737F-7BE7-0F33C712BE8A}"/>
              </a:ext>
            </a:extLst>
          </p:cNvPr>
          <p:cNvSpPr txBox="1"/>
          <p:nvPr/>
        </p:nvSpPr>
        <p:spPr>
          <a:xfrm>
            <a:off x="448574" y="232913"/>
            <a:ext cx="275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F2E15-C6D3-2E9E-5D83-2CBE30322775}"/>
              </a:ext>
            </a:extLst>
          </p:cNvPr>
          <p:cNvSpPr txBox="1"/>
          <p:nvPr/>
        </p:nvSpPr>
        <p:spPr>
          <a:xfrm>
            <a:off x="1078302" y="1086928"/>
            <a:ext cx="85515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Freeze the base model and train just the regression head (for ~10 epochs?)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maybe </a:t>
            </a:r>
            <a:r>
              <a:rPr lang="en-US" dirty="0" err="1"/>
              <a:t>mlp</a:t>
            </a:r>
            <a:r>
              <a:rPr lang="en-US" dirty="0"/>
              <a:t> dropout = 0.4 for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MLP (3 layer) vs. residual MLP vs. </a:t>
            </a:r>
            <a:r>
              <a:rPr lang="en-US"/>
              <a:t>single Linear layer (1-layer MLP)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gradually unfreeze the transformer layers and train for a couple more epochs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0.00001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 dropouts 0.1, 0.1,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08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standard vs pre-trained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2196"/>
              </p:ext>
            </p:extLst>
          </p:nvPr>
        </p:nvGraphicFramePr>
        <p:xfrm>
          <a:off x="274638" y="970377"/>
          <a:ext cx="11327891" cy="286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0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6376">
                  <a:extLst>
                    <a:ext uri="{9D8B030D-6E8A-4147-A177-3AD203B41FA5}">
                      <a16:colId xmlns:a16="http://schemas.microsoft.com/office/drawing/2014/main" val="649451810"/>
                    </a:ext>
                  </a:extLst>
                </a:gridCol>
                <a:gridCol w="775358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909371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698779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76578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855057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Pretrain</a:t>
                      </a:r>
                    </a:p>
                    <a:p>
                      <a:pPr algn="ctr"/>
                      <a:r>
                        <a:rPr lang="en-US" dirty="0"/>
                        <a:t>dataset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fully-trained reference 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clean-4b dataset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high_q_pretrain_2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clean_4b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frozen, unfreeze last layer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7343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402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865644" y="5723487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661623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21543</TotalTime>
  <Words>2610</Words>
  <Application>Microsoft Macintosh PowerPoint</Application>
  <PresentationFormat>Widescreen</PresentationFormat>
  <Paragraphs>479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Menlo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991</cp:revision>
  <dcterms:created xsi:type="dcterms:W3CDTF">2024-04-22T17:24:41Z</dcterms:created>
  <dcterms:modified xsi:type="dcterms:W3CDTF">2024-05-15T17:48:17Z</dcterms:modified>
</cp:coreProperties>
</file>