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326" r:id="rId2"/>
    <p:sldId id="325" r:id="rId3"/>
    <p:sldId id="328" r:id="rId4"/>
    <p:sldId id="338" r:id="rId5"/>
    <p:sldId id="367" r:id="rId6"/>
    <p:sldId id="361" r:id="rId7"/>
    <p:sldId id="350" r:id="rId8"/>
    <p:sldId id="333" r:id="rId9"/>
    <p:sldId id="336" r:id="rId10"/>
    <p:sldId id="345" r:id="rId11"/>
    <p:sldId id="343" r:id="rId12"/>
    <p:sldId id="341" r:id="rId13"/>
    <p:sldId id="366" r:id="rId14"/>
    <p:sldId id="368" r:id="rId15"/>
    <p:sldId id="369" r:id="rId16"/>
    <p:sldId id="356" r:id="rId17"/>
    <p:sldId id="359" r:id="rId18"/>
    <p:sldId id="352" r:id="rId19"/>
    <p:sldId id="320" r:id="rId20"/>
    <p:sldId id="257" r:id="rId21"/>
    <p:sldId id="258" r:id="rId22"/>
    <p:sldId id="318" r:id="rId23"/>
    <p:sldId id="321" r:id="rId24"/>
    <p:sldId id="355" r:id="rId25"/>
    <p:sldId id="34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65"/>
    <p:restoredTop sz="94719"/>
  </p:normalViewPr>
  <p:slideViewPr>
    <p:cSldViewPr snapToGrid="0">
      <p:cViewPr varScale="1">
        <p:scale>
          <a:sx n="148" d="100"/>
          <a:sy n="148" d="100"/>
        </p:scale>
        <p:origin x="1312" y="192"/>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15B24-BE5D-BB16-E018-6A8D6A4519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B4FE09-8BC8-CD7F-46E1-DDACF58297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7C2911-A6BE-BEB5-2F7F-AC782DE4A759}"/>
              </a:ext>
            </a:extLst>
          </p:cNvPr>
          <p:cNvSpPr>
            <a:spLocks noGrp="1"/>
          </p:cNvSpPr>
          <p:nvPr>
            <p:ph type="dt" sz="half" idx="10"/>
          </p:nvPr>
        </p:nvSpPr>
        <p:spPr/>
        <p:txBody>
          <a:bodyPr/>
          <a:lstStyle/>
          <a:p>
            <a:fld id="{A99D5239-F08C-4643-B440-E380AF94EFE9}" type="datetimeFigureOut">
              <a:rPr lang="en-US" smtClean="0"/>
              <a:t>5/1/24</a:t>
            </a:fld>
            <a:endParaRPr lang="en-US"/>
          </a:p>
        </p:txBody>
      </p:sp>
      <p:sp>
        <p:nvSpPr>
          <p:cNvPr id="5" name="Footer Placeholder 4">
            <a:extLst>
              <a:ext uri="{FF2B5EF4-FFF2-40B4-BE49-F238E27FC236}">
                <a16:creationId xmlns:a16="http://schemas.microsoft.com/office/drawing/2014/main" id="{F63BF012-9DA7-BE18-4726-13856880EA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275DCB-5F5D-8C65-BE0D-856A358F9FC6}"/>
              </a:ext>
            </a:extLst>
          </p:cNvPr>
          <p:cNvSpPr>
            <a:spLocks noGrp="1"/>
          </p:cNvSpPr>
          <p:nvPr>
            <p:ph type="sldNum" sz="quarter" idx="12"/>
          </p:nvPr>
        </p:nvSpPr>
        <p:spPr/>
        <p:txBody>
          <a:bodyPr/>
          <a:lstStyle/>
          <a:p>
            <a:fld id="{8F76707A-F766-D34C-BA83-EFD6E2D5F570}" type="slidenum">
              <a:rPr lang="en-US" smtClean="0"/>
              <a:t>‹#›</a:t>
            </a:fld>
            <a:endParaRPr lang="en-US"/>
          </a:p>
        </p:txBody>
      </p:sp>
    </p:spTree>
    <p:extLst>
      <p:ext uri="{BB962C8B-B14F-4D97-AF65-F5344CB8AC3E}">
        <p14:creationId xmlns:p14="http://schemas.microsoft.com/office/powerpoint/2010/main" val="745874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C7129-8654-C546-5E50-B05DB886D4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DA524A-ED5F-81C4-364F-F37D28C30D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DCD26B-3BF0-8503-ACFD-B248A2DCA713}"/>
              </a:ext>
            </a:extLst>
          </p:cNvPr>
          <p:cNvSpPr>
            <a:spLocks noGrp="1"/>
          </p:cNvSpPr>
          <p:nvPr>
            <p:ph type="dt" sz="half" idx="10"/>
          </p:nvPr>
        </p:nvSpPr>
        <p:spPr/>
        <p:txBody>
          <a:bodyPr/>
          <a:lstStyle/>
          <a:p>
            <a:fld id="{A99D5239-F08C-4643-B440-E380AF94EFE9}" type="datetimeFigureOut">
              <a:rPr lang="en-US" smtClean="0"/>
              <a:t>5/1/24</a:t>
            </a:fld>
            <a:endParaRPr lang="en-US"/>
          </a:p>
        </p:txBody>
      </p:sp>
      <p:sp>
        <p:nvSpPr>
          <p:cNvPr id="5" name="Footer Placeholder 4">
            <a:extLst>
              <a:ext uri="{FF2B5EF4-FFF2-40B4-BE49-F238E27FC236}">
                <a16:creationId xmlns:a16="http://schemas.microsoft.com/office/drawing/2014/main" id="{5A95AFCE-399E-9063-754F-518A6DC183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6D3F2B-637C-CCA4-BC87-7D762A1DDACB}"/>
              </a:ext>
            </a:extLst>
          </p:cNvPr>
          <p:cNvSpPr>
            <a:spLocks noGrp="1"/>
          </p:cNvSpPr>
          <p:nvPr>
            <p:ph type="sldNum" sz="quarter" idx="12"/>
          </p:nvPr>
        </p:nvSpPr>
        <p:spPr/>
        <p:txBody>
          <a:bodyPr/>
          <a:lstStyle/>
          <a:p>
            <a:fld id="{8F76707A-F766-D34C-BA83-EFD6E2D5F570}" type="slidenum">
              <a:rPr lang="en-US" smtClean="0"/>
              <a:t>‹#›</a:t>
            </a:fld>
            <a:endParaRPr lang="en-US"/>
          </a:p>
        </p:txBody>
      </p:sp>
    </p:spTree>
    <p:extLst>
      <p:ext uri="{BB962C8B-B14F-4D97-AF65-F5344CB8AC3E}">
        <p14:creationId xmlns:p14="http://schemas.microsoft.com/office/powerpoint/2010/main" val="1865573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EC91A6-10CF-DF4A-192A-F3C954E311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F9DBE2-0145-F8F3-3713-0E4FFA15D4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18C856-9746-A525-EDC7-0AD66B2BC7E0}"/>
              </a:ext>
            </a:extLst>
          </p:cNvPr>
          <p:cNvSpPr>
            <a:spLocks noGrp="1"/>
          </p:cNvSpPr>
          <p:nvPr>
            <p:ph type="dt" sz="half" idx="10"/>
          </p:nvPr>
        </p:nvSpPr>
        <p:spPr/>
        <p:txBody>
          <a:bodyPr/>
          <a:lstStyle/>
          <a:p>
            <a:fld id="{A99D5239-F08C-4643-B440-E380AF94EFE9}" type="datetimeFigureOut">
              <a:rPr lang="en-US" smtClean="0"/>
              <a:t>5/1/24</a:t>
            </a:fld>
            <a:endParaRPr lang="en-US"/>
          </a:p>
        </p:txBody>
      </p:sp>
      <p:sp>
        <p:nvSpPr>
          <p:cNvPr id="5" name="Footer Placeholder 4">
            <a:extLst>
              <a:ext uri="{FF2B5EF4-FFF2-40B4-BE49-F238E27FC236}">
                <a16:creationId xmlns:a16="http://schemas.microsoft.com/office/drawing/2014/main" id="{C9F01202-2988-A998-813E-B224B5BDB0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02D25-B3E0-4126-4317-A79F76ECCD38}"/>
              </a:ext>
            </a:extLst>
          </p:cNvPr>
          <p:cNvSpPr>
            <a:spLocks noGrp="1"/>
          </p:cNvSpPr>
          <p:nvPr>
            <p:ph type="sldNum" sz="quarter" idx="12"/>
          </p:nvPr>
        </p:nvSpPr>
        <p:spPr/>
        <p:txBody>
          <a:bodyPr/>
          <a:lstStyle/>
          <a:p>
            <a:fld id="{8F76707A-F766-D34C-BA83-EFD6E2D5F570}" type="slidenum">
              <a:rPr lang="en-US" smtClean="0"/>
              <a:t>‹#›</a:t>
            </a:fld>
            <a:endParaRPr lang="en-US"/>
          </a:p>
        </p:txBody>
      </p:sp>
    </p:spTree>
    <p:extLst>
      <p:ext uri="{BB962C8B-B14F-4D97-AF65-F5344CB8AC3E}">
        <p14:creationId xmlns:p14="http://schemas.microsoft.com/office/powerpoint/2010/main" val="1005799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B907F-0190-1BCD-0255-47DA6CBC2B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426104-4B7B-F5A6-9810-F30A1DD148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CD5C20-E900-3477-6692-8DDCF4075E91}"/>
              </a:ext>
            </a:extLst>
          </p:cNvPr>
          <p:cNvSpPr>
            <a:spLocks noGrp="1"/>
          </p:cNvSpPr>
          <p:nvPr>
            <p:ph type="dt" sz="half" idx="10"/>
          </p:nvPr>
        </p:nvSpPr>
        <p:spPr/>
        <p:txBody>
          <a:bodyPr/>
          <a:lstStyle/>
          <a:p>
            <a:fld id="{A99D5239-F08C-4643-B440-E380AF94EFE9}" type="datetimeFigureOut">
              <a:rPr lang="en-US" smtClean="0"/>
              <a:t>5/1/24</a:t>
            </a:fld>
            <a:endParaRPr lang="en-US"/>
          </a:p>
        </p:txBody>
      </p:sp>
      <p:sp>
        <p:nvSpPr>
          <p:cNvPr id="5" name="Footer Placeholder 4">
            <a:extLst>
              <a:ext uri="{FF2B5EF4-FFF2-40B4-BE49-F238E27FC236}">
                <a16:creationId xmlns:a16="http://schemas.microsoft.com/office/drawing/2014/main" id="{DC754017-94C4-C88E-FAAF-0395428B8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B56F53-CB2D-27E3-DE7F-46DEC150FB16}"/>
              </a:ext>
            </a:extLst>
          </p:cNvPr>
          <p:cNvSpPr>
            <a:spLocks noGrp="1"/>
          </p:cNvSpPr>
          <p:nvPr>
            <p:ph type="sldNum" sz="quarter" idx="12"/>
          </p:nvPr>
        </p:nvSpPr>
        <p:spPr/>
        <p:txBody>
          <a:bodyPr/>
          <a:lstStyle/>
          <a:p>
            <a:fld id="{8F76707A-F766-D34C-BA83-EFD6E2D5F570}" type="slidenum">
              <a:rPr lang="en-US" smtClean="0"/>
              <a:t>‹#›</a:t>
            </a:fld>
            <a:endParaRPr lang="en-US"/>
          </a:p>
        </p:txBody>
      </p:sp>
    </p:spTree>
    <p:extLst>
      <p:ext uri="{BB962C8B-B14F-4D97-AF65-F5344CB8AC3E}">
        <p14:creationId xmlns:p14="http://schemas.microsoft.com/office/powerpoint/2010/main" val="4055391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DB053-905E-5762-A822-1E8A195DAA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5A39A7-C4D8-FEF8-76D1-908074565D6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5465AC-D2A0-D1C5-1860-16F0D78DD1F5}"/>
              </a:ext>
            </a:extLst>
          </p:cNvPr>
          <p:cNvSpPr>
            <a:spLocks noGrp="1"/>
          </p:cNvSpPr>
          <p:nvPr>
            <p:ph type="dt" sz="half" idx="10"/>
          </p:nvPr>
        </p:nvSpPr>
        <p:spPr/>
        <p:txBody>
          <a:bodyPr/>
          <a:lstStyle/>
          <a:p>
            <a:fld id="{A99D5239-F08C-4643-B440-E380AF94EFE9}" type="datetimeFigureOut">
              <a:rPr lang="en-US" smtClean="0"/>
              <a:t>5/1/24</a:t>
            </a:fld>
            <a:endParaRPr lang="en-US"/>
          </a:p>
        </p:txBody>
      </p:sp>
      <p:sp>
        <p:nvSpPr>
          <p:cNvPr id="5" name="Footer Placeholder 4">
            <a:extLst>
              <a:ext uri="{FF2B5EF4-FFF2-40B4-BE49-F238E27FC236}">
                <a16:creationId xmlns:a16="http://schemas.microsoft.com/office/drawing/2014/main" id="{EF4BA778-FA45-F61B-62CA-8F2E451DA1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9B02E9-6ACE-CFE6-FF0A-3A71F260564D}"/>
              </a:ext>
            </a:extLst>
          </p:cNvPr>
          <p:cNvSpPr>
            <a:spLocks noGrp="1"/>
          </p:cNvSpPr>
          <p:nvPr>
            <p:ph type="sldNum" sz="quarter" idx="12"/>
          </p:nvPr>
        </p:nvSpPr>
        <p:spPr/>
        <p:txBody>
          <a:bodyPr/>
          <a:lstStyle/>
          <a:p>
            <a:fld id="{8F76707A-F766-D34C-BA83-EFD6E2D5F570}" type="slidenum">
              <a:rPr lang="en-US" smtClean="0"/>
              <a:t>‹#›</a:t>
            </a:fld>
            <a:endParaRPr lang="en-US"/>
          </a:p>
        </p:txBody>
      </p:sp>
    </p:spTree>
    <p:extLst>
      <p:ext uri="{BB962C8B-B14F-4D97-AF65-F5344CB8AC3E}">
        <p14:creationId xmlns:p14="http://schemas.microsoft.com/office/powerpoint/2010/main" val="2042946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2A487-070A-5040-17CB-8B98BB6A4C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429F47-D195-84D2-46F3-C5FDEF1318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D82CDB-DA5E-F769-F26F-8B7C466F19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3F0474-CEC7-6B70-EC88-5A6AB8737E14}"/>
              </a:ext>
            </a:extLst>
          </p:cNvPr>
          <p:cNvSpPr>
            <a:spLocks noGrp="1"/>
          </p:cNvSpPr>
          <p:nvPr>
            <p:ph type="dt" sz="half" idx="10"/>
          </p:nvPr>
        </p:nvSpPr>
        <p:spPr/>
        <p:txBody>
          <a:bodyPr/>
          <a:lstStyle/>
          <a:p>
            <a:fld id="{A99D5239-F08C-4643-B440-E380AF94EFE9}" type="datetimeFigureOut">
              <a:rPr lang="en-US" smtClean="0"/>
              <a:t>5/1/24</a:t>
            </a:fld>
            <a:endParaRPr lang="en-US"/>
          </a:p>
        </p:txBody>
      </p:sp>
      <p:sp>
        <p:nvSpPr>
          <p:cNvPr id="6" name="Footer Placeholder 5">
            <a:extLst>
              <a:ext uri="{FF2B5EF4-FFF2-40B4-BE49-F238E27FC236}">
                <a16:creationId xmlns:a16="http://schemas.microsoft.com/office/drawing/2014/main" id="{E915ECF5-8F92-BB28-CAF4-4FE6F9979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5C2428-5825-988D-B30E-944AADBB5FDE}"/>
              </a:ext>
            </a:extLst>
          </p:cNvPr>
          <p:cNvSpPr>
            <a:spLocks noGrp="1"/>
          </p:cNvSpPr>
          <p:nvPr>
            <p:ph type="sldNum" sz="quarter" idx="12"/>
          </p:nvPr>
        </p:nvSpPr>
        <p:spPr/>
        <p:txBody>
          <a:bodyPr/>
          <a:lstStyle/>
          <a:p>
            <a:fld id="{8F76707A-F766-D34C-BA83-EFD6E2D5F570}" type="slidenum">
              <a:rPr lang="en-US" smtClean="0"/>
              <a:t>‹#›</a:t>
            </a:fld>
            <a:endParaRPr lang="en-US"/>
          </a:p>
        </p:txBody>
      </p:sp>
    </p:spTree>
    <p:extLst>
      <p:ext uri="{BB962C8B-B14F-4D97-AF65-F5344CB8AC3E}">
        <p14:creationId xmlns:p14="http://schemas.microsoft.com/office/powerpoint/2010/main" val="1758674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FB9A8-7C60-DBF9-465F-59DA85BB14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75C2CA-806A-EFCA-8EE5-E32A3C2AB6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7D5C5F-9FC5-88B7-3028-4838A6FABE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699445-61AC-6FF3-8FEB-9222992C2C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BB2E7E-6277-5D61-0232-361A2C35F7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BC4C80-B257-2ABE-9032-D617AA60B06A}"/>
              </a:ext>
            </a:extLst>
          </p:cNvPr>
          <p:cNvSpPr>
            <a:spLocks noGrp="1"/>
          </p:cNvSpPr>
          <p:nvPr>
            <p:ph type="dt" sz="half" idx="10"/>
          </p:nvPr>
        </p:nvSpPr>
        <p:spPr/>
        <p:txBody>
          <a:bodyPr/>
          <a:lstStyle/>
          <a:p>
            <a:fld id="{A99D5239-F08C-4643-B440-E380AF94EFE9}" type="datetimeFigureOut">
              <a:rPr lang="en-US" smtClean="0"/>
              <a:t>5/1/24</a:t>
            </a:fld>
            <a:endParaRPr lang="en-US"/>
          </a:p>
        </p:txBody>
      </p:sp>
      <p:sp>
        <p:nvSpPr>
          <p:cNvPr id="8" name="Footer Placeholder 7">
            <a:extLst>
              <a:ext uri="{FF2B5EF4-FFF2-40B4-BE49-F238E27FC236}">
                <a16:creationId xmlns:a16="http://schemas.microsoft.com/office/drawing/2014/main" id="{F799AB18-53B0-8F5C-DC16-CEC6A8C7C2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D5CE56-5C49-3F4B-1718-F8718E30198C}"/>
              </a:ext>
            </a:extLst>
          </p:cNvPr>
          <p:cNvSpPr>
            <a:spLocks noGrp="1"/>
          </p:cNvSpPr>
          <p:nvPr>
            <p:ph type="sldNum" sz="quarter" idx="12"/>
          </p:nvPr>
        </p:nvSpPr>
        <p:spPr/>
        <p:txBody>
          <a:bodyPr/>
          <a:lstStyle/>
          <a:p>
            <a:fld id="{8F76707A-F766-D34C-BA83-EFD6E2D5F570}" type="slidenum">
              <a:rPr lang="en-US" smtClean="0"/>
              <a:t>‹#›</a:t>
            </a:fld>
            <a:endParaRPr lang="en-US"/>
          </a:p>
        </p:txBody>
      </p:sp>
    </p:spTree>
    <p:extLst>
      <p:ext uri="{BB962C8B-B14F-4D97-AF65-F5344CB8AC3E}">
        <p14:creationId xmlns:p14="http://schemas.microsoft.com/office/powerpoint/2010/main" val="2758338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EC9A6-DAD0-6CEC-BAEC-92E39D27D9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C15217-BFBD-755B-7503-9734C3A54309}"/>
              </a:ext>
            </a:extLst>
          </p:cNvPr>
          <p:cNvSpPr>
            <a:spLocks noGrp="1"/>
          </p:cNvSpPr>
          <p:nvPr>
            <p:ph type="dt" sz="half" idx="10"/>
          </p:nvPr>
        </p:nvSpPr>
        <p:spPr/>
        <p:txBody>
          <a:bodyPr/>
          <a:lstStyle/>
          <a:p>
            <a:fld id="{A99D5239-F08C-4643-B440-E380AF94EFE9}" type="datetimeFigureOut">
              <a:rPr lang="en-US" smtClean="0"/>
              <a:t>5/1/24</a:t>
            </a:fld>
            <a:endParaRPr lang="en-US"/>
          </a:p>
        </p:txBody>
      </p:sp>
      <p:sp>
        <p:nvSpPr>
          <p:cNvPr id="4" name="Footer Placeholder 3">
            <a:extLst>
              <a:ext uri="{FF2B5EF4-FFF2-40B4-BE49-F238E27FC236}">
                <a16:creationId xmlns:a16="http://schemas.microsoft.com/office/drawing/2014/main" id="{277C9AB4-6F5A-D2A5-51EF-E0057C8171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4598D9-9E0E-0D2A-6DA0-D5AAD336509A}"/>
              </a:ext>
            </a:extLst>
          </p:cNvPr>
          <p:cNvSpPr>
            <a:spLocks noGrp="1"/>
          </p:cNvSpPr>
          <p:nvPr>
            <p:ph type="sldNum" sz="quarter" idx="12"/>
          </p:nvPr>
        </p:nvSpPr>
        <p:spPr/>
        <p:txBody>
          <a:bodyPr/>
          <a:lstStyle/>
          <a:p>
            <a:fld id="{8F76707A-F766-D34C-BA83-EFD6E2D5F570}" type="slidenum">
              <a:rPr lang="en-US" smtClean="0"/>
              <a:t>‹#›</a:t>
            </a:fld>
            <a:endParaRPr lang="en-US"/>
          </a:p>
        </p:txBody>
      </p:sp>
    </p:spTree>
    <p:extLst>
      <p:ext uri="{BB962C8B-B14F-4D97-AF65-F5344CB8AC3E}">
        <p14:creationId xmlns:p14="http://schemas.microsoft.com/office/powerpoint/2010/main" val="3866260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2F6EDC-16E4-6BDD-7B5D-14C1D03D8D00}"/>
              </a:ext>
            </a:extLst>
          </p:cNvPr>
          <p:cNvSpPr>
            <a:spLocks noGrp="1"/>
          </p:cNvSpPr>
          <p:nvPr>
            <p:ph type="dt" sz="half" idx="10"/>
          </p:nvPr>
        </p:nvSpPr>
        <p:spPr/>
        <p:txBody>
          <a:bodyPr/>
          <a:lstStyle/>
          <a:p>
            <a:fld id="{A99D5239-F08C-4643-B440-E380AF94EFE9}" type="datetimeFigureOut">
              <a:rPr lang="en-US" smtClean="0"/>
              <a:t>5/1/24</a:t>
            </a:fld>
            <a:endParaRPr lang="en-US"/>
          </a:p>
        </p:txBody>
      </p:sp>
      <p:sp>
        <p:nvSpPr>
          <p:cNvPr id="3" name="Footer Placeholder 2">
            <a:extLst>
              <a:ext uri="{FF2B5EF4-FFF2-40B4-BE49-F238E27FC236}">
                <a16:creationId xmlns:a16="http://schemas.microsoft.com/office/drawing/2014/main" id="{C7278D2E-FA98-EA3C-96CB-140BECB0CE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E032C2-65C9-43F7-F8DA-5ADC90BD2F07}"/>
              </a:ext>
            </a:extLst>
          </p:cNvPr>
          <p:cNvSpPr>
            <a:spLocks noGrp="1"/>
          </p:cNvSpPr>
          <p:nvPr>
            <p:ph type="sldNum" sz="quarter" idx="12"/>
          </p:nvPr>
        </p:nvSpPr>
        <p:spPr/>
        <p:txBody>
          <a:bodyPr/>
          <a:lstStyle/>
          <a:p>
            <a:fld id="{8F76707A-F766-D34C-BA83-EFD6E2D5F570}" type="slidenum">
              <a:rPr lang="en-US" smtClean="0"/>
              <a:t>‹#›</a:t>
            </a:fld>
            <a:endParaRPr lang="en-US"/>
          </a:p>
        </p:txBody>
      </p:sp>
    </p:spTree>
    <p:extLst>
      <p:ext uri="{BB962C8B-B14F-4D97-AF65-F5344CB8AC3E}">
        <p14:creationId xmlns:p14="http://schemas.microsoft.com/office/powerpoint/2010/main" val="4194464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E0E94-1151-8567-76DA-2FAA9C4661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A18908-2083-6EA2-8FE1-F2D2FED072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8DCBEA-5D3E-C66C-D62E-E54E76CDCA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6D5B68-B2A3-8911-C036-3F5E45095D70}"/>
              </a:ext>
            </a:extLst>
          </p:cNvPr>
          <p:cNvSpPr>
            <a:spLocks noGrp="1"/>
          </p:cNvSpPr>
          <p:nvPr>
            <p:ph type="dt" sz="half" idx="10"/>
          </p:nvPr>
        </p:nvSpPr>
        <p:spPr/>
        <p:txBody>
          <a:bodyPr/>
          <a:lstStyle/>
          <a:p>
            <a:fld id="{A99D5239-F08C-4643-B440-E380AF94EFE9}" type="datetimeFigureOut">
              <a:rPr lang="en-US" smtClean="0"/>
              <a:t>5/1/24</a:t>
            </a:fld>
            <a:endParaRPr lang="en-US"/>
          </a:p>
        </p:txBody>
      </p:sp>
      <p:sp>
        <p:nvSpPr>
          <p:cNvPr id="6" name="Footer Placeholder 5">
            <a:extLst>
              <a:ext uri="{FF2B5EF4-FFF2-40B4-BE49-F238E27FC236}">
                <a16:creationId xmlns:a16="http://schemas.microsoft.com/office/drawing/2014/main" id="{6DD170CA-530C-2927-D48C-DF860967DE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8E737E-CC28-DC18-C3E1-D2E1A0E9FC28}"/>
              </a:ext>
            </a:extLst>
          </p:cNvPr>
          <p:cNvSpPr>
            <a:spLocks noGrp="1"/>
          </p:cNvSpPr>
          <p:nvPr>
            <p:ph type="sldNum" sz="quarter" idx="12"/>
          </p:nvPr>
        </p:nvSpPr>
        <p:spPr/>
        <p:txBody>
          <a:bodyPr/>
          <a:lstStyle/>
          <a:p>
            <a:fld id="{8F76707A-F766-D34C-BA83-EFD6E2D5F570}" type="slidenum">
              <a:rPr lang="en-US" smtClean="0"/>
              <a:t>‹#›</a:t>
            </a:fld>
            <a:endParaRPr lang="en-US"/>
          </a:p>
        </p:txBody>
      </p:sp>
    </p:spTree>
    <p:extLst>
      <p:ext uri="{BB962C8B-B14F-4D97-AF65-F5344CB8AC3E}">
        <p14:creationId xmlns:p14="http://schemas.microsoft.com/office/powerpoint/2010/main" val="2812535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59F5C-D8A7-294B-250A-D74AFED906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0B694E-EA25-2930-E902-2C074BB944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D0EE7B-A73B-071E-F829-E427D2BC03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A2CCA2-4813-E4E3-1611-AD7CAC081668}"/>
              </a:ext>
            </a:extLst>
          </p:cNvPr>
          <p:cNvSpPr>
            <a:spLocks noGrp="1"/>
          </p:cNvSpPr>
          <p:nvPr>
            <p:ph type="dt" sz="half" idx="10"/>
          </p:nvPr>
        </p:nvSpPr>
        <p:spPr/>
        <p:txBody>
          <a:bodyPr/>
          <a:lstStyle/>
          <a:p>
            <a:fld id="{A99D5239-F08C-4643-B440-E380AF94EFE9}" type="datetimeFigureOut">
              <a:rPr lang="en-US" smtClean="0"/>
              <a:t>5/1/24</a:t>
            </a:fld>
            <a:endParaRPr lang="en-US"/>
          </a:p>
        </p:txBody>
      </p:sp>
      <p:sp>
        <p:nvSpPr>
          <p:cNvPr id="6" name="Footer Placeholder 5">
            <a:extLst>
              <a:ext uri="{FF2B5EF4-FFF2-40B4-BE49-F238E27FC236}">
                <a16:creationId xmlns:a16="http://schemas.microsoft.com/office/drawing/2014/main" id="{272568FF-319E-17A5-F05C-216E934F9A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F9C30D-003F-0390-9C97-8EFE365AF78D}"/>
              </a:ext>
            </a:extLst>
          </p:cNvPr>
          <p:cNvSpPr>
            <a:spLocks noGrp="1"/>
          </p:cNvSpPr>
          <p:nvPr>
            <p:ph type="sldNum" sz="quarter" idx="12"/>
          </p:nvPr>
        </p:nvSpPr>
        <p:spPr/>
        <p:txBody>
          <a:bodyPr/>
          <a:lstStyle/>
          <a:p>
            <a:fld id="{8F76707A-F766-D34C-BA83-EFD6E2D5F570}" type="slidenum">
              <a:rPr lang="en-US" smtClean="0"/>
              <a:t>‹#›</a:t>
            </a:fld>
            <a:endParaRPr lang="en-US"/>
          </a:p>
        </p:txBody>
      </p:sp>
    </p:spTree>
    <p:extLst>
      <p:ext uri="{BB962C8B-B14F-4D97-AF65-F5344CB8AC3E}">
        <p14:creationId xmlns:p14="http://schemas.microsoft.com/office/powerpoint/2010/main" val="2752319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41DE78-5EF0-4B0A-90EA-A1EE3769FF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9FFA93-2A58-ECC3-A5E3-34C4628408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9DF61C-B509-180B-29BF-150C1B3D14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99D5239-F08C-4643-B440-E380AF94EFE9}" type="datetimeFigureOut">
              <a:rPr lang="en-US" smtClean="0"/>
              <a:t>5/1/24</a:t>
            </a:fld>
            <a:endParaRPr lang="en-US"/>
          </a:p>
        </p:txBody>
      </p:sp>
      <p:sp>
        <p:nvSpPr>
          <p:cNvPr id="5" name="Footer Placeholder 4">
            <a:extLst>
              <a:ext uri="{FF2B5EF4-FFF2-40B4-BE49-F238E27FC236}">
                <a16:creationId xmlns:a16="http://schemas.microsoft.com/office/drawing/2014/main" id="{F38323B6-E58B-F964-5A01-8CBE9A946E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771C6E8-47FD-F3EE-70E5-5C4FA4CD86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F76707A-F766-D34C-BA83-EFD6E2D5F570}" type="slidenum">
              <a:rPr lang="en-US" smtClean="0"/>
              <a:t>‹#›</a:t>
            </a:fld>
            <a:endParaRPr lang="en-US"/>
          </a:p>
        </p:txBody>
      </p:sp>
    </p:spTree>
    <p:extLst>
      <p:ext uri="{BB962C8B-B14F-4D97-AF65-F5344CB8AC3E}">
        <p14:creationId xmlns:p14="http://schemas.microsoft.com/office/powerpoint/2010/main" val="3144891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hyperlink" Target="https://github.com/mit-ll/AlphaSeq_Antibody_Dataset.git" TargetMode="External"/><Relationship Id="rId3" Type="http://schemas.openxmlformats.org/officeDocument/2006/relationships/hyperlink" Target="https://doi.org/10.1093/bioinformatics/btac020" TargetMode="External"/><Relationship Id="rId7" Type="http://schemas.openxmlformats.org/officeDocument/2006/relationships/hyperlink" Target="https://www.nature.com/articles/s41597-022-01779-4" TargetMode="External"/><Relationship Id="rId2" Type="http://schemas.openxmlformats.org/officeDocument/2006/relationships/hyperlink" Target="https://aclanthology.org/N19-1423.pdf" TargetMode="External"/><Relationship Id="rId1" Type="http://schemas.openxmlformats.org/officeDocument/2006/relationships/slideLayout" Target="../slideLayouts/slideLayout7.xml"/><Relationship Id="rId6" Type="http://schemas.openxmlformats.org/officeDocument/2006/relationships/hyperlink" Target="http://biorxiv.org/lookup/doi/10.1101/2022.10.07.502662" TargetMode="External"/><Relationship Id="rId11" Type="http://schemas.openxmlformats.org/officeDocument/2006/relationships/hyperlink" Target="https://github.com/planaria158/BERT.git" TargetMode="External"/><Relationship Id="rId5" Type="http://schemas.openxmlformats.org/officeDocument/2006/relationships/hyperlink" Target="https://github.com/karpathy/minGPT" TargetMode="External"/><Relationship Id="rId10" Type="http://schemas.openxmlformats.org/officeDocument/2006/relationships/hyperlink" Target="https://opig.stats.ox.ac.uk/webapps/oas/" TargetMode="External"/><Relationship Id="rId4" Type="http://schemas.openxmlformats.org/officeDocument/2006/relationships/hyperlink" Target="https://github.com/barneyhill/minBERT" TargetMode="External"/><Relationship Id="rId9" Type="http://schemas.openxmlformats.org/officeDocument/2006/relationships/hyperlink" Target="https://doi.org/10.4049/jimmunol.1800708"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hyperlink" Target="https://opig.stats.ox.ac.uk/webapps/oas/"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95857-FA50-C35E-15EA-9E8F72E2DAD7}"/>
              </a:ext>
            </a:extLst>
          </p:cNvPr>
          <p:cNvSpPr>
            <a:spLocks noGrp="1"/>
          </p:cNvSpPr>
          <p:nvPr>
            <p:ph type="ctrTitle"/>
          </p:nvPr>
        </p:nvSpPr>
        <p:spPr>
          <a:xfrm>
            <a:off x="1325593" y="362874"/>
            <a:ext cx="9144000" cy="1174353"/>
          </a:xfrm>
        </p:spPr>
        <p:txBody>
          <a:bodyPr>
            <a:normAutofit/>
          </a:bodyPr>
          <a:lstStyle/>
          <a:p>
            <a:r>
              <a:rPr lang="en-US" dirty="0"/>
              <a:t>A-Alpha Bio Homework</a:t>
            </a:r>
          </a:p>
        </p:txBody>
      </p:sp>
      <p:sp>
        <p:nvSpPr>
          <p:cNvPr id="3" name="Subtitle 2">
            <a:extLst>
              <a:ext uri="{FF2B5EF4-FFF2-40B4-BE49-F238E27FC236}">
                <a16:creationId xmlns:a16="http://schemas.microsoft.com/office/drawing/2014/main" id="{FD56DF51-B65D-C65D-1C00-F6405348188E}"/>
              </a:ext>
            </a:extLst>
          </p:cNvPr>
          <p:cNvSpPr>
            <a:spLocks noGrp="1"/>
          </p:cNvSpPr>
          <p:nvPr>
            <p:ph type="subTitle" idx="1"/>
          </p:nvPr>
        </p:nvSpPr>
        <p:spPr>
          <a:xfrm>
            <a:off x="1187570" y="1771685"/>
            <a:ext cx="9144000" cy="1998058"/>
          </a:xfrm>
        </p:spPr>
        <p:txBody>
          <a:bodyPr>
            <a:normAutofit/>
          </a:bodyPr>
          <a:lstStyle/>
          <a:p>
            <a:r>
              <a:rPr lang="en-US" dirty="0"/>
              <a:t>Mark Thompson</a:t>
            </a:r>
          </a:p>
          <a:p>
            <a:r>
              <a:rPr lang="en-US" dirty="0"/>
              <a:t>Submitted in partial fulfillment for Data Scientist application</a:t>
            </a:r>
          </a:p>
          <a:p>
            <a:endParaRPr lang="en-US" dirty="0"/>
          </a:p>
        </p:txBody>
      </p:sp>
    </p:spTree>
    <p:extLst>
      <p:ext uri="{BB962C8B-B14F-4D97-AF65-F5344CB8AC3E}">
        <p14:creationId xmlns:p14="http://schemas.microsoft.com/office/powerpoint/2010/main" val="12731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41556B3-511A-1108-A537-E6FFA6435178}"/>
              </a:ext>
            </a:extLst>
          </p:cNvPr>
          <p:cNvPicPr>
            <a:picLocks noChangeAspect="1"/>
          </p:cNvPicPr>
          <p:nvPr/>
        </p:nvPicPr>
        <p:blipFill>
          <a:blip r:embed="rId2"/>
          <a:stretch>
            <a:fillRect/>
          </a:stretch>
        </p:blipFill>
        <p:spPr>
          <a:xfrm>
            <a:off x="8975385" y="1071086"/>
            <a:ext cx="2275571" cy="2264631"/>
          </a:xfrm>
          <a:prstGeom prst="rect">
            <a:avLst/>
          </a:prstGeom>
        </p:spPr>
      </p:pic>
      <p:sp>
        <p:nvSpPr>
          <p:cNvPr id="4" name="TextBox 3">
            <a:extLst>
              <a:ext uri="{FF2B5EF4-FFF2-40B4-BE49-F238E27FC236}">
                <a16:creationId xmlns:a16="http://schemas.microsoft.com/office/drawing/2014/main" id="{4DBE238F-C3BA-58E7-0749-02517CDFE9F8}"/>
              </a:ext>
            </a:extLst>
          </p:cNvPr>
          <p:cNvSpPr txBox="1"/>
          <p:nvPr/>
        </p:nvSpPr>
        <p:spPr>
          <a:xfrm>
            <a:off x="447619" y="3465992"/>
            <a:ext cx="1964063" cy="923330"/>
          </a:xfrm>
          <a:prstGeom prst="rect">
            <a:avLst/>
          </a:prstGeom>
          <a:noFill/>
        </p:spPr>
        <p:txBody>
          <a:bodyPr wrap="none" rtlCol="0">
            <a:spAutoFit/>
          </a:bodyPr>
          <a:lstStyle/>
          <a:p>
            <a:pPr algn="ctr"/>
            <a:r>
              <a:rPr lang="en-US" dirty="0"/>
              <a:t>channel 1</a:t>
            </a:r>
          </a:p>
          <a:p>
            <a:pPr algn="ctr"/>
            <a:endParaRPr lang="en-US" dirty="0"/>
          </a:p>
          <a:p>
            <a:pPr algn="ctr"/>
            <a:r>
              <a:rPr lang="en-US" dirty="0"/>
              <a:t>encoded residues</a:t>
            </a:r>
          </a:p>
        </p:txBody>
      </p:sp>
      <p:sp>
        <p:nvSpPr>
          <p:cNvPr id="6" name="TextBox 5">
            <a:extLst>
              <a:ext uri="{FF2B5EF4-FFF2-40B4-BE49-F238E27FC236}">
                <a16:creationId xmlns:a16="http://schemas.microsoft.com/office/drawing/2014/main" id="{B5791715-B936-C6EE-40A8-5CFB15D58B80}"/>
              </a:ext>
            </a:extLst>
          </p:cNvPr>
          <p:cNvSpPr txBox="1"/>
          <p:nvPr/>
        </p:nvSpPr>
        <p:spPr>
          <a:xfrm>
            <a:off x="3321008" y="3465990"/>
            <a:ext cx="1447832" cy="2031325"/>
          </a:xfrm>
          <a:prstGeom prst="rect">
            <a:avLst/>
          </a:prstGeom>
          <a:noFill/>
        </p:spPr>
        <p:txBody>
          <a:bodyPr wrap="none" rtlCol="0">
            <a:spAutoFit/>
          </a:bodyPr>
          <a:lstStyle/>
          <a:p>
            <a:pPr algn="ctr"/>
            <a:r>
              <a:rPr lang="en-US" dirty="0"/>
              <a:t>channel 2</a:t>
            </a:r>
          </a:p>
          <a:p>
            <a:pPr algn="ctr"/>
            <a:endParaRPr lang="en-US" dirty="0"/>
          </a:p>
          <a:p>
            <a:r>
              <a:rPr lang="en-US" dirty="0"/>
              <a:t>aa groups</a:t>
            </a:r>
          </a:p>
          <a:p>
            <a:pPr marL="285750" indent="-285750">
              <a:buFont typeface="Arial" panose="020B0604020202020204" pitchFamily="34" charset="0"/>
              <a:buChar char="•"/>
            </a:pPr>
            <a:r>
              <a:rPr lang="en-US" dirty="0"/>
              <a:t>polar</a:t>
            </a:r>
          </a:p>
          <a:p>
            <a:pPr marL="285750" indent="-285750">
              <a:buFont typeface="Arial" panose="020B0604020202020204" pitchFamily="34" charset="0"/>
              <a:buChar char="•"/>
            </a:pPr>
            <a:r>
              <a:rPr lang="en-US" dirty="0"/>
              <a:t>non-polar</a:t>
            </a:r>
          </a:p>
          <a:p>
            <a:pPr marL="285750" indent="-285750">
              <a:buFont typeface="Arial" panose="020B0604020202020204" pitchFamily="34" charset="0"/>
              <a:buChar char="•"/>
            </a:pPr>
            <a:r>
              <a:rPr lang="en-US" dirty="0"/>
              <a:t>neg </a:t>
            </a:r>
            <a:r>
              <a:rPr lang="en-US" dirty="0" err="1"/>
              <a:t>chg</a:t>
            </a:r>
            <a:endParaRPr lang="en-US" dirty="0"/>
          </a:p>
          <a:p>
            <a:pPr marL="285750" indent="-285750">
              <a:buFont typeface="Arial" panose="020B0604020202020204" pitchFamily="34" charset="0"/>
              <a:buChar char="•"/>
            </a:pPr>
            <a:r>
              <a:rPr lang="en-US" dirty="0"/>
              <a:t>pos </a:t>
            </a:r>
            <a:r>
              <a:rPr lang="en-US" dirty="0" err="1"/>
              <a:t>chg</a:t>
            </a:r>
            <a:endParaRPr lang="en-US" dirty="0"/>
          </a:p>
        </p:txBody>
      </p:sp>
      <p:sp>
        <p:nvSpPr>
          <p:cNvPr id="7" name="TextBox 6">
            <a:extLst>
              <a:ext uri="{FF2B5EF4-FFF2-40B4-BE49-F238E27FC236}">
                <a16:creationId xmlns:a16="http://schemas.microsoft.com/office/drawing/2014/main" id="{BA1FFDD6-EB5B-1503-DD87-15B6AB8443C4}"/>
              </a:ext>
            </a:extLst>
          </p:cNvPr>
          <p:cNvSpPr txBox="1"/>
          <p:nvPr/>
        </p:nvSpPr>
        <p:spPr>
          <a:xfrm>
            <a:off x="6060733" y="3465989"/>
            <a:ext cx="1600438" cy="923330"/>
          </a:xfrm>
          <a:prstGeom prst="rect">
            <a:avLst/>
          </a:prstGeom>
          <a:noFill/>
        </p:spPr>
        <p:txBody>
          <a:bodyPr wrap="none" rtlCol="0">
            <a:spAutoFit/>
          </a:bodyPr>
          <a:lstStyle/>
          <a:p>
            <a:pPr algn="ctr"/>
            <a:r>
              <a:rPr lang="en-US" dirty="0"/>
              <a:t>channel 3</a:t>
            </a:r>
          </a:p>
          <a:p>
            <a:pPr algn="ctr"/>
            <a:endParaRPr lang="en-US" dirty="0"/>
          </a:p>
          <a:p>
            <a:pPr algn="ctr"/>
            <a:r>
              <a:rPr lang="en-US" dirty="0"/>
              <a:t>mutation </a:t>
            </a:r>
            <a:r>
              <a:rPr lang="en-US" dirty="0" err="1"/>
              <a:t>freq</a:t>
            </a:r>
            <a:r>
              <a:rPr lang="en-US" b="1" baseline="30000" dirty="0"/>
              <a:t>*</a:t>
            </a:r>
            <a:endParaRPr lang="en-US" b="1" dirty="0"/>
          </a:p>
        </p:txBody>
      </p:sp>
      <p:pic>
        <p:nvPicPr>
          <p:cNvPr id="9" name="Picture 8">
            <a:extLst>
              <a:ext uri="{FF2B5EF4-FFF2-40B4-BE49-F238E27FC236}">
                <a16:creationId xmlns:a16="http://schemas.microsoft.com/office/drawing/2014/main" id="{5ADA95F7-51C3-4963-3557-3A15D5C5E97C}"/>
              </a:ext>
            </a:extLst>
          </p:cNvPr>
          <p:cNvPicPr>
            <a:picLocks noChangeAspect="1"/>
          </p:cNvPicPr>
          <p:nvPr/>
        </p:nvPicPr>
        <p:blipFill>
          <a:blip r:embed="rId3"/>
          <a:stretch>
            <a:fillRect/>
          </a:stretch>
        </p:blipFill>
        <p:spPr>
          <a:xfrm>
            <a:off x="5637841" y="1071086"/>
            <a:ext cx="2275571" cy="2264631"/>
          </a:xfrm>
          <a:prstGeom prst="rect">
            <a:avLst/>
          </a:prstGeom>
        </p:spPr>
      </p:pic>
      <p:pic>
        <p:nvPicPr>
          <p:cNvPr id="10" name="Picture 9">
            <a:extLst>
              <a:ext uri="{FF2B5EF4-FFF2-40B4-BE49-F238E27FC236}">
                <a16:creationId xmlns:a16="http://schemas.microsoft.com/office/drawing/2014/main" id="{B4342BE6-AE39-4D56-384E-FDD9DA4B3DE0}"/>
              </a:ext>
            </a:extLst>
          </p:cNvPr>
          <p:cNvPicPr>
            <a:picLocks noChangeAspect="1"/>
          </p:cNvPicPr>
          <p:nvPr/>
        </p:nvPicPr>
        <p:blipFill>
          <a:blip r:embed="rId4"/>
          <a:stretch>
            <a:fillRect/>
          </a:stretch>
        </p:blipFill>
        <p:spPr>
          <a:xfrm>
            <a:off x="2907139" y="1071086"/>
            <a:ext cx="2275571" cy="2264631"/>
          </a:xfrm>
          <a:prstGeom prst="rect">
            <a:avLst/>
          </a:prstGeom>
        </p:spPr>
      </p:pic>
      <p:cxnSp>
        <p:nvCxnSpPr>
          <p:cNvPr id="12" name="Straight Arrow Connector 11">
            <a:extLst>
              <a:ext uri="{FF2B5EF4-FFF2-40B4-BE49-F238E27FC236}">
                <a16:creationId xmlns:a16="http://schemas.microsoft.com/office/drawing/2014/main" id="{6C3D954F-79F3-1EB0-1683-CBEE21150551}"/>
              </a:ext>
            </a:extLst>
          </p:cNvPr>
          <p:cNvCxnSpPr>
            <a:cxnSpLocks/>
            <a:stCxn id="9" idx="3"/>
            <a:endCxn id="2" idx="1"/>
          </p:cNvCxnSpPr>
          <p:nvPr/>
        </p:nvCxnSpPr>
        <p:spPr>
          <a:xfrm>
            <a:off x="7913412" y="2203402"/>
            <a:ext cx="1061973" cy="0"/>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pic>
        <p:nvPicPr>
          <p:cNvPr id="15" name="Picture 14">
            <a:extLst>
              <a:ext uri="{FF2B5EF4-FFF2-40B4-BE49-F238E27FC236}">
                <a16:creationId xmlns:a16="http://schemas.microsoft.com/office/drawing/2014/main" id="{9A704FA5-B282-AC23-A35A-46FF832C39D0}"/>
              </a:ext>
            </a:extLst>
          </p:cNvPr>
          <p:cNvPicPr>
            <a:picLocks noChangeAspect="1"/>
          </p:cNvPicPr>
          <p:nvPr/>
        </p:nvPicPr>
        <p:blipFill>
          <a:blip r:embed="rId5"/>
          <a:stretch>
            <a:fillRect/>
          </a:stretch>
        </p:blipFill>
        <p:spPr>
          <a:xfrm>
            <a:off x="5506719" y="4481653"/>
            <a:ext cx="3060409" cy="2031324"/>
          </a:xfrm>
          <a:prstGeom prst="rect">
            <a:avLst/>
          </a:prstGeom>
        </p:spPr>
      </p:pic>
      <p:pic>
        <p:nvPicPr>
          <p:cNvPr id="16" name="Picture 15">
            <a:extLst>
              <a:ext uri="{FF2B5EF4-FFF2-40B4-BE49-F238E27FC236}">
                <a16:creationId xmlns:a16="http://schemas.microsoft.com/office/drawing/2014/main" id="{BA4BCBFE-101B-6D08-47C3-83CE724AFCA8}"/>
              </a:ext>
            </a:extLst>
          </p:cNvPr>
          <p:cNvPicPr>
            <a:picLocks noChangeAspect="1"/>
          </p:cNvPicPr>
          <p:nvPr/>
        </p:nvPicPr>
        <p:blipFill>
          <a:blip r:embed="rId6"/>
          <a:stretch>
            <a:fillRect/>
          </a:stretch>
        </p:blipFill>
        <p:spPr>
          <a:xfrm>
            <a:off x="318224" y="1071086"/>
            <a:ext cx="2275570" cy="2264630"/>
          </a:xfrm>
          <a:prstGeom prst="rect">
            <a:avLst/>
          </a:prstGeom>
        </p:spPr>
      </p:pic>
      <p:sp>
        <p:nvSpPr>
          <p:cNvPr id="18" name="TextBox 17">
            <a:extLst>
              <a:ext uri="{FF2B5EF4-FFF2-40B4-BE49-F238E27FC236}">
                <a16:creationId xmlns:a16="http://schemas.microsoft.com/office/drawing/2014/main" id="{EF0A900A-3D5A-AA68-0C04-083AC8408629}"/>
              </a:ext>
            </a:extLst>
          </p:cNvPr>
          <p:cNvSpPr txBox="1"/>
          <p:nvPr/>
        </p:nvSpPr>
        <p:spPr>
          <a:xfrm>
            <a:off x="173866" y="154242"/>
            <a:ext cx="5179303" cy="461665"/>
          </a:xfrm>
          <a:prstGeom prst="rect">
            <a:avLst/>
          </a:prstGeom>
          <a:noFill/>
        </p:spPr>
        <p:txBody>
          <a:bodyPr wrap="none" rtlCol="0">
            <a:spAutoFit/>
          </a:bodyPr>
          <a:lstStyle/>
          <a:p>
            <a:r>
              <a:rPr lang="en-US" sz="2400" dirty="0"/>
              <a:t>Vision Transformer: 3-channel image</a:t>
            </a:r>
          </a:p>
        </p:txBody>
      </p:sp>
      <p:sp>
        <p:nvSpPr>
          <p:cNvPr id="19" name="TextBox 18">
            <a:extLst>
              <a:ext uri="{FF2B5EF4-FFF2-40B4-BE49-F238E27FC236}">
                <a16:creationId xmlns:a16="http://schemas.microsoft.com/office/drawing/2014/main" id="{AE0DFB1A-1D6D-7194-1F79-869DADCC15F0}"/>
              </a:ext>
            </a:extLst>
          </p:cNvPr>
          <p:cNvSpPr txBox="1"/>
          <p:nvPr/>
        </p:nvSpPr>
        <p:spPr>
          <a:xfrm>
            <a:off x="8325591" y="6374477"/>
            <a:ext cx="3722879" cy="338554"/>
          </a:xfrm>
          <a:prstGeom prst="rect">
            <a:avLst/>
          </a:prstGeom>
          <a:noFill/>
        </p:spPr>
        <p:txBody>
          <a:bodyPr wrap="none" rtlCol="0">
            <a:spAutoFit/>
          </a:bodyPr>
          <a:lstStyle/>
          <a:p>
            <a:r>
              <a:rPr lang="en-US" sz="1600" b="1" dirty="0"/>
              <a:t>*</a:t>
            </a:r>
            <a:r>
              <a:rPr lang="en-US" sz="1200" dirty="0"/>
              <a:t> relative variability by position over the entire dataset</a:t>
            </a:r>
          </a:p>
        </p:txBody>
      </p:sp>
    </p:spTree>
    <p:extLst>
      <p:ext uri="{BB962C8B-B14F-4D97-AF65-F5344CB8AC3E}">
        <p14:creationId xmlns:p14="http://schemas.microsoft.com/office/powerpoint/2010/main" val="4139768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E231D6-438C-BCE9-2D4A-B65BED30FBD7}"/>
              </a:ext>
            </a:extLst>
          </p:cNvPr>
          <p:cNvSpPr txBox="1"/>
          <p:nvPr/>
        </p:nvSpPr>
        <p:spPr>
          <a:xfrm>
            <a:off x="61724" y="59354"/>
            <a:ext cx="4369851" cy="461665"/>
          </a:xfrm>
          <a:prstGeom prst="rect">
            <a:avLst/>
          </a:prstGeom>
          <a:noFill/>
        </p:spPr>
        <p:txBody>
          <a:bodyPr wrap="none" rtlCol="0">
            <a:spAutoFit/>
          </a:bodyPr>
          <a:lstStyle/>
          <a:p>
            <a:r>
              <a:rPr lang="en-US" sz="2400" dirty="0"/>
              <a:t>Settings for models and training</a:t>
            </a:r>
          </a:p>
        </p:txBody>
      </p:sp>
      <p:grpSp>
        <p:nvGrpSpPr>
          <p:cNvPr id="45" name="Group 44">
            <a:extLst>
              <a:ext uri="{FF2B5EF4-FFF2-40B4-BE49-F238E27FC236}">
                <a16:creationId xmlns:a16="http://schemas.microsoft.com/office/drawing/2014/main" id="{E067DA6E-2248-1E64-86A0-856C5429F4F5}"/>
              </a:ext>
            </a:extLst>
          </p:cNvPr>
          <p:cNvGrpSpPr/>
          <p:nvPr/>
        </p:nvGrpSpPr>
        <p:grpSpPr>
          <a:xfrm>
            <a:off x="4828505" y="763005"/>
            <a:ext cx="2655761" cy="4394192"/>
            <a:chOff x="4630099" y="883773"/>
            <a:chExt cx="2655761" cy="4394192"/>
          </a:xfrm>
        </p:grpSpPr>
        <p:sp>
          <p:nvSpPr>
            <p:cNvPr id="14" name="Rectangle 13">
              <a:extLst>
                <a:ext uri="{FF2B5EF4-FFF2-40B4-BE49-F238E27FC236}">
                  <a16:creationId xmlns:a16="http://schemas.microsoft.com/office/drawing/2014/main" id="{74E03991-1C61-E3BE-0D5A-658BAA9108B0}"/>
                </a:ext>
              </a:extLst>
            </p:cNvPr>
            <p:cNvSpPr/>
            <p:nvPr/>
          </p:nvSpPr>
          <p:spPr>
            <a:xfrm>
              <a:off x="4630099" y="883773"/>
              <a:ext cx="2655761" cy="4317955"/>
            </a:xfrm>
            <a:prstGeom prst="rect">
              <a:avLst/>
            </a:prstGeom>
            <a:solidFill>
              <a:schemeClr val="accent4">
                <a:alpha val="19958"/>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65FD086-6A13-F70D-8E9B-4C8B87747B22}"/>
                </a:ext>
              </a:extLst>
            </p:cNvPr>
            <p:cNvSpPr txBox="1"/>
            <p:nvPr/>
          </p:nvSpPr>
          <p:spPr>
            <a:xfrm>
              <a:off x="4708750" y="883777"/>
              <a:ext cx="2524089" cy="369332"/>
            </a:xfrm>
            <a:prstGeom prst="rect">
              <a:avLst/>
            </a:prstGeom>
            <a:noFill/>
          </p:spPr>
          <p:txBody>
            <a:bodyPr wrap="none" rtlCol="0">
              <a:spAutoFit/>
            </a:bodyPr>
            <a:lstStyle/>
            <a:p>
              <a:r>
                <a:rPr lang="en-US" dirty="0"/>
                <a:t>Vision Transformer (VIT)</a:t>
              </a:r>
            </a:p>
          </p:txBody>
        </p:sp>
        <p:sp>
          <p:nvSpPr>
            <p:cNvPr id="10" name="TextBox 9">
              <a:extLst>
                <a:ext uri="{FF2B5EF4-FFF2-40B4-BE49-F238E27FC236}">
                  <a16:creationId xmlns:a16="http://schemas.microsoft.com/office/drawing/2014/main" id="{5858CE13-6B26-2D98-C03E-DBF7332C0E72}"/>
                </a:ext>
              </a:extLst>
            </p:cNvPr>
            <p:cNvSpPr txBox="1"/>
            <p:nvPr/>
          </p:nvSpPr>
          <p:spPr>
            <a:xfrm>
              <a:off x="4727500" y="1246092"/>
              <a:ext cx="2357120" cy="4031873"/>
            </a:xfrm>
            <a:prstGeom prst="rect">
              <a:avLst/>
            </a:prstGeom>
            <a:noFill/>
          </p:spPr>
          <p:txBody>
            <a:bodyPr wrap="none" rtlCol="0">
              <a:spAutoFit/>
            </a:bodyPr>
            <a:lstStyle/>
            <a:p>
              <a:pPr marL="285750" indent="-285750">
                <a:buFont typeface="Arial" panose="020B0604020202020204" pitchFamily="34" charset="0"/>
                <a:buChar char="•"/>
              </a:pPr>
              <a:r>
                <a:rPr lang="en-US" sz="1600" dirty="0"/>
                <a:t>block size: 242</a:t>
              </a:r>
            </a:p>
            <a:p>
              <a:pPr marL="285750" indent="-285750">
                <a:buFont typeface="Arial" panose="020B0604020202020204" pitchFamily="34" charset="0"/>
                <a:buChar char="•"/>
              </a:pPr>
              <a:r>
                <a:rPr lang="en-US" sz="1600" dirty="0" err="1"/>
                <a:t>img</a:t>
              </a:r>
              <a:r>
                <a:rPr lang="en-US" sz="1600" dirty="0"/>
                <a:t> size: (1,42,42)</a:t>
              </a:r>
            </a:p>
            <a:p>
              <a:pPr marL="285750" indent="-285750">
                <a:buFont typeface="Arial" panose="020B0604020202020204" pitchFamily="34" charset="0"/>
                <a:buChar char="•"/>
              </a:pPr>
              <a:r>
                <a:rPr lang="en-US" sz="1600" dirty="0" err="1"/>
                <a:t>emb_dim</a:t>
              </a:r>
              <a:r>
                <a:rPr lang="en-US" sz="1600" dirty="0"/>
                <a:t>: 256</a:t>
              </a:r>
            </a:p>
            <a:p>
              <a:pPr marL="285750" indent="-285750">
                <a:buFont typeface="Arial" panose="020B0604020202020204" pitchFamily="34" charset="0"/>
                <a:buChar char="•"/>
              </a:pPr>
              <a:r>
                <a:rPr lang="en-US" sz="1600" dirty="0" err="1"/>
                <a:t>patch_dim</a:t>
              </a:r>
              <a:r>
                <a:rPr lang="en-US" sz="1600" dirty="0"/>
                <a:t>: 4</a:t>
              </a:r>
            </a:p>
            <a:p>
              <a:pPr marL="285750" indent="-285750">
                <a:buFont typeface="Arial" panose="020B0604020202020204" pitchFamily="34" charset="0"/>
                <a:buChar char="•"/>
              </a:pPr>
              <a:r>
                <a:rPr lang="en-US" sz="1600" dirty="0"/>
                <a:t>heads: 8</a:t>
              </a:r>
            </a:p>
            <a:p>
              <a:pPr marL="285750" indent="-285750">
                <a:buFont typeface="Arial" panose="020B0604020202020204" pitchFamily="34" charset="0"/>
                <a:buChar char="•"/>
              </a:pPr>
              <a:r>
                <a:rPr lang="en-US" sz="1600" dirty="0"/>
                <a:t>head size: 64</a:t>
              </a:r>
            </a:p>
            <a:p>
              <a:pPr marL="285750" indent="-285750">
                <a:buFont typeface="Arial" panose="020B0604020202020204" pitchFamily="34" charset="0"/>
                <a:buChar char="•"/>
              </a:pPr>
              <a:r>
                <a:rPr lang="en-US" sz="1600" dirty="0"/>
                <a:t>layers: 6</a:t>
              </a:r>
            </a:p>
            <a:p>
              <a:pPr marL="285750" indent="-285750">
                <a:buFont typeface="Arial" panose="020B0604020202020204" pitchFamily="34" charset="0"/>
                <a:buChar char="•"/>
              </a:pPr>
              <a:r>
                <a:rPr lang="en-US" sz="1600" dirty="0"/>
                <a:t>vocab size: 24</a:t>
              </a:r>
            </a:p>
            <a:p>
              <a:pPr marL="285750" indent="-285750">
                <a:buFont typeface="Arial" panose="020B0604020202020204" pitchFamily="34" charset="0"/>
                <a:buChar char="•"/>
              </a:pPr>
              <a:r>
                <a:rPr lang="en-US" sz="1600" dirty="0"/>
                <a:t>dropout</a:t>
              </a:r>
            </a:p>
            <a:p>
              <a:pPr marL="742950" lvl="1" indent="-285750">
                <a:buFont typeface="Arial" panose="020B0604020202020204" pitchFamily="34" charset="0"/>
                <a:buChar char="•"/>
              </a:pPr>
              <a:r>
                <a:rPr lang="en-US" sz="1600" dirty="0" err="1"/>
                <a:t>emb</a:t>
              </a:r>
              <a:r>
                <a:rPr lang="en-US" sz="1600" dirty="0"/>
                <a:t>: 0.15</a:t>
              </a:r>
            </a:p>
            <a:p>
              <a:pPr marL="742950" lvl="1" indent="-285750">
                <a:buFont typeface="Arial" panose="020B0604020202020204" pitchFamily="34" charset="0"/>
                <a:buChar char="•"/>
              </a:pPr>
              <a:r>
                <a:rPr lang="en-US" sz="1600" dirty="0" err="1"/>
                <a:t>tform</a:t>
              </a:r>
              <a:r>
                <a:rPr lang="en-US" sz="1600" dirty="0"/>
                <a:t>: 0.15</a:t>
              </a:r>
            </a:p>
            <a:p>
              <a:pPr marL="742950" lvl="1" indent="-285750">
                <a:buFont typeface="Arial" panose="020B0604020202020204" pitchFamily="34" charset="0"/>
                <a:buChar char="•"/>
              </a:pPr>
              <a:r>
                <a:rPr lang="en-US" sz="1600" dirty="0" err="1"/>
                <a:t>mlp</a:t>
              </a:r>
              <a:r>
                <a:rPr lang="en-US" sz="1600" dirty="0"/>
                <a:t>: 0.3</a:t>
              </a:r>
            </a:p>
            <a:p>
              <a:pPr marL="285750" indent="-285750">
                <a:buFont typeface="Arial" panose="020B0604020202020204" pitchFamily="34" charset="0"/>
                <a:buChar char="•"/>
              </a:pPr>
              <a:r>
                <a:rPr lang="en-US" sz="1600" dirty="0"/>
                <a:t>regularize sequences</a:t>
              </a:r>
            </a:p>
            <a:p>
              <a:pPr marL="742950" lvl="1" indent="-285750">
                <a:buFont typeface="Arial" panose="020B0604020202020204" pitchFamily="34" charset="0"/>
                <a:buChar char="•"/>
              </a:pPr>
              <a:r>
                <a:rPr lang="en-US" sz="1600" dirty="0"/>
                <a:t>flip prob: 0.0</a:t>
              </a:r>
            </a:p>
            <a:p>
              <a:pPr marL="742950" lvl="1" indent="-285750">
                <a:buFont typeface="Arial" panose="020B0604020202020204" pitchFamily="34" charset="0"/>
                <a:buChar char="•"/>
              </a:pPr>
              <a:r>
                <a:rPr lang="en-US" sz="1600" dirty="0"/>
                <a:t>mask prob: 0.05</a:t>
              </a:r>
            </a:p>
            <a:p>
              <a:pPr marL="285750" indent="-285750">
                <a:buFont typeface="Arial" panose="020B0604020202020204" pitchFamily="34" charset="0"/>
                <a:buChar char="•"/>
              </a:pPr>
              <a:endParaRPr lang="en-US" sz="1600" dirty="0"/>
            </a:p>
          </p:txBody>
        </p:sp>
      </p:grpSp>
      <p:grpSp>
        <p:nvGrpSpPr>
          <p:cNvPr id="44" name="Group 43">
            <a:extLst>
              <a:ext uri="{FF2B5EF4-FFF2-40B4-BE49-F238E27FC236}">
                <a16:creationId xmlns:a16="http://schemas.microsoft.com/office/drawing/2014/main" id="{C76F3825-4763-B9D0-8B34-3ABB21D21E6A}"/>
              </a:ext>
            </a:extLst>
          </p:cNvPr>
          <p:cNvGrpSpPr/>
          <p:nvPr/>
        </p:nvGrpSpPr>
        <p:grpSpPr>
          <a:xfrm>
            <a:off x="8304153" y="763005"/>
            <a:ext cx="2655761" cy="4317955"/>
            <a:chOff x="8105747" y="883773"/>
            <a:chExt cx="2655761" cy="4317955"/>
          </a:xfrm>
        </p:grpSpPr>
        <p:sp>
          <p:nvSpPr>
            <p:cNvPr id="35" name="Rectangle 34">
              <a:extLst>
                <a:ext uri="{FF2B5EF4-FFF2-40B4-BE49-F238E27FC236}">
                  <a16:creationId xmlns:a16="http://schemas.microsoft.com/office/drawing/2014/main" id="{7A8C9676-35FA-FB4C-ABC2-222BE641567F}"/>
                </a:ext>
              </a:extLst>
            </p:cNvPr>
            <p:cNvSpPr/>
            <p:nvPr/>
          </p:nvSpPr>
          <p:spPr>
            <a:xfrm>
              <a:off x="8105747" y="883773"/>
              <a:ext cx="2655761" cy="4317955"/>
            </a:xfrm>
            <a:prstGeom prst="rect">
              <a:avLst/>
            </a:prstGeom>
            <a:solidFill>
              <a:schemeClr val="accent4">
                <a:alpha val="19958"/>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4D35DF2-BD73-C434-8BB7-FF641C7D2938}"/>
                </a:ext>
              </a:extLst>
            </p:cNvPr>
            <p:cNvSpPr txBox="1"/>
            <p:nvPr/>
          </p:nvSpPr>
          <p:spPr>
            <a:xfrm>
              <a:off x="8626410" y="883777"/>
              <a:ext cx="1382751" cy="369332"/>
            </a:xfrm>
            <a:prstGeom prst="rect">
              <a:avLst/>
            </a:prstGeom>
            <a:noFill/>
          </p:spPr>
          <p:txBody>
            <a:bodyPr wrap="none" rtlCol="0">
              <a:spAutoFit/>
            </a:bodyPr>
            <a:lstStyle/>
            <a:p>
              <a:r>
                <a:rPr lang="en-US" sz="1800" dirty="0"/>
                <a:t>Transformer</a:t>
              </a:r>
              <a:endParaRPr lang="en-US" dirty="0"/>
            </a:p>
          </p:txBody>
        </p:sp>
        <p:sp>
          <p:nvSpPr>
            <p:cNvPr id="11" name="TextBox 10">
              <a:extLst>
                <a:ext uri="{FF2B5EF4-FFF2-40B4-BE49-F238E27FC236}">
                  <a16:creationId xmlns:a16="http://schemas.microsoft.com/office/drawing/2014/main" id="{1295B3D1-E65B-D10A-E01A-745ED5F1ED49}"/>
                </a:ext>
              </a:extLst>
            </p:cNvPr>
            <p:cNvSpPr txBox="1"/>
            <p:nvPr/>
          </p:nvSpPr>
          <p:spPr>
            <a:xfrm>
              <a:off x="8244866" y="1237454"/>
              <a:ext cx="2350836" cy="3785652"/>
            </a:xfrm>
            <a:prstGeom prst="rect">
              <a:avLst/>
            </a:prstGeom>
            <a:noFill/>
          </p:spPr>
          <p:txBody>
            <a:bodyPr wrap="none" rtlCol="0">
              <a:spAutoFit/>
            </a:bodyPr>
            <a:lstStyle/>
            <a:p>
              <a:pPr marL="285750" indent="-285750">
                <a:buFont typeface="Arial" panose="020B0604020202020204" pitchFamily="34" charset="0"/>
                <a:buChar char="•"/>
              </a:pPr>
              <a:r>
                <a:rPr lang="en-US" sz="1600" dirty="0"/>
                <a:t>block size: 247</a:t>
              </a:r>
            </a:p>
            <a:p>
              <a:pPr marL="285750" indent="-285750">
                <a:buFont typeface="Arial" panose="020B0604020202020204" pitchFamily="34" charset="0"/>
                <a:buChar char="•"/>
              </a:pPr>
              <a:r>
                <a:rPr lang="en-US" sz="1600" dirty="0" err="1"/>
                <a:t>emb_dim</a:t>
              </a:r>
              <a:r>
                <a:rPr lang="en-US" sz="1600" dirty="0"/>
                <a:t>: 256</a:t>
              </a:r>
            </a:p>
            <a:p>
              <a:pPr marL="285750" indent="-285750">
                <a:buFont typeface="Arial" panose="020B0604020202020204" pitchFamily="34" charset="0"/>
                <a:buChar char="•"/>
              </a:pPr>
              <a:r>
                <a:rPr lang="en-US" sz="1600" dirty="0"/>
                <a:t>heads: 8</a:t>
              </a:r>
            </a:p>
            <a:p>
              <a:pPr marL="285750" indent="-285750">
                <a:buFont typeface="Arial" panose="020B0604020202020204" pitchFamily="34" charset="0"/>
                <a:buChar char="•"/>
              </a:pPr>
              <a:r>
                <a:rPr lang="en-US" sz="1600" dirty="0"/>
                <a:t>head size: 64</a:t>
              </a:r>
            </a:p>
            <a:p>
              <a:pPr marL="285750" indent="-285750">
                <a:buFont typeface="Arial" panose="020B0604020202020204" pitchFamily="34" charset="0"/>
                <a:buChar char="•"/>
              </a:pPr>
              <a:r>
                <a:rPr lang="en-US" sz="1600" dirty="0"/>
                <a:t>layers: 6</a:t>
              </a:r>
            </a:p>
            <a:p>
              <a:pPr marL="285750" indent="-285750">
                <a:buFont typeface="Arial" panose="020B0604020202020204" pitchFamily="34" charset="0"/>
                <a:buChar char="•"/>
              </a:pPr>
              <a:r>
                <a:rPr lang="en-US" sz="1600" dirty="0"/>
                <a:t>vocab size: 24</a:t>
              </a:r>
            </a:p>
            <a:p>
              <a:pPr marL="285750" indent="-285750">
                <a:buFont typeface="Arial" panose="020B0604020202020204" pitchFamily="34" charset="0"/>
                <a:buChar char="•"/>
              </a:pPr>
              <a:r>
                <a:rPr lang="en-US" sz="1600" dirty="0"/>
                <a:t>dropouts</a:t>
              </a:r>
            </a:p>
            <a:p>
              <a:pPr marL="742950" lvl="1" indent="-285750">
                <a:buFont typeface="Arial" panose="020B0604020202020204" pitchFamily="34" charset="0"/>
                <a:buChar char="•"/>
              </a:pPr>
              <a:r>
                <a:rPr lang="en-US" sz="1600" dirty="0" err="1"/>
                <a:t>emb</a:t>
              </a:r>
              <a:r>
                <a:rPr lang="en-US" sz="1600" dirty="0"/>
                <a:t>: 0.15</a:t>
              </a:r>
            </a:p>
            <a:p>
              <a:pPr marL="742950" lvl="1" indent="-285750">
                <a:buFont typeface="Arial" panose="020B0604020202020204" pitchFamily="34" charset="0"/>
                <a:buChar char="•"/>
              </a:pPr>
              <a:r>
                <a:rPr lang="en-US" sz="1600" dirty="0" err="1"/>
                <a:t>tform</a:t>
              </a:r>
              <a:r>
                <a:rPr lang="en-US" sz="1600" dirty="0"/>
                <a:t>: 0.15</a:t>
              </a:r>
            </a:p>
            <a:p>
              <a:pPr marL="742950" lvl="1" indent="-285750">
                <a:buFont typeface="Arial" panose="020B0604020202020204" pitchFamily="34" charset="0"/>
                <a:buChar char="•"/>
              </a:pPr>
              <a:r>
                <a:rPr lang="en-US" sz="1600" dirty="0" err="1"/>
                <a:t>mlp</a:t>
              </a:r>
              <a:r>
                <a:rPr lang="en-US" sz="1600" dirty="0"/>
                <a:t>: 0.3</a:t>
              </a:r>
            </a:p>
            <a:p>
              <a:pPr marL="285750" indent="-285750">
                <a:buFont typeface="Arial" panose="020B0604020202020204" pitchFamily="34" charset="0"/>
                <a:buChar char="•"/>
              </a:pPr>
              <a:r>
                <a:rPr lang="en-US" sz="1600" dirty="0"/>
                <a:t>regularize sequences</a:t>
              </a:r>
            </a:p>
            <a:p>
              <a:pPr marL="742950" lvl="1" indent="-285750">
                <a:buFont typeface="Arial" panose="020B0604020202020204" pitchFamily="34" charset="0"/>
                <a:buChar char="•"/>
              </a:pPr>
              <a:r>
                <a:rPr lang="en-US" sz="1600" dirty="0"/>
                <a:t>flip prob: 0.0</a:t>
              </a:r>
            </a:p>
            <a:p>
              <a:pPr marL="742950" lvl="1" indent="-285750">
                <a:buFont typeface="Arial" panose="020B0604020202020204" pitchFamily="34" charset="0"/>
                <a:buChar char="•"/>
              </a:pPr>
              <a:r>
                <a:rPr lang="en-US" sz="1600" dirty="0"/>
                <a:t>mask prob: 0.05</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grpSp>
      <p:sp>
        <p:nvSpPr>
          <p:cNvPr id="21" name="TextBox 20">
            <a:extLst>
              <a:ext uri="{FF2B5EF4-FFF2-40B4-BE49-F238E27FC236}">
                <a16:creationId xmlns:a16="http://schemas.microsoft.com/office/drawing/2014/main" id="{55619909-2482-8E10-24D1-F543F57A7335}"/>
              </a:ext>
            </a:extLst>
          </p:cNvPr>
          <p:cNvSpPr txBox="1"/>
          <p:nvPr/>
        </p:nvSpPr>
        <p:spPr>
          <a:xfrm>
            <a:off x="1089939" y="5314200"/>
            <a:ext cx="9603626" cy="1384995"/>
          </a:xfrm>
          <a:prstGeom prst="rect">
            <a:avLst/>
          </a:prstGeom>
          <a:noFill/>
        </p:spPr>
        <p:txBody>
          <a:bodyPr wrap="square" rtlCol="0">
            <a:spAutoFit/>
          </a:bodyPr>
          <a:lstStyle/>
          <a:p>
            <a:r>
              <a:rPr lang="en-US" sz="1400" dirty="0" err="1"/>
              <a:t>Misc</a:t>
            </a:r>
            <a:r>
              <a:rPr lang="en-US" sz="1400" dirty="0"/>
              <a:t>:</a:t>
            </a:r>
          </a:p>
          <a:p>
            <a:pPr marL="285750" indent="-285750">
              <a:buFont typeface="Arial" panose="020B0604020202020204" pitchFamily="34" charset="0"/>
              <a:buChar char="•"/>
            </a:pPr>
            <a:r>
              <a:rPr lang="en-US" sz="1400" dirty="0"/>
              <a:t>VIT &amp; </a:t>
            </a:r>
            <a:r>
              <a:rPr lang="en-US" sz="1400" dirty="0" err="1"/>
              <a:t>TForm</a:t>
            </a:r>
            <a:r>
              <a:rPr lang="en-US" sz="1400" dirty="0"/>
              <a:t> models: due to resource constraints, I could not explore larger attention heads (</a:t>
            </a:r>
            <a:r>
              <a:rPr lang="en-US" sz="1400" dirty="0" err="1"/>
              <a:t>emb</a:t>
            </a:r>
            <a:r>
              <a:rPr lang="en-US" sz="1400" dirty="0"/>
              <a:t>, heads, layers)</a:t>
            </a:r>
          </a:p>
          <a:p>
            <a:pPr marL="285750" indent="-285750">
              <a:buFont typeface="Arial" panose="020B0604020202020204" pitchFamily="34" charset="0"/>
              <a:buChar char="•"/>
            </a:pPr>
            <a:r>
              <a:rPr lang="en-US" sz="1400" dirty="0" err="1"/>
              <a:t>AdamW</a:t>
            </a:r>
            <a:r>
              <a:rPr lang="en-US" sz="1400" dirty="0"/>
              <a:t> and exponential learning rate decay in all cases</a:t>
            </a:r>
          </a:p>
          <a:p>
            <a:pPr marL="285750" indent="-285750">
              <a:buFont typeface="Arial" panose="020B0604020202020204" pitchFamily="34" charset="0"/>
              <a:buChar char="•"/>
            </a:pPr>
            <a:r>
              <a:rPr lang="en-US" sz="1400" dirty="0"/>
              <a:t>Initial learning rate 0.001</a:t>
            </a:r>
          </a:p>
          <a:p>
            <a:pPr marL="285750" indent="-285750">
              <a:buFont typeface="Arial" panose="020B0604020202020204" pitchFamily="34" charset="0"/>
              <a:buChar char="•"/>
            </a:pPr>
            <a:r>
              <a:rPr lang="en-US" sz="1400" dirty="0"/>
              <a:t>Loss: MSE</a:t>
            </a:r>
          </a:p>
          <a:p>
            <a:pPr marL="285750" indent="-285750">
              <a:buFont typeface="Arial" panose="020B0604020202020204" pitchFamily="34" charset="0"/>
              <a:buChar char="•"/>
            </a:pPr>
            <a:r>
              <a:rPr lang="en-US" sz="1400" dirty="0"/>
              <a:t>VIT </a:t>
            </a:r>
            <a:r>
              <a:rPr lang="en-US" sz="1400" dirty="0" err="1"/>
              <a:t>blocksize</a:t>
            </a:r>
            <a:r>
              <a:rPr lang="en-US" sz="1400" dirty="0"/>
              <a:t>: I cut off the last 5 aa residues to better accommodate the dimensions needed for the VIT image patches</a:t>
            </a:r>
          </a:p>
        </p:txBody>
      </p:sp>
      <p:grpSp>
        <p:nvGrpSpPr>
          <p:cNvPr id="46" name="Group 45">
            <a:extLst>
              <a:ext uri="{FF2B5EF4-FFF2-40B4-BE49-F238E27FC236}">
                <a16:creationId xmlns:a16="http://schemas.microsoft.com/office/drawing/2014/main" id="{13EDE633-466B-8B68-7304-761EB2C126EB}"/>
              </a:ext>
            </a:extLst>
          </p:cNvPr>
          <p:cNvGrpSpPr/>
          <p:nvPr/>
        </p:nvGrpSpPr>
        <p:grpSpPr>
          <a:xfrm>
            <a:off x="1427657" y="749998"/>
            <a:ext cx="2655761" cy="4326589"/>
            <a:chOff x="1229251" y="870766"/>
            <a:chExt cx="2655761" cy="4326589"/>
          </a:xfrm>
        </p:grpSpPr>
        <p:sp>
          <p:nvSpPr>
            <p:cNvPr id="41" name="Rectangle 40">
              <a:extLst>
                <a:ext uri="{FF2B5EF4-FFF2-40B4-BE49-F238E27FC236}">
                  <a16:creationId xmlns:a16="http://schemas.microsoft.com/office/drawing/2014/main" id="{FD71CA74-07E8-5B79-23DE-125B7B4C255D}"/>
                </a:ext>
              </a:extLst>
            </p:cNvPr>
            <p:cNvSpPr/>
            <p:nvPr/>
          </p:nvSpPr>
          <p:spPr>
            <a:xfrm>
              <a:off x="1229251" y="879400"/>
              <a:ext cx="2655761" cy="4317955"/>
            </a:xfrm>
            <a:prstGeom prst="rect">
              <a:avLst/>
            </a:prstGeom>
            <a:solidFill>
              <a:schemeClr val="accent4">
                <a:alpha val="19958"/>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1CFDE81D-3603-819A-95EC-4DAC89182498}"/>
                </a:ext>
              </a:extLst>
            </p:cNvPr>
            <p:cNvSpPr txBox="1"/>
            <p:nvPr/>
          </p:nvSpPr>
          <p:spPr>
            <a:xfrm>
              <a:off x="1786027" y="870766"/>
              <a:ext cx="1354858" cy="369332"/>
            </a:xfrm>
            <a:prstGeom prst="rect">
              <a:avLst/>
            </a:prstGeom>
            <a:noFill/>
          </p:spPr>
          <p:txBody>
            <a:bodyPr wrap="none" rtlCol="0">
              <a:spAutoFit/>
            </a:bodyPr>
            <a:lstStyle/>
            <a:p>
              <a:r>
                <a:rPr lang="en-US" dirty="0"/>
                <a:t>Simple MLP</a:t>
              </a:r>
            </a:p>
          </p:txBody>
        </p:sp>
        <p:sp>
          <p:nvSpPr>
            <p:cNvPr id="43" name="TextBox 42">
              <a:extLst>
                <a:ext uri="{FF2B5EF4-FFF2-40B4-BE49-F238E27FC236}">
                  <a16:creationId xmlns:a16="http://schemas.microsoft.com/office/drawing/2014/main" id="{C6CC5281-47D2-603F-2BD3-92188167ADD6}"/>
                </a:ext>
              </a:extLst>
            </p:cNvPr>
            <p:cNvSpPr txBox="1"/>
            <p:nvPr/>
          </p:nvSpPr>
          <p:spPr>
            <a:xfrm>
              <a:off x="1356202" y="1233081"/>
              <a:ext cx="2435923" cy="2062103"/>
            </a:xfrm>
            <a:prstGeom prst="rect">
              <a:avLst/>
            </a:prstGeom>
            <a:noFill/>
          </p:spPr>
          <p:txBody>
            <a:bodyPr wrap="none" rtlCol="0">
              <a:spAutoFit/>
            </a:bodyPr>
            <a:lstStyle/>
            <a:p>
              <a:pPr marL="285750" indent="-285750">
                <a:buFont typeface="Arial" panose="020B0604020202020204" pitchFamily="34" charset="0"/>
                <a:buChar char="•"/>
              </a:pPr>
              <a:r>
                <a:rPr lang="en-US" sz="1600" dirty="0"/>
                <a:t>8 layers</a:t>
              </a:r>
            </a:p>
            <a:p>
              <a:pPr marL="285750" indent="-285750">
                <a:buFont typeface="Arial" panose="020B0604020202020204" pitchFamily="34" charset="0"/>
                <a:buChar char="•"/>
              </a:pPr>
              <a:r>
                <a:rPr lang="en-US" sz="1600" dirty="0"/>
                <a:t>input/output size : 247</a:t>
              </a:r>
            </a:p>
            <a:p>
              <a:pPr marL="285750" indent="-285750">
                <a:buFont typeface="Arial" panose="020B0604020202020204" pitchFamily="34" charset="0"/>
                <a:buChar char="•"/>
              </a:pPr>
              <a:r>
                <a:rPr lang="en-US" sz="1600" dirty="0"/>
                <a:t>dropout : 0.25</a:t>
              </a:r>
            </a:p>
            <a:p>
              <a:pPr marL="285750" indent="-285750">
                <a:buFont typeface="Arial" panose="020B0604020202020204" pitchFamily="34" charset="0"/>
                <a:buChar char="•"/>
              </a:pPr>
              <a:r>
                <a:rPr lang="en-US" sz="1600" dirty="0"/>
                <a:t>vocab size: 24</a:t>
              </a:r>
            </a:p>
            <a:p>
              <a:pPr marL="285750" indent="-285750">
                <a:buFont typeface="Arial" panose="020B0604020202020204" pitchFamily="34" charset="0"/>
                <a:buChar char="•"/>
              </a:pPr>
              <a:r>
                <a:rPr lang="en-US" sz="1600" dirty="0"/>
                <a:t>regularize sequences</a:t>
              </a:r>
            </a:p>
            <a:p>
              <a:pPr marL="742950" lvl="1" indent="-285750">
                <a:buFont typeface="Arial" panose="020B0604020202020204" pitchFamily="34" charset="0"/>
                <a:buChar char="•"/>
              </a:pPr>
              <a:r>
                <a:rPr lang="en-US" sz="1600" dirty="0"/>
                <a:t>flip prob: 0.2</a:t>
              </a:r>
            </a:p>
            <a:p>
              <a:pPr marL="742950" lvl="1" indent="-285750">
                <a:buFont typeface="Arial" panose="020B0604020202020204" pitchFamily="34" charset="0"/>
                <a:buChar char="•"/>
              </a:pPr>
              <a:r>
                <a:rPr lang="en-US" sz="1600" dirty="0"/>
                <a:t>mask prob: 0.1</a:t>
              </a:r>
            </a:p>
            <a:p>
              <a:pPr marL="285750" indent="-285750">
                <a:buFont typeface="Arial" panose="020B0604020202020204" pitchFamily="34" charset="0"/>
                <a:buChar char="•"/>
              </a:pPr>
              <a:endParaRPr lang="en-US" sz="1600" dirty="0"/>
            </a:p>
          </p:txBody>
        </p:sp>
      </p:grpSp>
    </p:spTree>
    <p:extLst>
      <p:ext uri="{BB962C8B-B14F-4D97-AF65-F5344CB8AC3E}">
        <p14:creationId xmlns:p14="http://schemas.microsoft.com/office/powerpoint/2010/main" val="4045523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B699E5-6A91-D5D4-A6B0-C71C42589BC8}"/>
              </a:ext>
            </a:extLst>
          </p:cNvPr>
          <p:cNvSpPr txBox="1"/>
          <p:nvPr/>
        </p:nvSpPr>
        <p:spPr>
          <a:xfrm>
            <a:off x="114248" y="144344"/>
            <a:ext cx="3731471" cy="461665"/>
          </a:xfrm>
          <a:prstGeom prst="rect">
            <a:avLst/>
          </a:prstGeom>
          <a:noFill/>
        </p:spPr>
        <p:txBody>
          <a:bodyPr wrap="none" rtlCol="0">
            <a:spAutoFit/>
          </a:bodyPr>
          <a:lstStyle/>
          <a:p>
            <a:r>
              <a:rPr lang="en-US" sz="2400" dirty="0"/>
              <a:t>Results:  Dataset Clean-3b</a:t>
            </a:r>
          </a:p>
        </p:txBody>
      </p:sp>
      <p:graphicFrame>
        <p:nvGraphicFramePr>
          <p:cNvPr id="3" name="Table 2">
            <a:extLst>
              <a:ext uri="{FF2B5EF4-FFF2-40B4-BE49-F238E27FC236}">
                <a16:creationId xmlns:a16="http://schemas.microsoft.com/office/drawing/2014/main" id="{06968A34-6E02-9A89-9D28-711A65FA6A49}"/>
              </a:ext>
            </a:extLst>
          </p:cNvPr>
          <p:cNvGraphicFramePr>
            <a:graphicFrameLocks noGrp="1"/>
          </p:cNvGraphicFramePr>
          <p:nvPr>
            <p:extLst>
              <p:ext uri="{D42A27DB-BD31-4B8C-83A1-F6EECF244321}">
                <p14:modId xmlns:p14="http://schemas.microsoft.com/office/powerpoint/2010/main" val="469876288"/>
              </p:ext>
            </p:extLst>
          </p:nvPr>
        </p:nvGraphicFramePr>
        <p:xfrm>
          <a:off x="611069" y="1581805"/>
          <a:ext cx="10231006" cy="2889188"/>
        </p:xfrm>
        <a:graphic>
          <a:graphicData uri="http://schemas.openxmlformats.org/drawingml/2006/table">
            <a:tbl>
              <a:tblPr firstRow="1" bandRow="1">
                <a:tableStyleId>{5C22544A-7EE6-4342-B048-85BDC9FD1C3A}</a:tableStyleId>
              </a:tblPr>
              <a:tblGrid>
                <a:gridCol w="1477264">
                  <a:extLst>
                    <a:ext uri="{9D8B030D-6E8A-4147-A177-3AD203B41FA5}">
                      <a16:colId xmlns:a16="http://schemas.microsoft.com/office/drawing/2014/main" val="1065848917"/>
                    </a:ext>
                  </a:extLst>
                </a:gridCol>
                <a:gridCol w="1211961">
                  <a:extLst>
                    <a:ext uri="{9D8B030D-6E8A-4147-A177-3AD203B41FA5}">
                      <a16:colId xmlns:a16="http://schemas.microsoft.com/office/drawing/2014/main" val="873310604"/>
                    </a:ext>
                  </a:extLst>
                </a:gridCol>
                <a:gridCol w="1143763">
                  <a:extLst>
                    <a:ext uri="{9D8B030D-6E8A-4147-A177-3AD203B41FA5}">
                      <a16:colId xmlns:a16="http://schemas.microsoft.com/office/drawing/2014/main" val="3981708244"/>
                    </a:ext>
                  </a:extLst>
                </a:gridCol>
                <a:gridCol w="1040515">
                  <a:extLst>
                    <a:ext uri="{9D8B030D-6E8A-4147-A177-3AD203B41FA5}">
                      <a16:colId xmlns:a16="http://schemas.microsoft.com/office/drawing/2014/main" val="1135465181"/>
                    </a:ext>
                  </a:extLst>
                </a:gridCol>
                <a:gridCol w="652287">
                  <a:extLst>
                    <a:ext uri="{9D8B030D-6E8A-4147-A177-3AD203B41FA5}">
                      <a16:colId xmlns:a16="http://schemas.microsoft.com/office/drawing/2014/main" val="2228991909"/>
                    </a:ext>
                  </a:extLst>
                </a:gridCol>
                <a:gridCol w="698006">
                  <a:extLst>
                    <a:ext uri="{9D8B030D-6E8A-4147-A177-3AD203B41FA5}">
                      <a16:colId xmlns:a16="http://schemas.microsoft.com/office/drawing/2014/main" val="1586729873"/>
                    </a:ext>
                  </a:extLst>
                </a:gridCol>
                <a:gridCol w="910946">
                  <a:extLst>
                    <a:ext uri="{9D8B030D-6E8A-4147-A177-3AD203B41FA5}">
                      <a16:colId xmlns:a16="http://schemas.microsoft.com/office/drawing/2014/main" val="2038468716"/>
                    </a:ext>
                  </a:extLst>
                </a:gridCol>
                <a:gridCol w="887730">
                  <a:extLst>
                    <a:ext uri="{9D8B030D-6E8A-4147-A177-3AD203B41FA5}">
                      <a16:colId xmlns:a16="http://schemas.microsoft.com/office/drawing/2014/main" val="1596270969"/>
                    </a:ext>
                  </a:extLst>
                </a:gridCol>
                <a:gridCol w="887730">
                  <a:extLst>
                    <a:ext uri="{9D8B030D-6E8A-4147-A177-3AD203B41FA5}">
                      <a16:colId xmlns:a16="http://schemas.microsoft.com/office/drawing/2014/main" val="2430703789"/>
                    </a:ext>
                  </a:extLst>
                </a:gridCol>
                <a:gridCol w="1320804">
                  <a:extLst>
                    <a:ext uri="{9D8B030D-6E8A-4147-A177-3AD203B41FA5}">
                      <a16:colId xmlns:a16="http://schemas.microsoft.com/office/drawing/2014/main" val="2256753199"/>
                    </a:ext>
                  </a:extLst>
                </a:gridCol>
              </a:tblGrid>
              <a:tr h="430367">
                <a:tc rowSpan="2">
                  <a:txBody>
                    <a:bodyPr/>
                    <a:lstStyle/>
                    <a:p>
                      <a:pPr algn="ctr"/>
                      <a:r>
                        <a:rPr lang="en-US" dirty="0"/>
                        <a:t>Model</a:t>
                      </a:r>
                      <a:endParaRPr dirty="0"/>
                    </a:p>
                  </a:txBody>
                  <a:tcPr anchor="ctr"/>
                </a:tc>
                <a:tc rowSpan="2">
                  <a:txBody>
                    <a:bodyPr/>
                    <a:lstStyle/>
                    <a:p>
                      <a:pPr algn="ctr"/>
                      <a:r>
                        <a:rPr lang="en-US" dirty="0"/>
                        <a:t>Train loss</a:t>
                      </a:r>
                      <a:endParaRPr dirty="0"/>
                    </a:p>
                  </a:txBody>
                  <a:tcPr anchor="ctr"/>
                </a:tc>
                <a:tc rowSpan="2">
                  <a:txBody>
                    <a:bodyPr/>
                    <a:lstStyle/>
                    <a:p>
                      <a:pPr algn="ctr"/>
                      <a:r>
                        <a:rPr lang="en-US" dirty="0"/>
                        <a:t>Val loss</a:t>
                      </a:r>
                      <a:endParaRPr dirty="0"/>
                    </a:p>
                  </a:txBody>
                  <a:tcPr anchor="ctr"/>
                </a:tc>
                <a:tc rowSpan="2">
                  <a:txBody>
                    <a:bodyPr/>
                    <a:lstStyle/>
                    <a:p>
                      <a:pPr algn="ctr"/>
                      <a:r>
                        <a:rPr lang="en-US" sz="1600" dirty="0"/>
                        <a:t>Epochs</a:t>
                      </a:r>
                      <a:endParaRPr lang="en-US" sz="1600" baseline="30000" dirty="0"/>
                    </a:p>
                  </a:txBody>
                  <a:tcPr anchor="ctr"/>
                </a:tc>
                <a:tc gridSpan="5">
                  <a:txBody>
                    <a:bodyPr/>
                    <a:lstStyle/>
                    <a:p>
                      <a:pPr algn="ctr"/>
                      <a:r>
                        <a:rPr lang="en-US" sz="1600" b="1" dirty="0"/>
                        <a:t>Test set</a:t>
                      </a:r>
                    </a:p>
                  </a:txBody>
                  <a:tcPr anchor="ctr"/>
                </a:tc>
                <a:tc hMerge="1">
                  <a:txBody>
                    <a:bodyPr/>
                    <a:lstStyle/>
                    <a:p>
                      <a:pPr algn="ctr"/>
                      <a:endParaRPr lang="en-US" sz="1600" dirty="0"/>
                    </a:p>
                  </a:txBody>
                  <a:tcPr anchor="ctr"/>
                </a:tc>
                <a:tc hMerge="1">
                  <a:txBody>
                    <a:bodyPr/>
                    <a:lstStyle/>
                    <a:p>
                      <a:pPr algn="ctr"/>
                      <a:endParaRPr lang="en-US" sz="1600" baseline="30000" dirty="0"/>
                    </a:p>
                  </a:txBody>
                  <a:tcPr anchor="ctr"/>
                </a:tc>
                <a:tc hMerge="1">
                  <a:txBody>
                    <a:bodyPr/>
                    <a:lstStyle/>
                    <a:p>
                      <a:pPr algn="ctr"/>
                      <a:endParaRPr lang="en-US" sz="1600" baseline="30000" dirty="0"/>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aseline="30000" dirty="0"/>
                    </a:p>
                  </a:txBody>
                  <a:tcPr anchor="ctr"/>
                </a:tc>
                <a:tc rowSpan="2">
                  <a:txBody>
                    <a:bodyPr/>
                    <a:lstStyle/>
                    <a:p>
                      <a:pPr algn="ctr"/>
                      <a:r>
                        <a:rPr lang="en-US" sz="1600" dirty="0"/>
                        <a:t>Comment</a:t>
                      </a:r>
                    </a:p>
                  </a:txBody>
                  <a:tcPr anchor="ctr"/>
                </a:tc>
                <a:extLst>
                  <a:ext uri="{0D108BD9-81ED-4DB2-BD59-A6C34878D82A}">
                    <a16:rowId xmlns:a16="http://schemas.microsoft.com/office/drawing/2014/main" val="4196566999"/>
                  </a:ext>
                </a:extLst>
              </a:tr>
              <a:tr h="457200">
                <a:tc vMerge="1">
                  <a:txBody>
                    <a:bodyPr/>
                    <a:lstStyle/>
                    <a:p>
                      <a:endParaRPr dirty="0"/>
                    </a:p>
                  </a:txBody>
                  <a:tcPr anchor="ctr"/>
                </a:tc>
                <a:tc vMerge="1">
                  <a:txBody>
                    <a:bodyPr/>
                    <a:lstStyle/>
                    <a:p>
                      <a:endParaRPr dirty="0"/>
                    </a:p>
                  </a:txBody>
                  <a:tcPr anchor="ctr"/>
                </a:tc>
                <a:tc vMerge="1">
                  <a:txBody>
                    <a:bodyPr/>
                    <a:lstStyle/>
                    <a:p>
                      <a:endParaRPr dirty="0"/>
                    </a:p>
                  </a:txBody>
                  <a:tcPr anchor="ctr"/>
                </a:tc>
                <a:tc vMerge="1">
                  <a:txBody>
                    <a:bodyPr/>
                    <a:lstStyle/>
                    <a:p>
                      <a:endParaRPr dirty="0"/>
                    </a:p>
                  </a:txBody>
                  <a:tcPr anchor="ctr"/>
                </a:tc>
                <a:tc>
                  <a:txBody>
                    <a:bodyPr/>
                    <a:lstStyle/>
                    <a:p>
                      <a:pPr algn="ctr"/>
                      <a:r>
                        <a:rPr lang="en-US" sz="1600" dirty="0"/>
                        <a:t>MAE</a:t>
                      </a:r>
                    </a:p>
                  </a:txBody>
                  <a:tcPr anchor="ctr"/>
                </a:tc>
                <a:tc>
                  <a:txBody>
                    <a:bodyPr/>
                    <a:lstStyle/>
                    <a:p>
                      <a:pPr algn="ctr"/>
                      <a:r>
                        <a:rPr lang="en-US" sz="1600" dirty="0"/>
                        <a:t>MSE</a:t>
                      </a:r>
                    </a:p>
                  </a:txBody>
                  <a:tcPr anchor="ctr"/>
                </a:tc>
                <a:tc>
                  <a:txBody>
                    <a:bodyPr/>
                    <a:lstStyle/>
                    <a:p>
                      <a:pPr algn="ctr"/>
                      <a:r>
                        <a:rPr lang="en-US" sz="1600" dirty="0"/>
                        <a:t>MAPE </a:t>
                      </a:r>
                      <a:r>
                        <a:rPr lang="en-US" sz="1600" baseline="30000" dirty="0"/>
                        <a:t>2</a:t>
                      </a:r>
                    </a:p>
                  </a:txBody>
                  <a:tcPr anchor="ctr"/>
                </a:tc>
                <a:tc>
                  <a:txBody>
                    <a:bodyPr/>
                    <a:lstStyle/>
                    <a:p>
                      <a:pPr algn="ctr"/>
                      <a:r>
                        <a:rPr lang="en-US" sz="1600" dirty="0"/>
                        <a:t>PPE10 </a:t>
                      </a:r>
                      <a:r>
                        <a:rPr lang="en-US" sz="1600" baseline="30000" dirty="0"/>
                        <a:t>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PPE20 </a:t>
                      </a:r>
                      <a:r>
                        <a:rPr lang="en-US" sz="1600" baseline="30000" dirty="0"/>
                        <a:t>4</a:t>
                      </a:r>
                    </a:p>
                  </a:txBody>
                  <a:tcPr anchor="ctr"/>
                </a:tc>
                <a:tc vMerge="1">
                  <a:txBody>
                    <a:bodyPr/>
                    <a:lstStyle/>
                    <a:p>
                      <a:endParaRPr dirty="0"/>
                    </a:p>
                  </a:txBody>
                  <a:tcPr anchor="ctr"/>
                </a:tc>
                <a:extLst>
                  <a:ext uri="{0D108BD9-81ED-4DB2-BD59-A6C34878D82A}">
                    <a16:rowId xmlns:a16="http://schemas.microsoft.com/office/drawing/2014/main" val="1617347897"/>
                  </a:ext>
                </a:extLst>
              </a:tr>
              <a:tr h="494487">
                <a:tc>
                  <a:txBody>
                    <a:bodyPr/>
                    <a:lstStyle/>
                    <a:p>
                      <a:pPr algn="ctr"/>
                      <a:r>
                        <a:rPr lang="en-US" sz="1600" dirty="0"/>
                        <a:t>MLP</a:t>
                      </a:r>
                    </a:p>
                  </a:txBody>
                  <a:tcPr anchor="ctr"/>
                </a:tc>
                <a:tc>
                  <a:txBody>
                    <a:bodyPr/>
                    <a:lstStyle/>
                    <a:p>
                      <a:pPr algn="ctr"/>
                      <a:r>
                        <a:rPr lang="en-US" sz="1600" dirty="0">
                          <a:solidFill>
                            <a:schemeClr val="tx1"/>
                          </a:solidFill>
                        </a:rPr>
                        <a:t>0.37</a:t>
                      </a:r>
                    </a:p>
                  </a:txBody>
                  <a:tcPr anchor="ctr"/>
                </a:tc>
                <a:tc>
                  <a:txBody>
                    <a:bodyPr/>
                    <a:lstStyle/>
                    <a:p>
                      <a:pPr algn="ctr"/>
                      <a:r>
                        <a:rPr lang="en-US" sz="1600" dirty="0">
                          <a:solidFill>
                            <a:schemeClr val="tx1"/>
                          </a:solidFill>
                        </a:rPr>
                        <a:t>0.41</a:t>
                      </a:r>
                    </a:p>
                  </a:txBody>
                  <a:tcPr anchor="ctr"/>
                </a:tc>
                <a:tc>
                  <a:txBody>
                    <a:bodyPr/>
                    <a:lstStyle/>
                    <a:p>
                      <a:pPr algn="ctr"/>
                      <a:r>
                        <a:rPr lang="en-US" sz="1600" dirty="0">
                          <a:solidFill>
                            <a:schemeClr val="tx1"/>
                          </a:solidFill>
                        </a:rPr>
                        <a:t>3787</a:t>
                      </a:r>
                    </a:p>
                  </a:txBody>
                  <a:tcPr anchor="ctr"/>
                </a:tc>
                <a:tc>
                  <a:txBody>
                    <a:bodyPr/>
                    <a:lstStyle/>
                    <a:p>
                      <a:pPr algn="ctr"/>
                      <a:r>
                        <a:rPr lang="en-US" sz="1600" dirty="0">
                          <a:solidFill>
                            <a:schemeClr val="tx1"/>
                          </a:solidFill>
                        </a:rPr>
                        <a:t>0.52</a:t>
                      </a:r>
                    </a:p>
                  </a:txBody>
                  <a:tcPr anchor="ctr"/>
                </a:tc>
                <a:tc>
                  <a:txBody>
                    <a:bodyPr/>
                    <a:lstStyle/>
                    <a:p>
                      <a:pPr algn="ctr"/>
                      <a:r>
                        <a:rPr lang="en-US" sz="1600" dirty="0">
                          <a:solidFill>
                            <a:schemeClr val="tx1"/>
                          </a:solidFill>
                        </a:rPr>
                        <a:t>0.39</a:t>
                      </a:r>
                    </a:p>
                  </a:txBody>
                  <a:tcPr anchor="ctr"/>
                </a:tc>
                <a:tc>
                  <a:txBody>
                    <a:bodyPr/>
                    <a:lstStyle/>
                    <a:p>
                      <a:pPr algn="ctr"/>
                      <a:r>
                        <a:rPr lang="en-US" sz="1600" dirty="0">
                          <a:solidFill>
                            <a:schemeClr val="tx1"/>
                          </a:solidFill>
                        </a:rPr>
                        <a:t>0.33</a:t>
                      </a:r>
                    </a:p>
                  </a:txBody>
                  <a:tcPr anchor="ctr"/>
                </a:tc>
                <a:tc>
                  <a:txBody>
                    <a:bodyPr/>
                    <a:lstStyle/>
                    <a:p>
                      <a:pPr algn="ctr"/>
                      <a:r>
                        <a:rPr lang="en-US" sz="1600" dirty="0">
                          <a:solidFill>
                            <a:schemeClr val="tx1"/>
                          </a:solidFill>
                        </a:rPr>
                        <a:t>21</a:t>
                      </a:r>
                    </a:p>
                  </a:txBody>
                  <a:tcPr anchor="ctr"/>
                </a:tc>
                <a:tc>
                  <a:txBody>
                    <a:bodyPr/>
                    <a:lstStyle/>
                    <a:p>
                      <a:pPr algn="ctr"/>
                      <a:r>
                        <a:rPr lang="en-US" sz="1600" dirty="0">
                          <a:solidFill>
                            <a:schemeClr val="tx1"/>
                          </a:solidFill>
                        </a:rPr>
                        <a:t>42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nchor="ctr"/>
                </a:tc>
                <a:extLst>
                  <a:ext uri="{0D108BD9-81ED-4DB2-BD59-A6C34878D82A}">
                    <a16:rowId xmlns:a16="http://schemas.microsoft.com/office/drawing/2014/main" val="751442147"/>
                  </a:ext>
                </a:extLst>
              </a:tr>
              <a:tr h="4944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VIT </a:t>
                      </a:r>
                      <a:r>
                        <a:rPr lang="en-US" sz="1600" baseline="30000" dirty="0"/>
                        <a:t>1</a:t>
                      </a:r>
                    </a:p>
                  </a:txBody>
                  <a:tcPr anchor="ctr"/>
                </a:tc>
                <a:tc>
                  <a:txBody>
                    <a:bodyPr/>
                    <a:lstStyle/>
                    <a:p>
                      <a:pPr algn="ctr"/>
                      <a:r>
                        <a:rPr lang="en-US" sz="1600" dirty="0">
                          <a:solidFill>
                            <a:schemeClr val="tx1"/>
                          </a:solidFill>
                        </a:rPr>
                        <a:t>0.14</a:t>
                      </a:r>
                    </a:p>
                  </a:txBody>
                  <a:tcPr anchor="ctr"/>
                </a:tc>
                <a:tc>
                  <a:txBody>
                    <a:bodyPr/>
                    <a:lstStyle/>
                    <a:p>
                      <a:pPr algn="ctr"/>
                      <a:r>
                        <a:rPr lang="en-US" sz="1600" dirty="0">
                          <a:solidFill>
                            <a:schemeClr val="tx1"/>
                          </a:solidFill>
                        </a:rPr>
                        <a:t>0.17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500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0.29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0.16</a:t>
                      </a:r>
                    </a:p>
                  </a:txBody>
                  <a:tcPr anchor="ctr"/>
                </a:tc>
                <a:tc>
                  <a:txBody>
                    <a:bodyPr/>
                    <a:lstStyle/>
                    <a:p>
                      <a:pPr algn="ctr"/>
                      <a:r>
                        <a:rPr lang="en-US" sz="1600" dirty="0">
                          <a:solidFill>
                            <a:schemeClr val="tx1"/>
                          </a:solidFill>
                        </a:rPr>
                        <a:t>0.17</a:t>
                      </a:r>
                    </a:p>
                  </a:txBody>
                  <a:tcPr anchor="ctr"/>
                </a:tc>
                <a:tc>
                  <a:txBody>
                    <a:bodyPr/>
                    <a:lstStyle/>
                    <a:p>
                      <a:pPr algn="ctr"/>
                      <a:r>
                        <a:rPr lang="en-US" sz="1600" dirty="0">
                          <a:solidFill>
                            <a:schemeClr val="tx1"/>
                          </a:solidFill>
                        </a:rPr>
                        <a:t>48</a:t>
                      </a:r>
                    </a:p>
                  </a:txBody>
                  <a:tcPr anchor="ctr"/>
                </a:tc>
                <a:tc>
                  <a:txBody>
                    <a:bodyPr/>
                    <a:lstStyle/>
                    <a:p>
                      <a:pPr algn="ctr"/>
                      <a:r>
                        <a:rPr lang="en-US" sz="1600" dirty="0">
                          <a:solidFill>
                            <a:schemeClr val="tx1"/>
                          </a:solidFill>
                        </a:rPr>
                        <a:t>70</a:t>
                      </a:r>
                    </a:p>
                  </a:txBody>
                  <a:tcPr anchor="ctr"/>
                </a:tc>
                <a:tc>
                  <a:txBody>
                    <a:bodyPr/>
                    <a:lstStyle/>
                    <a:p>
                      <a:pPr algn="ctr"/>
                      <a:r>
                        <a:rPr lang="en-US" sz="1400" dirty="0"/>
                        <a:t>1-channel</a:t>
                      </a:r>
                    </a:p>
                  </a:txBody>
                  <a:tcPr anchor="ctr"/>
                </a:tc>
                <a:extLst>
                  <a:ext uri="{0D108BD9-81ED-4DB2-BD59-A6C34878D82A}">
                    <a16:rowId xmlns:a16="http://schemas.microsoft.com/office/drawing/2014/main" val="2747519985"/>
                  </a:ext>
                </a:extLst>
              </a:tr>
              <a:tr h="4944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VIT </a:t>
                      </a:r>
                      <a:r>
                        <a:rPr lang="en-US" sz="1600" baseline="30000" dirty="0"/>
                        <a:t>1</a:t>
                      </a:r>
                    </a:p>
                  </a:txBody>
                  <a:tcPr anchor="ctr"/>
                </a:tc>
                <a:tc>
                  <a:txBody>
                    <a:bodyPr/>
                    <a:lstStyle/>
                    <a:p>
                      <a:pPr algn="ctr"/>
                      <a:r>
                        <a:rPr lang="en-US" sz="1600" dirty="0">
                          <a:solidFill>
                            <a:schemeClr val="tx1"/>
                          </a:solidFill>
                        </a:rPr>
                        <a:t>0.10</a:t>
                      </a:r>
                    </a:p>
                  </a:txBody>
                  <a:tcPr anchor="ctr"/>
                </a:tc>
                <a:tc>
                  <a:txBody>
                    <a:bodyPr/>
                    <a:lstStyle/>
                    <a:p>
                      <a:pPr algn="ctr"/>
                      <a:r>
                        <a:rPr lang="en-US" sz="1600" dirty="0">
                          <a:solidFill>
                            <a:schemeClr val="tx1"/>
                          </a:solidFill>
                        </a:rPr>
                        <a:t>0.13</a:t>
                      </a:r>
                    </a:p>
                  </a:txBody>
                  <a:tcPr anchor="ctr"/>
                </a:tc>
                <a:tc>
                  <a:txBody>
                    <a:bodyPr/>
                    <a:lstStyle/>
                    <a:p>
                      <a:pPr algn="ctr"/>
                      <a:r>
                        <a:rPr lang="en-US" sz="1600" dirty="0">
                          <a:solidFill>
                            <a:schemeClr val="tx1"/>
                          </a:solidFill>
                        </a:rPr>
                        <a:t>500</a:t>
                      </a:r>
                    </a:p>
                  </a:txBody>
                  <a:tcPr anchor="ctr"/>
                </a:tc>
                <a:tc>
                  <a:txBody>
                    <a:bodyPr/>
                    <a:lstStyle/>
                    <a:p>
                      <a:pPr algn="ctr"/>
                      <a:r>
                        <a:rPr lang="en-US" sz="1600" dirty="0">
                          <a:solidFill>
                            <a:schemeClr val="tx1"/>
                          </a:solidFill>
                        </a:rPr>
                        <a:t>0.27</a:t>
                      </a:r>
                    </a:p>
                  </a:txBody>
                  <a:tcPr anchor="ctr"/>
                </a:tc>
                <a:tc>
                  <a:txBody>
                    <a:bodyPr/>
                    <a:lstStyle/>
                    <a:p>
                      <a:pPr algn="ctr"/>
                      <a:r>
                        <a:rPr lang="en-US" sz="1600" dirty="0">
                          <a:solidFill>
                            <a:schemeClr val="tx1"/>
                          </a:solidFill>
                        </a:rPr>
                        <a:t>0.16</a:t>
                      </a:r>
                    </a:p>
                  </a:txBody>
                  <a:tcPr anchor="ctr"/>
                </a:tc>
                <a:tc>
                  <a:txBody>
                    <a:bodyPr/>
                    <a:lstStyle/>
                    <a:p>
                      <a:pPr algn="ctr"/>
                      <a:r>
                        <a:rPr lang="en-US" sz="1600" dirty="0">
                          <a:solidFill>
                            <a:schemeClr val="tx1"/>
                          </a:solidFill>
                        </a:rPr>
                        <a:t>0.16</a:t>
                      </a:r>
                    </a:p>
                  </a:txBody>
                  <a:tcPr anchor="ctr"/>
                </a:tc>
                <a:tc>
                  <a:txBody>
                    <a:bodyPr/>
                    <a:lstStyle/>
                    <a:p>
                      <a:pPr algn="ctr"/>
                      <a:r>
                        <a:rPr lang="en-US" sz="1600" dirty="0">
                          <a:solidFill>
                            <a:schemeClr val="tx1"/>
                          </a:solidFill>
                        </a:rPr>
                        <a:t>50</a:t>
                      </a:r>
                    </a:p>
                  </a:txBody>
                  <a:tcPr anchor="ctr"/>
                </a:tc>
                <a:tc>
                  <a:txBody>
                    <a:bodyPr/>
                    <a:lstStyle/>
                    <a:p>
                      <a:pPr algn="ctr"/>
                      <a:r>
                        <a:rPr lang="en-US" sz="1600" dirty="0">
                          <a:solidFill>
                            <a:schemeClr val="tx1"/>
                          </a:solidFill>
                        </a:rPr>
                        <a:t>74</a:t>
                      </a:r>
                    </a:p>
                  </a:txBody>
                  <a:tcPr anchor="ctr"/>
                </a:tc>
                <a:tc>
                  <a:txBody>
                    <a:bodyPr/>
                    <a:lstStyle/>
                    <a:p>
                      <a:pPr algn="ctr"/>
                      <a:r>
                        <a:rPr lang="en-US" sz="1400" dirty="0"/>
                        <a:t>3-channel</a:t>
                      </a:r>
                    </a:p>
                  </a:txBody>
                  <a:tcPr anchor="ctr"/>
                </a:tc>
                <a:extLst>
                  <a:ext uri="{0D108BD9-81ED-4DB2-BD59-A6C34878D82A}">
                    <a16:rowId xmlns:a16="http://schemas.microsoft.com/office/drawing/2014/main" val="3346663948"/>
                  </a:ext>
                </a:extLst>
              </a:tr>
              <a:tr h="4944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aseline="0" dirty="0">
                          <a:solidFill>
                            <a:srgbClr val="FF0000"/>
                          </a:solidFill>
                        </a:rPr>
                        <a:t>*</a:t>
                      </a:r>
                      <a:r>
                        <a:rPr lang="en-US" sz="1600" dirty="0"/>
                        <a:t>Transformer </a:t>
                      </a:r>
                      <a:r>
                        <a:rPr lang="en-US" sz="1600" baseline="30000" dirty="0"/>
                        <a:t>1</a:t>
                      </a:r>
                    </a:p>
                  </a:txBody>
                  <a:tcPr anchor="ctr"/>
                </a:tc>
                <a:tc>
                  <a:txBody>
                    <a:bodyPr/>
                    <a:lstStyle/>
                    <a:p>
                      <a:pPr algn="ctr"/>
                      <a:r>
                        <a:rPr lang="en-US" sz="1600" dirty="0">
                          <a:solidFill>
                            <a:schemeClr val="tx1"/>
                          </a:solidFill>
                        </a:rPr>
                        <a:t>0.02</a:t>
                      </a:r>
                    </a:p>
                  </a:txBody>
                  <a:tcPr anchor="ctr"/>
                </a:tc>
                <a:tc>
                  <a:txBody>
                    <a:bodyPr/>
                    <a:lstStyle/>
                    <a:p>
                      <a:pPr algn="ctr"/>
                      <a:r>
                        <a:rPr lang="en-US" sz="1600" dirty="0">
                          <a:solidFill>
                            <a:schemeClr val="tx1"/>
                          </a:solidFill>
                        </a:rPr>
                        <a:t>0.12</a:t>
                      </a:r>
                    </a:p>
                  </a:txBody>
                  <a:tcPr anchor="ctr"/>
                </a:tc>
                <a:tc>
                  <a:txBody>
                    <a:bodyPr/>
                    <a:lstStyle/>
                    <a:p>
                      <a:pPr algn="ctr"/>
                      <a:r>
                        <a:rPr lang="en-US" sz="1600" dirty="0">
                          <a:solidFill>
                            <a:schemeClr val="tx1"/>
                          </a:solidFill>
                        </a:rPr>
                        <a:t>183</a:t>
                      </a:r>
                    </a:p>
                  </a:txBody>
                  <a:tcPr anchor="ctr"/>
                </a:tc>
                <a:tc>
                  <a:txBody>
                    <a:bodyPr/>
                    <a:lstStyle/>
                    <a:p>
                      <a:pPr algn="ctr"/>
                      <a:r>
                        <a:rPr lang="en-US" sz="1600" dirty="0">
                          <a:solidFill>
                            <a:schemeClr val="tx1"/>
                          </a:solidFill>
                        </a:rPr>
                        <a:t>0.28</a:t>
                      </a:r>
                    </a:p>
                  </a:txBody>
                  <a:tcPr anchor="ctr"/>
                </a:tc>
                <a:tc>
                  <a:txBody>
                    <a:bodyPr/>
                    <a:lstStyle/>
                    <a:p>
                      <a:pPr algn="ctr"/>
                      <a:r>
                        <a:rPr lang="en-US" sz="1600" dirty="0">
                          <a:solidFill>
                            <a:schemeClr val="tx1"/>
                          </a:solidFill>
                        </a:rPr>
                        <a:t>0.15</a:t>
                      </a:r>
                    </a:p>
                  </a:txBody>
                  <a:tcPr anchor="ctr"/>
                </a:tc>
                <a:tc>
                  <a:txBody>
                    <a:bodyPr/>
                    <a:lstStyle/>
                    <a:p>
                      <a:pPr algn="ctr"/>
                      <a:r>
                        <a:rPr lang="en-US" sz="1600" dirty="0">
                          <a:solidFill>
                            <a:schemeClr val="tx1"/>
                          </a:solidFill>
                        </a:rPr>
                        <a:t>0.17</a:t>
                      </a:r>
                    </a:p>
                  </a:txBody>
                  <a:tcPr anchor="ctr"/>
                </a:tc>
                <a:tc>
                  <a:txBody>
                    <a:bodyPr/>
                    <a:lstStyle/>
                    <a:p>
                      <a:pPr algn="ctr"/>
                      <a:r>
                        <a:rPr lang="en-US" sz="1600" dirty="0">
                          <a:solidFill>
                            <a:schemeClr val="tx1"/>
                          </a:solidFill>
                        </a:rPr>
                        <a:t>49</a:t>
                      </a:r>
                    </a:p>
                  </a:txBody>
                  <a:tcPr anchor="ctr"/>
                </a:tc>
                <a:tc>
                  <a:txBody>
                    <a:bodyPr/>
                    <a:lstStyle/>
                    <a:p>
                      <a:pPr algn="ctr"/>
                      <a:r>
                        <a:rPr lang="en-US" sz="1600" dirty="0">
                          <a:solidFill>
                            <a:schemeClr val="tx1"/>
                          </a:solidFill>
                        </a:rPr>
                        <a:t>71</a:t>
                      </a:r>
                    </a:p>
                  </a:txBody>
                  <a:tcPr anchor="ctr"/>
                </a:tc>
                <a:tc>
                  <a:txBody>
                    <a:bodyPr/>
                    <a:lstStyle/>
                    <a:p>
                      <a:pPr algn="ctr"/>
                      <a:endParaRPr lang="en-US" sz="1400" dirty="0"/>
                    </a:p>
                    <a:p>
                      <a:pPr algn="ctr"/>
                      <a:endParaRPr lang="en-US" sz="1400" dirty="0"/>
                    </a:p>
                  </a:txBody>
                  <a:tcPr anchor="ctr"/>
                </a:tc>
                <a:extLst>
                  <a:ext uri="{0D108BD9-81ED-4DB2-BD59-A6C34878D82A}">
                    <a16:rowId xmlns:a16="http://schemas.microsoft.com/office/drawing/2014/main" val="3477047939"/>
                  </a:ext>
                </a:extLst>
              </a:tr>
            </a:tbl>
          </a:graphicData>
        </a:graphic>
      </p:graphicFrame>
      <p:sp>
        <p:nvSpPr>
          <p:cNvPr id="6" name="TextBox 5">
            <a:extLst>
              <a:ext uri="{FF2B5EF4-FFF2-40B4-BE49-F238E27FC236}">
                <a16:creationId xmlns:a16="http://schemas.microsoft.com/office/drawing/2014/main" id="{81ADAF34-F149-F6E4-CCAD-6A94EE8DED2D}"/>
              </a:ext>
            </a:extLst>
          </p:cNvPr>
          <p:cNvSpPr txBox="1"/>
          <p:nvPr/>
        </p:nvSpPr>
        <p:spPr>
          <a:xfrm>
            <a:off x="114248" y="616319"/>
            <a:ext cx="3505447" cy="369332"/>
          </a:xfrm>
          <a:prstGeom prst="rect">
            <a:avLst/>
          </a:prstGeom>
          <a:noFill/>
        </p:spPr>
        <p:txBody>
          <a:bodyPr wrap="none" rtlCol="0">
            <a:spAutoFit/>
          </a:bodyPr>
          <a:lstStyle/>
          <a:p>
            <a:r>
              <a:rPr lang="en-US" dirty="0"/>
              <a:t>metrics calculated on the test set</a:t>
            </a:r>
          </a:p>
        </p:txBody>
      </p:sp>
      <p:sp>
        <p:nvSpPr>
          <p:cNvPr id="8" name="TextBox 7">
            <a:extLst>
              <a:ext uri="{FF2B5EF4-FFF2-40B4-BE49-F238E27FC236}">
                <a16:creationId xmlns:a16="http://schemas.microsoft.com/office/drawing/2014/main" id="{8F40885F-7A78-2A00-FCB6-813865CA15EE}"/>
              </a:ext>
            </a:extLst>
          </p:cNvPr>
          <p:cNvSpPr txBox="1"/>
          <p:nvPr/>
        </p:nvSpPr>
        <p:spPr>
          <a:xfrm>
            <a:off x="611069" y="5493362"/>
            <a:ext cx="9962920" cy="954107"/>
          </a:xfrm>
          <a:prstGeom prst="rect">
            <a:avLst/>
          </a:prstGeom>
          <a:noFill/>
        </p:spPr>
        <p:txBody>
          <a:bodyPr wrap="none" rtlCol="0">
            <a:spAutoFit/>
          </a:bodyPr>
          <a:lstStyle/>
          <a:p>
            <a:pPr marL="342900" indent="-342900">
              <a:buAutoNum type="arabicPeriod"/>
            </a:pPr>
            <a:r>
              <a:rPr lang="en-US" sz="1400" dirty="0"/>
              <a:t>Regression head is residual-MLP.  (interestingly, residual-MLP head gave better convergence properties than standard MLP)</a:t>
            </a:r>
          </a:p>
          <a:p>
            <a:pPr marL="342900" indent="-342900">
              <a:buAutoNum type="arabicPeriod"/>
            </a:pPr>
            <a:r>
              <a:rPr lang="en-US" sz="1400" dirty="0"/>
              <a:t>MAPE : mean absolute percentage error : mean(abs(actual-pred)/actual).  Lower is better</a:t>
            </a:r>
          </a:p>
          <a:p>
            <a:pPr marL="342900" indent="-342900">
              <a:buAutoNum type="arabicPeriod"/>
            </a:pPr>
            <a:r>
              <a:rPr lang="en-US" sz="1400" dirty="0"/>
              <a:t>PPE10 : percentage of time prediction is within 10% of ground truth.  Higher is better</a:t>
            </a:r>
          </a:p>
          <a:p>
            <a:pPr marL="342900" indent="-342900">
              <a:buFontTx/>
              <a:buAutoNum type="arabicPeriod"/>
            </a:pPr>
            <a:r>
              <a:rPr lang="en-US" sz="1400" dirty="0"/>
              <a:t>PPE20 : percentage of time prediction is within 20% of ground truth.  Higher is better</a:t>
            </a:r>
          </a:p>
        </p:txBody>
      </p:sp>
      <p:sp>
        <p:nvSpPr>
          <p:cNvPr id="11" name="TextBox 10">
            <a:extLst>
              <a:ext uri="{FF2B5EF4-FFF2-40B4-BE49-F238E27FC236}">
                <a16:creationId xmlns:a16="http://schemas.microsoft.com/office/drawing/2014/main" id="{851A88B6-27DA-41C4-297F-6B4477D00C33}"/>
              </a:ext>
            </a:extLst>
          </p:cNvPr>
          <p:cNvSpPr txBox="1"/>
          <p:nvPr/>
        </p:nvSpPr>
        <p:spPr>
          <a:xfrm>
            <a:off x="517585" y="4612845"/>
            <a:ext cx="2343462" cy="369332"/>
          </a:xfrm>
          <a:prstGeom prst="rect">
            <a:avLst/>
          </a:prstGeom>
          <a:noFill/>
        </p:spPr>
        <p:txBody>
          <a:bodyPr wrap="none" rtlCol="0">
            <a:spAutoFit/>
          </a:bodyPr>
          <a:lstStyle/>
          <a:p>
            <a:r>
              <a:rPr lang="en-US" dirty="0">
                <a:solidFill>
                  <a:srgbClr val="FF0000"/>
                </a:solidFill>
              </a:rPr>
              <a:t>* </a:t>
            </a:r>
            <a:r>
              <a:rPr lang="en-US" sz="1600" dirty="0"/>
              <a:t>best performing model</a:t>
            </a:r>
            <a:endParaRPr lang="en-US" dirty="0">
              <a:solidFill>
                <a:srgbClr val="FF0000"/>
              </a:solidFill>
            </a:endParaRPr>
          </a:p>
        </p:txBody>
      </p:sp>
    </p:spTree>
    <p:extLst>
      <p:ext uri="{BB962C8B-B14F-4D97-AF65-F5344CB8AC3E}">
        <p14:creationId xmlns:p14="http://schemas.microsoft.com/office/powerpoint/2010/main" val="1062387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B699E5-6A91-D5D4-A6B0-C71C42589BC8}"/>
              </a:ext>
            </a:extLst>
          </p:cNvPr>
          <p:cNvSpPr txBox="1"/>
          <p:nvPr/>
        </p:nvSpPr>
        <p:spPr>
          <a:xfrm>
            <a:off x="114248" y="144344"/>
            <a:ext cx="6887655" cy="461665"/>
          </a:xfrm>
          <a:prstGeom prst="rect">
            <a:avLst/>
          </a:prstGeom>
          <a:noFill/>
        </p:spPr>
        <p:txBody>
          <a:bodyPr wrap="none" rtlCol="0">
            <a:spAutoFit/>
          </a:bodyPr>
          <a:lstStyle/>
          <a:p>
            <a:r>
              <a:rPr lang="en-US" sz="2400" dirty="0"/>
              <a:t>Results: Transformer on different cleaned datasets</a:t>
            </a:r>
            <a:endParaRPr lang="en-US" sz="2400" dirty="0">
              <a:highlight>
                <a:srgbClr val="FFFF00"/>
              </a:highlight>
            </a:endParaRPr>
          </a:p>
        </p:txBody>
      </p:sp>
      <p:graphicFrame>
        <p:nvGraphicFramePr>
          <p:cNvPr id="3" name="Table 2">
            <a:extLst>
              <a:ext uri="{FF2B5EF4-FFF2-40B4-BE49-F238E27FC236}">
                <a16:creationId xmlns:a16="http://schemas.microsoft.com/office/drawing/2014/main" id="{06968A34-6E02-9A89-9D28-711A65FA6A49}"/>
              </a:ext>
            </a:extLst>
          </p:cNvPr>
          <p:cNvGraphicFramePr>
            <a:graphicFrameLocks noGrp="1"/>
          </p:cNvGraphicFramePr>
          <p:nvPr>
            <p:extLst>
              <p:ext uri="{D42A27DB-BD31-4B8C-83A1-F6EECF244321}">
                <p14:modId xmlns:p14="http://schemas.microsoft.com/office/powerpoint/2010/main" val="2805334686"/>
              </p:ext>
            </p:extLst>
          </p:nvPr>
        </p:nvGraphicFramePr>
        <p:xfrm>
          <a:off x="412662" y="2088163"/>
          <a:ext cx="10621990" cy="2418374"/>
        </p:xfrm>
        <a:graphic>
          <a:graphicData uri="http://schemas.openxmlformats.org/drawingml/2006/table">
            <a:tbl>
              <a:tblPr firstRow="1" bandRow="1">
                <a:tableStyleId>{5C22544A-7EE6-4342-B048-85BDC9FD1C3A}</a:tableStyleId>
              </a:tblPr>
              <a:tblGrid>
                <a:gridCol w="1104824">
                  <a:extLst>
                    <a:ext uri="{9D8B030D-6E8A-4147-A177-3AD203B41FA5}">
                      <a16:colId xmlns:a16="http://schemas.microsoft.com/office/drawing/2014/main" val="1065848917"/>
                    </a:ext>
                  </a:extLst>
                </a:gridCol>
                <a:gridCol w="979234">
                  <a:extLst>
                    <a:ext uri="{9D8B030D-6E8A-4147-A177-3AD203B41FA5}">
                      <a16:colId xmlns:a16="http://schemas.microsoft.com/office/drawing/2014/main" val="3693395859"/>
                    </a:ext>
                  </a:extLst>
                </a:gridCol>
                <a:gridCol w="1104824">
                  <a:extLst>
                    <a:ext uri="{9D8B030D-6E8A-4147-A177-3AD203B41FA5}">
                      <a16:colId xmlns:a16="http://schemas.microsoft.com/office/drawing/2014/main" val="1248994108"/>
                    </a:ext>
                  </a:extLst>
                </a:gridCol>
                <a:gridCol w="679222">
                  <a:extLst>
                    <a:ext uri="{9D8B030D-6E8A-4147-A177-3AD203B41FA5}">
                      <a16:colId xmlns:a16="http://schemas.microsoft.com/office/drawing/2014/main" val="873310604"/>
                    </a:ext>
                  </a:extLst>
                </a:gridCol>
                <a:gridCol w="698144">
                  <a:extLst>
                    <a:ext uri="{9D8B030D-6E8A-4147-A177-3AD203B41FA5}">
                      <a16:colId xmlns:a16="http://schemas.microsoft.com/office/drawing/2014/main" val="3981708244"/>
                    </a:ext>
                  </a:extLst>
                </a:gridCol>
                <a:gridCol w="1008380">
                  <a:extLst>
                    <a:ext uri="{9D8B030D-6E8A-4147-A177-3AD203B41FA5}">
                      <a16:colId xmlns:a16="http://schemas.microsoft.com/office/drawing/2014/main" val="1135465181"/>
                    </a:ext>
                  </a:extLst>
                </a:gridCol>
                <a:gridCol w="693457">
                  <a:extLst>
                    <a:ext uri="{9D8B030D-6E8A-4147-A177-3AD203B41FA5}">
                      <a16:colId xmlns:a16="http://schemas.microsoft.com/office/drawing/2014/main" val="2228991909"/>
                    </a:ext>
                  </a:extLst>
                </a:gridCol>
                <a:gridCol w="669055">
                  <a:extLst>
                    <a:ext uri="{9D8B030D-6E8A-4147-A177-3AD203B41FA5}">
                      <a16:colId xmlns:a16="http://schemas.microsoft.com/office/drawing/2014/main" val="1586729873"/>
                    </a:ext>
                  </a:extLst>
                </a:gridCol>
                <a:gridCol w="733742">
                  <a:extLst>
                    <a:ext uri="{9D8B030D-6E8A-4147-A177-3AD203B41FA5}">
                      <a16:colId xmlns:a16="http://schemas.microsoft.com/office/drawing/2014/main" val="3668445144"/>
                    </a:ext>
                  </a:extLst>
                </a:gridCol>
                <a:gridCol w="787718">
                  <a:extLst>
                    <a:ext uri="{9D8B030D-6E8A-4147-A177-3AD203B41FA5}">
                      <a16:colId xmlns:a16="http://schemas.microsoft.com/office/drawing/2014/main" val="3665151200"/>
                    </a:ext>
                  </a:extLst>
                </a:gridCol>
                <a:gridCol w="787718">
                  <a:extLst>
                    <a:ext uri="{9D8B030D-6E8A-4147-A177-3AD203B41FA5}">
                      <a16:colId xmlns:a16="http://schemas.microsoft.com/office/drawing/2014/main" val="2888677663"/>
                    </a:ext>
                  </a:extLst>
                </a:gridCol>
                <a:gridCol w="1375672">
                  <a:extLst>
                    <a:ext uri="{9D8B030D-6E8A-4147-A177-3AD203B41FA5}">
                      <a16:colId xmlns:a16="http://schemas.microsoft.com/office/drawing/2014/main" val="2256753199"/>
                    </a:ext>
                  </a:extLst>
                </a:gridCol>
              </a:tblGrid>
              <a:tr h="430367">
                <a:tc rowSpan="2">
                  <a:txBody>
                    <a:bodyPr/>
                    <a:lstStyle/>
                    <a:p>
                      <a:pPr algn="ctr"/>
                      <a:r>
                        <a:rPr lang="en-US" sz="1600" dirty="0"/>
                        <a:t>Dataset</a:t>
                      </a:r>
                      <a:endParaRPr sz="1600" dirty="0"/>
                    </a:p>
                  </a:txBody>
                  <a:tcPr anchor="ctr"/>
                </a:tc>
                <a:tc rowSpan="2">
                  <a:txBody>
                    <a:bodyPr/>
                    <a:lstStyle/>
                    <a:p>
                      <a:pPr algn="ctr"/>
                      <a:r>
                        <a:rPr lang="en-US" sz="1600" dirty="0" err="1"/>
                        <a:t>q_value</a:t>
                      </a:r>
                      <a:r>
                        <a:rPr lang="en-US" sz="1600" dirty="0"/>
                        <a:t> </a:t>
                      </a:r>
                    </a:p>
                    <a:p>
                      <a:pPr algn="ctr"/>
                      <a:r>
                        <a:rPr lang="en-US" sz="1600" dirty="0"/>
                        <a:t>cutoff </a:t>
                      </a:r>
                      <a:r>
                        <a:rPr lang="en-US" sz="1600" baseline="30000" dirty="0"/>
                        <a:t>1</a:t>
                      </a:r>
                      <a:endParaRPr sz="1600" baseline="30000" dirty="0"/>
                    </a:p>
                  </a:txBody>
                  <a:tcPr anchor="ctr"/>
                </a:tc>
                <a:tc rowSpan="2">
                  <a:txBody>
                    <a:bodyPr/>
                    <a:lstStyle/>
                    <a:p>
                      <a:pPr algn="ctr"/>
                      <a:r>
                        <a:rPr lang="en-US" sz="1600" dirty="0"/>
                        <a:t>data set size</a:t>
                      </a:r>
                      <a:endParaRPr sz="1600" dirty="0"/>
                    </a:p>
                  </a:txBody>
                  <a:tcPr anchor="ctr"/>
                </a:tc>
                <a:tc rowSpan="2">
                  <a:txBody>
                    <a:bodyPr/>
                    <a:lstStyle/>
                    <a:p>
                      <a:pPr algn="ctr"/>
                      <a:r>
                        <a:rPr lang="en-US" sz="1600" dirty="0"/>
                        <a:t>Train loss</a:t>
                      </a:r>
                      <a:endParaRPr sz="1600" dirty="0"/>
                    </a:p>
                  </a:txBody>
                  <a:tcPr anchor="ctr"/>
                </a:tc>
                <a:tc rowSpan="2">
                  <a:txBody>
                    <a:bodyPr/>
                    <a:lstStyle/>
                    <a:p>
                      <a:pPr algn="ctr"/>
                      <a:r>
                        <a:rPr lang="en-US" sz="1600" dirty="0"/>
                        <a:t>Val loss</a:t>
                      </a:r>
                      <a:endParaRPr sz="1600" dirty="0"/>
                    </a:p>
                  </a:txBody>
                  <a:tcPr anchor="ctr"/>
                </a:tc>
                <a:tc rowSpan="2">
                  <a:txBody>
                    <a:bodyPr/>
                    <a:lstStyle/>
                    <a:p>
                      <a:pPr algn="ctr"/>
                      <a:r>
                        <a:rPr lang="en-US" sz="1600" dirty="0"/>
                        <a:t>Epochs </a:t>
                      </a:r>
                      <a:r>
                        <a:rPr lang="en-US" sz="1600" baseline="30000" dirty="0"/>
                        <a:t>2</a:t>
                      </a:r>
                    </a:p>
                  </a:txBody>
                  <a:tcPr anchor="ctr"/>
                </a:tc>
                <a:tc gridSpan="5">
                  <a:txBody>
                    <a:bodyPr/>
                    <a:lstStyle/>
                    <a:p>
                      <a:pPr algn="ctr"/>
                      <a:r>
                        <a:rPr lang="en-US" sz="1600" b="1" dirty="0"/>
                        <a:t>Test set</a:t>
                      </a:r>
                    </a:p>
                  </a:txBody>
                  <a:tcPr anchor="ctr"/>
                </a:tc>
                <a:tc hMerge="1">
                  <a:txBody>
                    <a:bodyPr/>
                    <a:lstStyle/>
                    <a:p>
                      <a:pPr algn="ctr"/>
                      <a:endParaRPr lang="en-US" sz="1600" dirty="0"/>
                    </a:p>
                  </a:txBody>
                  <a:tcPr anchor="ctr"/>
                </a:tc>
                <a:tc hMerge="1">
                  <a:txBody>
                    <a:bodyPr/>
                    <a:lstStyle/>
                    <a:p>
                      <a:pPr algn="ctr"/>
                      <a:endParaRPr lang="en-US" sz="1600" b="1" dirty="0"/>
                    </a:p>
                  </a:txBody>
                  <a:tcPr anchor="ctr"/>
                </a:tc>
                <a:tc hMerge="1">
                  <a:txBody>
                    <a:bodyPr/>
                    <a:lstStyle/>
                    <a:p>
                      <a:pPr algn="ctr"/>
                      <a:endParaRPr lang="en-US" sz="1600" b="1" dirty="0"/>
                    </a:p>
                  </a:txBody>
                  <a:tcPr anchor="ctr"/>
                </a:tc>
                <a:tc hMerge="1">
                  <a:txBody>
                    <a:bodyPr/>
                    <a:lstStyle/>
                    <a:p>
                      <a:pPr algn="ctr"/>
                      <a:endParaRPr lang="en-US" sz="1600" b="1" dirty="0"/>
                    </a:p>
                  </a:txBody>
                  <a:tcPr anchor="ctr"/>
                </a:tc>
                <a:tc>
                  <a:txBody>
                    <a:bodyPr/>
                    <a:lstStyle/>
                    <a:p>
                      <a:pPr algn="ctr"/>
                      <a:r>
                        <a:rPr lang="en-US" sz="1600" dirty="0"/>
                        <a:t>Comment</a:t>
                      </a:r>
                    </a:p>
                  </a:txBody>
                  <a:tcPr anchor="ctr"/>
                </a:tc>
                <a:extLst>
                  <a:ext uri="{0D108BD9-81ED-4DB2-BD59-A6C34878D82A}">
                    <a16:rowId xmlns:a16="http://schemas.microsoft.com/office/drawing/2014/main" val="4196566999"/>
                  </a:ext>
                </a:extLst>
              </a:tr>
              <a:tr h="457200">
                <a:tc vMerge="1">
                  <a:txBody>
                    <a:bodyPr/>
                    <a:lstStyle/>
                    <a:p>
                      <a:endParaRPr dirty="0"/>
                    </a:p>
                  </a:txBody>
                  <a:tcPr anchor="ctr"/>
                </a:tc>
                <a:tc vMerge="1">
                  <a:txBody>
                    <a:bodyPr/>
                    <a:lstStyle/>
                    <a:p>
                      <a:endParaRPr lang="en-US"/>
                    </a:p>
                  </a:txBody>
                  <a:tcPr/>
                </a:tc>
                <a:tc vMerge="1">
                  <a:txBody>
                    <a:bodyPr/>
                    <a:lstStyle/>
                    <a:p>
                      <a:endParaRPr lang="en-US"/>
                    </a:p>
                  </a:txBody>
                  <a:tcPr/>
                </a:tc>
                <a:tc vMerge="1">
                  <a:txBody>
                    <a:bodyPr/>
                    <a:lstStyle/>
                    <a:p>
                      <a:endParaRPr dirty="0"/>
                    </a:p>
                  </a:txBody>
                  <a:tcPr anchor="ctr"/>
                </a:tc>
                <a:tc vMerge="1">
                  <a:txBody>
                    <a:bodyPr/>
                    <a:lstStyle/>
                    <a:p>
                      <a:endParaRPr dirty="0"/>
                    </a:p>
                  </a:txBody>
                  <a:tcPr anchor="ctr"/>
                </a:tc>
                <a:tc vMerge="1">
                  <a:txBody>
                    <a:bodyPr/>
                    <a:lstStyle/>
                    <a:p>
                      <a:endParaRPr dirty="0"/>
                    </a:p>
                  </a:txBody>
                  <a:tcPr anchor="ctr"/>
                </a:tc>
                <a:tc>
                  <a:txBody>
                    <a:bodyPr/>
                    <a:lstStyle/>
                    <a:p>
                      <a:pPr algn="ctr"/>
                      <a:r>
                        <a:rPr lang="en-US" sz="1600" dirty="0"/>
                        <a:t>MAE</a:t>
                      </a:r>
                    </a:p>
                  </a:txBody>
                  <a:tcPr anchor="ctr"/>
                </a:tc>
                <a:tc>
                  <a:txBody>
                    <a:bodyPr/>
                    <a:lstStyle/>
                    <a:p>
                      <a:pPr algn="ctr"/>
                      <a:r>
                        <a:rPr lang="en-US" sz="1600" dirty="0"/>
                        <a:t>MSE</a:t>
                      </a:r>
                    </a:p>
                  </a:txBody>
                  <a:tcPr anchor="ctr"/>
                </a:tc>
                <a:tc>
                  <a:txBody>
                    <a:bodyPr/>
                    <a:lstStyle/>
                    <a:p>
                      <a:pPr algn="ctr"/>
                      <a:r>
                        <a:rPr lang="en-US" sz="1600" dirty="0"/>
                        <a:t>MAPE</a:t>
                      </a:r>
                    </a:p>
                  </a:txBody>
                  <a:tcPr anchor="ctr"/>
                </a:tc>
                <a:tc>
                  <a:txBody>
                    <a:bodyPr/>
                    <a:lstStyle/>
                    <a:p>
                      <a:pPr algn="ctr"/>
                      <a:r>
                        <a:rPr lang="en-US" sz="1600" dirty="0"/>
                        <a:t>PPE10</a:t>
                      </a:r>
                    </a:p>
                  </a:txBody>
                  <a:tcPr anchor="ctr"/>
                </a:tc>
                <a:tc>
                  <a:txBody>
                    <a:bodyPr/>
                    <a:lstStyle/>
                    <a:p>
                      <a:pPr algn="ctr"/>
                      <a:r>
                        <a:rPr lang="en-US" sz="1600" dirty="0"/>
                        <a:t>PPE20</a:t>
                      </a:r>
                    </a:p>
                  </a:txBody>
                  <a:tcPr anchor="ctr"/>
                </a:tc>
                <a:tc>
                  <a:txBody>
                    <a:bodyPr/>
                    <a:lstStyle/>
                    <a:p>
                      <a:endParaRPr dirty="0"/>
                    </a:p>
                  </a:txBody>
                  <a:tcPr anchor="ctr"/>
                </a:tc>
                <a:extLst>
                  <a:ext uri="{0D108BD9-81ED-4DB2-BD59-A6C34878D82A}">
                    <a16:rowId xmlns:a16="http://schemas.microsoft.com/office/drawing/2014/main" val="1617347897"/>
                  </a:ext>
                </a:extLst>
              </a:tr>
              <a:tr h="4944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Clean-3b</a:t>
                      </a:r>
                      <a:endParaRPr lang="en-US" sz="1600" baseline="30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aseline="0" dirty="0"/>
                        <a:t>0.05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aseline="0" dirty="0"/>
                        <a:t>9302</a:t>
                      </a:r>
                    </a:p>
                  </a:txBody>
                  <a:tcPr anchor="ctr"/>
                </a:tc>
                <a:tc>
                  <a:txBody>
                    <a:bodyPr/>
                    <a:lstStyle/>
                    <a:p>
                      <a:pPr algn="ctr"/>
                      <a:r>
                        <a:rPr lang="en-US" sz="1600" dirty="0">
                          <a:solidFill>
                            <a:schemeClr val="tx1"/>
                          </a:solidFill>
                        </a:rPr>
                        <a:t>0.02</a:t>
                      </a:r>
                    </a:p>
                  </a:txBody>
                  <a:tcPr anchor="ctr"/>
                </a:tc>
                <a:tc>
                  <a:txBody>
                    <a:bodyPr/>
                    <a:lstStyle/>
                    <a:p>
                      <a:pPr algn="ctr"/>
                      <a:r>
                        <a:rPr lang="en-US" sz="1600" dirty="0">
                          <a:solidFill>
                            <a:schemeClr val="tx1"/>
                          </a:solidFill>
                        </a:rPr>
                        <a:t>0.12</a:t>
                      </a:r>
                    </a:p>
                  </a:txBody>
                  <a:tcPr anchor="ctr"/>
                </a:tc>
                <a:tc>
                  <a:txBody>
                    <a:bodyPr/>
                    <a:lstStyle/>
                    <a:p>
                      <a:pPr algn="ctr"/>
                      <a:r>
                        <a:rPr lang="en-US" sz="1600" dirty="0">
                          <a:solidFill>
                            <a:schemeClr val="tx1"/>
                          </a:solidFill>
                        </a:rPr>
                        <a:t>183</a:t>
                      </a:r>
                    </a:p>
                  </a:txBody>
                  <a:tcPr anchor="ctr"/>
                </a:tc>
                <a:tc>
                  <a:txBody>
                    <a:bodyPr/>
                    <a:lstStyle/>
                    <a:p>
                      <a:pPr algn="ctr"/>
                      <a:r>
                        <a:rPr lang="en-US" sz="1600" dirty="0">
                          <a:solidFill>
                            <a:schemeClr val="tx1"/>
                          </a:solidFill>
                        </a:rPr>
                        <a:t>0.28</a:t>
                      </a:r>
                    </a:p>
                  </a:txBody>
                  <a:tcPr anchor="ctr"/>
                </a:tc>
                <a:tc>
                  <a:txBody>
                    <a:bodyPr/>
                    <a:lstStyle/>
                    <a:p>
                      <a:pPr algn="ctr"/>
                      <a:r>
                        <a:rPr lang="en-US" sz="1600" dirty="0">
                          <a:solidFill>
                            <a:schemeClr val="tx1"/>
                          </a:solidFill>
                        </a:rPr>
                        <a:t>0.15</a:t>
                      </a:r>
                    </a:p>
                  </a:txBody>
                  <a:tcPr anchor="ctr"/>
                </a:tc>
                <a:tc>
                  <a:txBody>
                    <a:bodyPr/>
                    <a:lstStyle/>
                    <a:p>
                      <a:pPr algn="ctr"/>
                      <a:r>
                        <a:rPr lang="en-US" sz="1600" dirty="0">
                          <a:solidFill>
                            <a:schemeClr val="tx1"/>
                          </a:solidFill>
                        </a:rPr>
                        <a:t>0.17</a:t>
                      </a:r>
                    </a:p>
                  </a:txBody>
                  <a:tcPr anchor="ctr"/>
                </a:tc>
                <a:tc>
                  <a:txBody>
                    <a:bodyPr/>
                    <a:lstStyle/>
                    <a:p>
                      <a:pPr algn="ctr"/>
                      <a:r>
                        <a:rPr lang="en-US" sz="1600" dirty="0">
                          <a:solidFill>
                            <a:schemeClr val="tx1"/>
                          </a:solidFill>
                        </a:rPr>
                        <a:t>49</a:t>
                      </a:r>
                    </a:p>
                  </a:txBody>
                  <a:tcPr anchor="ctr"/>
                </a:tc>
                <a:tc>
                  <a:txBody>
                    <a:bodyPr/>
                    <a:lstStyle/>
                    <a:p>
                      <a:pPr algn="ctr"/>
                      <a:r>
                        <a:rPr lang="en-US" sz="1600" dirty="0">
                          <a:solidFill>
                            <a:schemeClr val="tx1"/>
                          </a:solidFill>
                        </a:rPr>
                        <a:t>71</a:t>
                      </a:r>
                    </a:p>
                  </a:txBody>
                  <a:tcPr anchor="ctr"/>
                </a:tc>
                <a:tc>
                  <a:txBody>
                    <a:bodyPr/>
                    <a:lstStyle/>
                    <a:p>
                      <a:pPr algn="ctr"/>
                      <a:endParaRPr lang="en-US" sz="1400" dirty="0"/>
                    </a:p>
                  </a:txBody>
                  <a:tcPr anchor="ctr"/>
                </a:tc>
                <a:extLst>
                  <a:ext uri="{0D108BD9-81ED-4DB2-BD59-A6C34878D82A}">
                    <a16:rowId xmlns:a16="http://schemas.microsoft.com/office/drawing/2014/main" val="3346663948"/>
                  </a:ext>
                </a:extLst>
              </a:tr>
              <a:tr h="4944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aseline="0" dirty="0">
                          <a:solidFill>
                            <a:srgbClr val="FF0000"/>
                          </a:solidFill>
                        </a:rPr>
                        <a:t>* </a:t>
                      </a:r>
                      <a:r>
                        <a:rPr lang="en-US" sz="1600" dirty="0"/>
                        <a:t>Clean-4</a:t>
                      </a:r>
                      <a:endParaRPr lang="en-US" sz="1600" baseline="30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aseline="0" dirty="0"/>
                        <a:t>0.5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aseline="0" dirty="0"/>
                        <a:t>12320</a:t>
                      </a:r>
                    </a:p>
                  </a:txBody>
                  <a:tcPr anchor="ctr"/>
                </a:tc>
                <a:tc>
                  <a:txBody>
                    <a:bodyPr/>
                    <a:lstStyle/>
                    <a:p>
                      <a:pPr algn="ctr"/>
                      <a:r>
                        <a:rPr lang="en-US" sz="1600" dirty="0">
                          <a:solidFill>
                            <a:schemeClr val="tx1"/>
                          </a:solidFill>
                        </a:rPr>
                        <a:t>0.05</a:t>
                      </a:r>
                    </a:p>
                  </a:txBody>
                  <a:tcPr anchor="ctr"/>
                </a:tc>
                <a:tc>
                  <a:txBody>
                    <a:bodyPr/>
                    <a:lstStyle/>
                    <a:p>
                      <a:pPr algn="ctr"/>
                      <a:r>
                        <a:rPr lang="en-US" sz="1600" dirty="0">
                          <a:solidFill>
                            <a:schemeClr val="tx1"/>
                          </a:solidFill>
                        </a:rPr>
                        <a:t>0.11</a:t>
                      </a:r>
                    </a:p>
                  </a:txBody>
                  <a:tcPr anchor="ctr"/>
                </a:tc>
                <a:tc>
                  <a:txBody>
                    <a:bodyPr/>
                    <a:lstStyle/>
                    <a:p>
                      <a:pPr algn="ctr"/>
                      <a:r>
                        <a:rPr lang="en-US" sz="1600" dirty="0">
                          <a:solidFill>
                            <a:schemeClr val="tx1"/>
                          </a:solidFill>
                        </a:rPr>
                        <a:t>316</a:t>
                      </a:r>
                    </a:p>
                  </a:txBody>
                  <a:tcPr anchor="ctr"/>
                </a:tc>
                <a:tc>
                  <a:txBody>
                    <a:bodyPr/>
                    <a:lstStyle/>
                    <a:p>
                      <a:pPr algn="ctr"/>
                      <a:r>
                        <a:rPr lang="en-US" sz="1600" dirty="0">
                          <a:solidFill>
                            <a:schemeClr val="tx1"/>
                          </a:solidFill>
                        </a:rPr>
                        <a:t>0.26</a:t>
                      </a:r>
                    </a:p>
                  </a:txBody>
                  <a:tcPr anchor="ctr"/>
                </a:tc>
                <a:tc>
                  <a:txBody>
                    <a:bodyPr/>
                    <a:lstStyle/>
                    <a:p>
                      <a:pPr algn="ctr"/>
                      <a:r>
                        <a:rPr lang="en-US" sz="1600" dirty="0">
                          <a:solidFill>
                            <a:schemeClr val="tx1"/>
                          </a:solidFill>
                        </a:rPr>
                        <a:t>0.13</a:t>
                      </a:r>
                    </a:p>
                  </a:txBody>
                  <a:tcPr anchor="ctr"/>
                </a:tc>
                <a:tc>
                  <a:txBody>
                    <a:bodyPr/>
                    <a:lstStyle/>
                    <a:p>
                      <a:pPr algn="ctr"/>
                      <a:r>
                        <a:rPr lang="en-US" sz="1600" dirty="0">
                          <a:solidFill>
                            <a:schemeClr val="tx1"/>
                          </a:solidFill>
                        </a:rPr>
                        <a:t>0.15</a:t>
                      </a:r>
                    </a:p>
                  </a:txBody>
                  <a:tcPr anchor="ctr"/>
                </a:tc>
                <a:tc>
                  <a:txBody>
                    <a:bodyPr/>
                    <a:lstStyle/>
                    <a:p>
                      <a:pPr algn="ctr"/>
                      <a:r>
                        <a:rPr lang="en-US" sz="1600" dirty="0">
                          <a:solidFill>
                            <a:schemeClr val="tx1"/>
                          </a:solidFill>
                        </a:rPr>
                        <a:t>54</a:t>
                      </a:r>
                    </a:p>
                  </a:txBody>
                  <a:tcPr anchor="ctr"/>
                </a:tc>
                <a:tc>
                  <a:txBody>
                    <a:bodyPr/>
                    <a:lstStyle/>
                    <a:p>
                      <a:pPr algn="ctr"/>
                      <a:r>
                        <a:rPr lang="en-US" sz="1600" dirty="0">
                          <a:solidFill>
                            <a:schemeClr val="tx1"/>
                          </a:solidFill>
                        </a:rPr>
                        <a:t>80</a:t>
                      </a:r>
                    </a:p>
                  </a:txBody>
                  <a:tcPr anchor="ctr"/>
                </a:tc>
                <a:tc>
                  <a:txBody>
                    <a:bodyPr/>
                    <a:lstStyle/>
                    <a:p>
                      <a:pPr algn="ctr"/>
                      <a:endParaRPr lang="en-US" sz="1400" dirty="0"/>
                    </a:p>
                    <a:p>
                      <a:pPr algn="ctr"/>
                      <a:endParaRPr lang="en-US" sz="1400" dirty="0"/>
                    </a:p>
                  </a:txBody>
                  <a:tcPr anchor="ctr"/>
                </a:tc>
                <a:extLst>
                  <a:ext uri="{0D108BD9-81ED-4DB2-BD59-A6C34878D82A}">
                    <a16:rowId xmlns:a16="http://schemas.microsoft.com/office/drawing/2014/main" val="3477047939"/>
                  </a:ext>
                </a:extLst>
              </a:tr>
              <a:tr h="4944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aseline="0" dirty="0"/>
                        <a:t>Clean-1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aseline="0" dirty="0"/>
                        <a:t>1.0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aseline="0" dirty="0"/>
                        <a:t>29199</a:t>
                      </a:r>
                    </a:p>
                  </a:txBody>
                  <a:tcPr anchor="ctr"/>
                </a:tc>
                <a:tc>
                  <a:txBody>
                    <a:bodyPr/>
                    <a:lstStyle/>
                    <a:p>
                      <a:pPr algn="ctr"/>
                      <a:r>
                        <a:rPr lang="en-US" sz="1600" dirty="0">
                          <a:solidFill>
                            <a:schemeClr val="tx1"/>
                          </a:solidFill>
                        </a:rPr>
                        <a:t>0.16</a:t>
                      </a:r>
                    </a:p>
                  </a:txBody>
                  <a:tcPr anchor="ctr"/>
                </a:tc>
                <a:tc>
                  <a:txBody>
                    <a:bodyPr/>
                    <a:lstStyle/>
                    <a:p>
                      <a:pPr algn="ctr"/>
                      <a:r>
                        <a:rPr lang="en-US" sz="1600" dirty="0">
                          <a:solidFill>
                            <a:schemeClr val="tx1"/>
                          </a:solidFill>
                        </a:rPr>
                        <a:t>0.13</a:t>
                      </a:r>
                    </a:p>
                  </a:txBody>
                  <a:tcPr anchor="ctr"/>
                </a:tc>
                <a:tc>
                  <a:txBody>
                    <a:bodyPr/>
                    <a:lstStyle/>
                    <a:p>
                      <a:pPr algn="ctr"/>
                      <a:r>
                        <a:rPr lang="en-US" sz="1600" dirty="0">
                          <a:solidFill>
                            <a:schemeClr val="tx1"/>
                          </a:solidFill>
                        </a:rPr>
                        <a:t>86</a:t>
                      </a:r>
                    </a:p>
                  </a:txBody>
                  <a:tcPr anchor="ctr"/>
                </a:tc>
                <a:tc>
                  <a:txBody>
                    <a:bodyPr/>
                    <a:lstStyle/>
                    <a:p>
                      <a:pPr algn="ctr"/>
                      <a:r>
                        <a:rPr lang="en-US" sz="1600" dirty="0">
                          <a:solidFill>
                            <a:schemeClr val="tx1"/>
                          </a:solidFill>
                        </a:rPr>
                        <a:t>0.30</a:t>
                      </a:r>
                    </a:p>
                  </a:txBody>
                  <a:tcPr anchor="ctr"/>
                </a:tc>
                <a:tc>
                  <a:txBody>
                    <a:bodyPr/>
                    <a:lstStyle/>
                    <a:p>
                      <a:pPr algn="ctr"/>
                      <a:r>
                        <a:rPr lang="en-US" sz="1600" dirty="0">
                          <a:solidFill>
                            <a:schemeClr val="tx1"/>
                          </a:solidFill>
                        </a:rPr>
                        <a:t>0.15</a:t>
                      </a:r>
                    </a:p>
                  </a:txBody>
                  <a:tcPr anchor="ctr"/>
                </a:tc>
                <a:tc>
                  <a:txBody>
                    <a:bodyPr/>
                    <a:lstStyle/>
                    <a:p>
                      <a:pPr algn="ctr"/>
                      <a:r>
                        <a:rPr lang="en-US" sz="1600" dirty="0">
                          <a:solidFill>
                            <a:schemeClr val="tx1"/>
                          </a:solidFill>
                        </a:rPr>
                        <a:t>0.12</a:t>
                      </a:r>
                    </a:p>
                  </a:txBody>
                  <a:tcPr anchor="ctr"/>
                </a:tc>
                <a:tc>
                  <a:txBody>
                    <a:bodyPr/>
                    <a:lstStyle/>
                    <a:p>
                      <a:pPr algn="ctr"/>
                      <a:r>
                        <a:rPr lang="en-US" sz="1600" dirty="0">
                          <a:solidFill>
                            <a:schemeClr val="tx1"/>
                          </a:solidFill>
                        </a:rPr>
                        <a:t>54</a:t>
                      </a:r>
                    </a:p>
                  </a:txBody>
                  <a:tcPr anchor="ctr"/>
                </a:tc>
                <a:tc>
                  <a:txBody>
                    <a:bodyPr/>
                    <a:lstStyle/>
                    <a:p>
                      <a:pPr algn="ctr"/>
                      <a:r>
                        <a:rPr lang="en-US" sz="1600" dirty="0">
                          <a:solidFill>
                            <a:schemeClr val="tx1"/>
                          </a:solidFill>
                        </a:rPr>
                        <a:t>85</a:t>
                      </a:r>
                    </a:p>
                  </a:txBody>
                  <a:tcPr anchor="ctr"/>
                </a:tc>
                <a:tc>
                  <a:txBody>
                    <a:bodyPr/>
                    <a:lstStyle/>
                    <a:p>
                      <a:pPr algn="ctr"/>
                      <a:r>
                        <a:rPr lang="en-US" sz="1400" dirty="0"/>
                        <a:t>shows some overfitting</a:t>
                      </a:r>
                    </a:p>
                  </a:txBody>
                  <a:tcPr anchor="ctr"/>
                </a:tc>
                <a:extLst>
                  <a:ext uri="{0D108BD9-81ED-4DB2-BD59-A6C34878D82A}">
                    <a16:rowId xmlns:a16="http://schemas.microsoft.com/office/drawing/2014/main" val="3187293433"/>
                  </a:ext>
                </a:extLst>
              </a:tr>
            </a:tbl>
          </a:graphicData>
        </a:graphic>
      </p:graphicFrame>
      <p:sp>
        <p:nvSpPr>
          <p:cNvPr id="6" name="TextBox 5">
            <a:extLst>
              <a:ext uri="{FF2B5EF4-FFF2-40B4-BE49-F238E27FC236}">
                <a16:creationId xmlns:a16="http://schemas.microsoft.com/office/drawing/2014/main" id="{81ADAF34-F149-F6E4-CCAD-6A94EE8DED2D}"/>
              </a:ext>
            </a:extLst>
          </p:cNvPr>
          <p:cNvSpPr txBox="1"/>
          <p:nvPr/>
        </p:nvSpPr>
        <p:spPr>
          <a:xfrm>
            <a:off x="304029" y="719307"/>
            <a:ext cx="4914679" cy="646331"/>
          </a:xfrm>
          <a:prstGeom prst="rect">
            <a:avLst/>
          </a:prstGeom>
          <a:noFill/>
        </p:spPr>
        <p:txBody>
          <a:bodyPr wrap="none" rtlCol="0">
            <a:spAutoFit/>
          </a:bodyPr>
          <a:lstStyle/>
          <a:p>
            <a:r>
              <a:rPr lang="en-US" dirty="0"/>
              <a:t>model trained on each dataset</a:t>
            </a:r>
          </a:p>
          <a:p>
            <a:r>
              <a:rPr lang="en-US" dirty="0"/>
              <a:t>metrics calculated on that dataset’s test subset</a:t>
            </a:r>
          </a:p>
        </p:txBody>
      </p:sp>
      <p:sp>
        <p:nvSpPr>
          <p:cNvPr id="4" name="TextBox 3">
            <a:extLst>
              <a:ext uri="{FF2B5EF4-FFF2-40B4-BE49-F238E27FC236}">
                <a16:creationId xmlns:a16="http://schemas.microsoft.com/office/drawing/2014/main" id="{726F59A5-82A7-17FB-F33E-CE22C04CCA31}"/>
              </a:ext>
            </a:extLst>
          </p:cNvPr>
          <p:cNvSpPr txBox="1"/>
          <p:nvPr/>
        </p:nvSpPr>
        <p:spPr>
          <a:xfrm>
            <a:off x="427941" y="5619359"/>
            <a:ext cx="9581534" cy="738664"/>
          </a:xfrm>
          <a:prstGeom prst="rect">
            <a:avLst/>
          </a:prstGeom>
          <a:noFill/>
        </p:spPr>
        <p:txBody>
          <a:bodyPr wrap="none" rtlCol="0">
            <a:spAutoFit/>
          </a:bodyPr>
          <a:lstStyle/>
          <a:p>
            <a:pPr marL="342900" indent="-342900">
              <a:buAutoNum type="arabicPeriod"/>
            </a:pPr>
            <a:r>
              <a:rPr lang="en-US" sz="1400" dirty="0"/>
              <a:t>only data with </a:t>
            </a:r>
            <a:r>
              <a:rPr lang="en-US" sz="1400" dirty="0" err="1"/>
              <a:t>q_value</a:t>
            </a:r>
            <a:r>
              <a:rPr lang="en-US" sz="1400" dirty="0"/>
              <a:t> less than this value included in dataset</a:t>
            </a:r>
          </a:p>
          <a:p>
            <a:pPr marL="342900" indent="-342900">
              <a:buAutoNum type="arabicPeriod"/>
            </a:pPr>
            <a:r>
              <a:rPr lang="en-US" sz="1400" dirty="0"/>
              <a:t>epochs value is from the best </a:t>
            </a:r>
            <a:r>
              <a:rPr lang="en-US" sz="1400" dirty="0" err="1"/>
              <a:t>val</a:t>
            </a:r>
            <a:r>
              <a:rPr lang="en-US" sz="1400" dirty="0"/>
              <a:t> loss checkpoint.  Typically, the training jobs was set to run either 500 or 1000 epochs</a:t>
            </a:r>
          </a:p>
          <a:p>
            <a:pPr marL="342900" indent="-342900">
              <a:buAutoNum type="arabicPeriod"/>
            </a:pPr>
            <a:r>
              <a:rPr lang="en-US" sz="1400" dirty="0"/>
              <a:t>It’s noted in the Table-Transformer literature that the transformer architecture can be surprisingly robust to “dirty” data</a:t>
            </a:r>
          </a:p>
        </p:txBody>
      </p:sp>
      <p:sp>
        <p:nvSpPr>
          <p:cNvPr id="5" name="TextBox 4">
            <a:extLst>
              <a:ext uri="{FF2B5EF4-FFF2-40B4-BE49-F238E27FC236}">
                <a16:creationId xmlns:a16="http://schemas.microsoft.com/office/drawing/2014/main" id="{377F4825-62BA-1608-F21A-FFFBFC1BC466}"/>
              </a:ext>
            </a:extLst>
          </p:cNvPr>
          <p:cNvSpPr txBox="1"/>
          <p:nvPr/>
        </p:nvSpPr>
        <p:spPr>
          <a:xfrm>
            <a:off x="517585" y="4612845"/>
            <a:ext cx="6112251" cy="369332"/>
          </a:xfrm>
          <a:prstGeom prst="rect">
            <a:avLst/>
          </a:prstGeom>
          <a:noFill/>
        </p:spPr>
        <p:txBody>
          <a:bodyPr wrap="none" rtlCol="0">
            <a:spAutoFit/>
          </a:bodyPr>
          <a:lstStyle/>
          <a:p>
            <a:r>
              <a:rPr lang="en-US" dirty="0">
                <a:solidFill>
                  <a:srgbClr val="FF0000"/>
                </a:solidFill>
              </a:rPr>
              <a:t>* </a:t>
            </a:r>
            <a:r>
              <a:rPr lang="en-US" sz="1600" dirty="0"/>
              <a:t>best performing dataset (based on </a:t>
            </a:r>
            <a:r>
              <a:rPr lang="en-US" sz="1600" dirty="0" err="1"/>
              <a:t>val</a:t>
            </a:r>
            <a:r>
              <a:rPr lang="en-US" sz="1600" dirty="0"/>
              <a:t> loss and test set MSE value)</a:t>
            </a:r>
            <a:endParaRPr lang="en-US" dirty="0">
              <a:solidFill>
                <a:srgbClr val="FF0000"/>
              </a:solidFill>
            </a:endParaRPr>
          </a:p>
        </p:txBody>
      </p:sp>
    </p:spTree>
    <p:extLst>
      <p:ext uri="{BB962C8B-B14F-4D97-AF65-F5344CB8AC3E}">
        <p14:creationId xmlns:p14="http://schemas.microsoft.com/office/powerpoint/2010/main" val="2386522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CBBD56-9420-4880-818B-83ACF006D3E6}"/>
              </a:ext>
            </a:extLst>
          </p:cNvPr>
          <p:cNvSpPr txBox="1"/>
          <p:nvPr/>
        </p:nvSpPr>
        <p:spPr>
          <a:xfrm>
            <a:off x="114248" y="144344"/>
            <a:ext cx="1809341" cy="461665"/>
          </a:xfrm>
          <a:prstGeom prst="rect">
            <a:avLst/>
          </a:prstGeom>
          <a:noFill/>
        </p:spPr>
        <p:txBody>
          <a:bodyPr wrap="none" rtlCol="0">
            <a:spAutoFit/>
          </a:bodyPr>
          <a:lstStyle/>
          <a:p>
            <a:r>
              <a:rPr lang="en-US" sz="2400" dirty="0"/>
              <a:t>Loss Curves</a:t>
            </a:r>
            <a:endParaRPr lang="en-US" sz="2400" dirty="0">
              <a:highlight>
                <a:srgbClr val="FFFF00"/>
              </a:highlight>
            </a:endParaRPr>
          </a:p>
        </p:txBody>
      </p:sp>
      <p:sp>
        <p:nvSpPr>
          <p:cNvPr id="3" name="TextBox 2">
            <a:extLst>
              <a:ext uri="{FF2B5EF4-FFF2-40B4-BE49-F238E27FC236}">
                <a16:creationId xmlns:a16="http://schemas.microsoft.com/office/drawing/2014/main" id="{3350F0E0-9A6D-2859-52EE-EEA8BA2E9DB2}"/>
              </a:ext>
            </a:extLst>
          </p:cNvPr>
          <p:cNvSpPr txBox="1"/>
          <p:nvPr/>
        </p:nvSpPr>
        <p:spPr>
          <a:xfrm>
            <a:off x="207034" y="785004"/>
            <a:ext cx="4244688" cy="923330"/>
          </a:xfrm>
          <a:prstGeom prst="rect">
            <a:avLst/>
          </a:prstGeom>
          <a:noFill/>
        </p:spPr>
        <p:txBody>
          <a:bodyPr wrap="none" rtlCol="0">
            <a:spAutoFit/>
          </a:bodyPr>
          <a:lstStyle/>
          <a:p>
            <a:r>
              <a:rPr lang="en-US" dirty="0"/>
              <a:t>Transformer model</a:t>
            </a:r>
          </a:p>
          <a:p>
            <a:r>
              <a:rPr lang="en-US" dirty="0"/>
              <a:t>Clean-1, Clean-4, and Clean-3b datasets</a:t>
            </a:r>
          </a:p>
          <a:p>
            <a:r>
              <a:rPr lang="en-US" dirty="0"/>
              <a:t>Show the first 16K batches</a:t>
            </a:r>
          </a:p>
        </p:txBody>
      </p:sp>
      <p:sp>
        <p:nvSpPr>
          <p:cNvPr id="8" name="TextBox 7">
            <a:extLst>
              <a:ext uri="{FF2B5EF4-FFF2-40B4-BE49-F238E27FC236}">
                <a16:creationId xmlns:a16="http://schemas.microsoft.com/office/drawing/2014/main" id="{4439A001-AA92-8200-A90C-A9671B15989A}"/>
              </a:ext>
            </a:extLst>
          </p:cNvPr>
          <p:cNvSpPr txBox="1"/>
          <p:nvPr/>
        </p:nvSpPr>
        <p:spPr>
          <a:xfrm>
            <a:off x="199451" y="2337757"/>
            <a:ext cx="5028157"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Training converges faster for smaller datasets (not surprising)</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In spite of it’s larger size, clean-1 dataset shows small signs of overfitting</a:t>
            </a:r>
          </a:p>
        </p:txBody>
      </p:sp>
      <p:grpSp>
        <p:nvGrpSpPr>
          <p:cNvPr id="20" name="Group 19">
            <a:extLst>
              <a:ext uri="{FF2B5EF4-FFF2-40B4-BE49-F238E27FC236}">
                <a16:creationId xmlns:a16="http://schemas.microsoft.com/office/drawing/2014/main" id="{C4FA53B7-7771-D6C8-25F7-6A4C25A269DE}"/>
              </a:ext>
            </a:extLst>
          </p:cNvPr>
          <p:cNvGrpSpPr/>
          <p:nvPr/>
        </p:nvGrpSpPr>
        <p:grpSpPr>
          <a:xfrm>
            <a:off x="5565475" y="415672"/>
            <a:ext cx="4915619" cy="2798298"/>
            <a:chOff x="5565475" y="415672"/>
            <a:chExt cx="4915619" cy="2798298"/>
          </a:xfrm>
        </p:grpSpPr>
        <p:pic>
          <p:nvPicPr>
            <p:cNvPr id="13" name="Picture 12">
              <a:extLst>
                <a:ext uri="{FF2B5EF4-FFF2-40B4-BE49-F238E27FC236}">
                  <a16:creationId xmlns:a16="http://schemas.microsoft.com/office/drawing/2014/main" id="{7DC63519-FDCF-AB19-F4D0-A9E7D497914E}"/>
                </a:ext>
              </a:extLst>
            </p:cNvPr>
            <p:cNvPicPr>
              <a:picLocks noChangeAspect="1"/>
            </p:cNvPicPr>
            <p:nvPr/>
          </p:nvPicPr>
          <p:blipFill>
            <a:blip r:embed="rId2"/>
            <a:stretch>
              <a:fillRect/>
            </a:stretch>
          </p:blipFill>
          <p:spPr>
            <a:xfrm>
              <a:off x="5565475" y="467442"/>
              <a:ext cx="4915619" cy="2746528"/>
            </a:xfrm>
            <a:prstGeom prst="rect">
              <a:avLst/>
            </a:prstGeom>
          </p:spPr>
        </p:pic>
        <p:sp>
          <p:nvSpPr>
            <p:cNvPr id="17" name="TextBox 16">
              <a:extLst>
                <a:ext uri="{FF2B5EF4-FFF2-40B4-BE49-F238E27FC236}">
                  <a16:creationId xmlns:a16="http://schemas.microsoft.com/office/drawing/2014/main" id="{F01BCC10-EEDC-C6B3-906F-8BE62D43D79E}"/>
                </a:ext>
              </a:extLst>
            </p:cNvPr>
            <p:cNvSpPr txBox="1"/>
            <p:nvPr/>
          </p:nvSpPr>
          <p:spPr>
            <a:xfrm>
              <a:off x="6392695" y="415672"/>
              <a:ext cx="659540" cy="369332"/>
            </a:xfrm>
            <a:prstGeom prst="rect">
              <a:avLst/>
            </a:prstGeom>
            <a:noFill/>
          </p:spPr>
          <p:txBody>
            <a:bodyPr wrap="none" rtlCol="0">
              <a:spAutoFit/>
            </a:bodyPr>
            <a:lstStyle/>
            <a:p>
              <a:r>
                <a:rPr lang="en-US" dirty="0"/>
                <a:t>Train</a:t>
              </a:r>
            </a:p>
          </p:txBody>
        </p:sp>
      </p:grpSp>
      <p:grpSp>
        <p:nvGrpSpPr>
          <p:cNvPr id="19" name="Group 18">
            <a:extLst>
              <a:ext uri="{FF2B5EF4-FFF2-40B4-BE49-F238E27FC236}">
                <a16:creationId xmlns:a16="http://schemas.microsoft.com/office/drawing/2014/main" id="{A38DA434-3E7C-7198-FC36-C0B6B47C363F}"/>
              </a:ext>
            </a:extLst>
          </p:cNvPr>
          <p:cNvGrpSpPr/>
          <p:nvPr/>
        </p:nvGrpSpPr>
        <p:grpSpPr>
          <a:xfrm>
            <a:off x="5529164" y="3545626"/>
            <a:ext cx="4813909" cy="2874365"/>
            <a:chOff x="5667185" y="3459365"/>
            <a:chExt cx="4813909" cy="2874365"/>
          </a:xfrm>
        </p:grpSpPr>
        <p:grpSp>
          <p:nvGrpSpPr>
            <p:cNvPr id="16" name="Group 15">
              <a:extLst>
                <a:ext uri="{FF2B5EF4-FFF2-40B4-BE49-F238E27FC236}">
                  <a16:creationId xmlns:a16="http://schemas.microsoft.com/office/drawing/2014/main" id="{7F56BEF3-B942-AA05-2248-78FDAE280F4F}"/>
                </a:ext>
              </a:extLst>
            </p:cNvPr>
            <p:cNvGrpSpPr/>
            <p:nvPr/>
          </p:nvGrpSpPr>
          <p:grpSpPr>
            <a:xfrm>
              <a:off x="5667185" y="3644031"/>
              <a:ext cx="4813909" cy="2689699"/>
              <a:chOff x="5667185" y="3644031"/>
              <a:chExt cx="4813909" cy="2689699"/>
            </a:xfrm>
          </p:grpSpPr>
          <p:pic>
            <p:nvPicPr>
              <p:cNvPr id="14" name="Picture 13">
                <a:extLst>
                  <a:ext uri="{FF2B5EF4-FFF2-40B4-BE49-F238E27FC236}">
                    <a16:creationId xmlns:a16="http://schemas.microsoft.com/office/drawing/2014/main" id="{59410459-4AE0-764A-D625-8D555D64DEE4}"/>
                  </a:ext>
                </a:extLst>
              </p:cNvPr>
              <p:cNvPicPr>
                <a:picLocks noChangeAspect="1"/>
              </p:cNvPicPr>
              <p:nvPr/>
            </p:nvPicPr>
            <p:blipFill>
              <a:blip r:embed="rId3"/>
              <a:stretch>
                <a:fillRect/>
              </a:stretch>
            </p:blipFill>
            <p:spPr>
              <a:xfrm>
                <a:off x="5667185" y="3644031"/>
                <a:ext cx="4813909" cy="2689699"/>
              </a:xfrm>
              <a:prstGeom prst="rect">
                <a:avLst/>
              </a:prstGeom>
            </p:spPr>
          </p:pic>
          <p:sp>
            <p:nvSpPr>
              <p:cNvPr id="15" name="Rectangle 14">
                <a:extLst>
                  <a:ext uri="{FF2B5EF4-FFF2-40B4-BE49-F238E27FC236}">
                    <a16:creationId xmlns:a16="http://schemas.microsoft.com/office/drawing/2014/main" id="{76C02550-6AA1-2272-4E06-C2B62DBEC70E}"/>
                  </a:ext>
                </a:extLst>
              </p:cNvPr>
              <p:cNvSpPr/>
              <p:nvPr/>
            </p:nvSpPr>
            <p:spPr>
              <a:xfrm>
                <a:off x="8428008" y="5702060"/>
                <a:ext cx="1768415" cy="63167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TextBox 17">
              <a:extLst>
                <a:ext uri="{FF2B5EF4-FFF2-40B4-BE49-F238E27FC236}">
                  <a16:creationId xmlns:a16="http://schemas.microsoft.com/office/drawing/2014/main" id="{5B2C9B4B-D3E5-7D00-F970-D607D79ECF7A}"/>
                </a:ext>
              </a:extLst>
            </p:cNvPr>
            <p:cNvSpPr txBox="1"/>
            <p:nvPr/>
          </p:nvSpPr>
          <p:spPr>
            <a:xfrm>
              <a:off x="6392695" y="3459365"/>
              <a:ext cx="1179041" cy="369332"/>
            </a:xfrm>
            <a:prstGeom prst="rect">
              <a:avLst/>
            </a:prstGeom>
            <a:noFill/>
          </p:spPr>
          <p:txBody>
            <a:bodyPr wrap="none" rtlCol="0">
              <a:spAutoFit/>
            </a:bodyPr>
            <a:lstStyle/>
            <a:p>
              <a:r>
                <a:rPr lang="en-US" dirty="0"/>
                <a:t>Validation</a:t>
              </a:r>
            </a:p>
          </p:txBody>
        </p:sp>
      </p:grpSp>
    </p:spTree>
    <p:extLst>
      <p:ext uri="{BB962C8B-B14F-4D97-AF65-F5344CB8AC3E}">
        <p14:creationId xmlns:p14="http://schemas.microsoft.com/office/powerpoint/2010/main" val="3874216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FE3A38-CA35-DDEF-E8C4-13CA64D25E79}"/>
              </a:ext>
            </a:extLst>
          </p:cNvPr>
          <p:cNvSpPr txBox="1"/>
          <p:nvPr/>
        </p:nvSpPr>
        <p:spPr>
          <a:xfrm>
            <a:off x="114248" y="144344"/>
            <a:ext cx="5829737" cy="461665"/>
          </a:xfrm>
          <a:prstGeom prst="rect">
            <a:avLst/>
          </a:prstGeom>
          <a:noFill/>
        </p:spPr>
        <p:txBody>
          <a:bodyPr wrap="none" rtlCol="0">
            <a:spAutoFit/>
          </a:bodyPr>
          <a:lstStyle/>
          <a:p>
            <a:r>
              <a:rPr lang="en-US" sz="2400" dirty="0"/>
              <a:t>Transformer model holdout set predictions</a:t>
            </a:r>
          </a:p>
        </p:txBody>
      </p:sp>
      <p:grpSp>
        <p:nvGrpSpPr>
          <p:cNvPr id="13" name="Group 12">
            <a:extLst>
              <a:ext uri="{FF2B5EF4-FFF2-40B4-BE49-F238E27FC236}">
                <a16:creationId xmlns:a16="http://schemas.microsoft.com/office/drawing/2014/main" id="{54A86CFC-C1A5-20C8-B70A-1F3E661FD9B3}"/>
              </a:ext>
            </a:extLst>
          </p:cNvPr>
          <p:cNvGrpSpPr/>
          <p:nvPr/>
        </p:nvGrpSpPr>
        <p:grpSpPr>
          <a:xfrm>
            <a:off x="817110" y="1286690"/>
            <a:ext cx="4577697" cy="3558689"/>
            <a:chOff x="817110" y="1286690"/>
            <a:chExt cx="4577697" cy="3558689"/>
          </a:xfrm>
        </p:grpSpPr>
        <p:pic>
          <p:nvPicPr>
            <p:cNvPr id="5" name="Picture 4">
              <a:extLst>
                <a:ext uri="{FF2B5EF4-FFF2-40B4-BE49-F238E27FC236}">
                  <a16:creationId xmlns:a16="http://schemas.microsoft.com/office/drawing/2014/main" id="{97D06D1D-994D-5C11-38B0-D8E21E4D0E07}"/>
                </a:ext>
              </a:extLst>
            </p:cNvPr>
            <p:cNvPicPr>
              <a:picLocks noChangeAspect="1"/>
            </p:cNvPicPr>
            <p:nvPr/>
          </p:nvPicPr>
          <p:blipFill>
            <a:blip r:embed="rId2"/>
            <a:stretch>
              <a:fillRect/>
            </a:stretch>
          </p:blipFill>
          <p:spPr>
            <a:xfrm>
              <a:off x="817110" y="1286690"/>
              <a:ext cx="4577697" cy="3558689"/>
            </a:xfrm>
            <a:prstGeom prst="rect">
              <a:avLst/>
            </a:prstGeom>
          </p:spPr>
        </p:pic>
        <p:sp>
          <p:nvSpPr>
            <p:cNvPr id="7" name="TextBox 6">
              <a:extLst>
                <a:ext uri="{FF2B5EF4-FFF2-40B4-BE49-F238E27FC236}">
                  <a16:creationId xmlns:a16="http://schemas.microsoft.com/office/drawing/2014/main" id="{9B1B8EAE-C047-B191-4B71-A549F4D8D06A}"/>
                </a:ext>
              </a:extLst>
            </p:cNvPr>
            <p:cNvSpPr txBox="1"/>
            <p:nvPr/>
          </p:nvSpPr>
          <p:spPr>
            <a:xfrm>
              <a:off x="1466489" y="1604515"/>
              <a:ext cx="1350050" cy="369332"/>
            </a:xfrm>
            <a:prstGeom prst="rect">
              <a:avLst/>
            </a:prstGeom>
            <a:noFill/>
          </p:spPr>
          <p:txBody>
            <a:bodyPr wrap="none" rtlCol="0">
              <a:spAutoFit/>
            </a:bodyPr>
            <a:lstStyle/>
            <a:p>
              <a:r>
                <a:rPr lang="en-US" dirty="0"/>
                <a:t>Holdout set</a:t>
              </a:r>
            </a:p>
          </p:txBody>
        </p:sp>
      </p:grpSp>
      <p:sp>
        <p:nvSpPr>
          <p:cNvPr id="9" name="TextBox 8">
            <a:extLst>
              <a:ext uri="{FF2B5EF4-FFF2-40B4-BE49-F238E27FC236}">
                <a16:creationId xmlns:a16="http://schemas.microsoft.com/office/drawing/2014/main" id="{3C662BA1-A84D-03FE-298B-941DC6C1E091}"/>
              </a:ext>
            </a:extLst>
          </p:cNvPr>
          <p:cNvSpPr txBox="1"/>
          <p:nvPr/>
        </p:nvSpPr>
        <p:spPr>
          <a:xfrm>
            <a:off x="189781" y="644515"/>
            <a:ext cx="2792559" cy="369332"/>
          </a:xfrm>
          <a:prstGeom prst="rect">
            <a:avLst/>
          </a:prstGeom>
          <a:noFill/>
        </p:spPr>
        <p:txBody>
          <a:bodyPr wrap="none" rtlCol="0">
            <a:spAutoFit/>
          </a:bodyPr>
          <a:lstStyle/>
          <a:p>
            <a:r>
              <a:rPr lang="en-US" sz="1800" dirty="0"/>
              <a:t>trained on clean-4 dataset</a:t>
            </a:r>
          </a:p>
        </p:txBody>
      </p:sp>
      <p:sp>
        <p:nvSpPr>
          <p:cNvPr id="10" name="TextBox 9">
            <a:extLst>
              <a:ext uri="{FF2B5EF4-FFF2-40B4-BE49-F238E27FC236}">
                <a16:creationId xmlns:a16="http://schemas.microsoft.com/office/drawing/2014/main" id="{E6024B9B-873D-5D31-6C5A-659D4D46FE21}"/>
              </a:ext>
            </a:extLst>
          </p:cNvPr>
          <p:cNvSpPr txBox="1"/>
          <p:nvPr/>
        </p:nvSpPr>
        <p:spPr>
          <a:xfrm>
            <a:off x="817110" y="4967956"/>
            <a:ext cx="10835947" cy="1477328"/>
          </a:xfrm>
          <a:prstGeom prst="rect">
            <a:avLst/>
          </a:prstGeom>
          <a:noFill/>
        </p:spPr>
        <p:txBody>
          <a:bodyPr wrap="square" rtlCol="0">
            <a:spAutoFit/>
          </a:bodyPr>
          <a:lstStyle/>
          <a:p>
            <a:r>
              <a:rPr lang="en-US" dirty="0"/>
              <a:t>Comparing </a:t>
            </a:r>
            <a:r>
              <a:rPr lang="en-US" dirty="0" err="1"/>
              <a:t>Kd</a:t>
            </a:r>
            <a:r>
              <a:rPr lang="en-US" dirty="0"/>
              <a:t> distributions holdout-preds vs. raw training and clean-4 data:</a:t>
            </a:r>
          </a:p>
          <a:p>
            <a:pPr marL="285750" indent="-285750">
              <a:buFont typeface="Arial" panose="020B0604020202020204" pitchFamily="34" charset="0"/>
              <a:buChar char="•"/>
            </a:pPr>
            <a:r>
              <a:rPr lang="en-US" dirty="0"/>
              <a:t>holdout preds resemble overall shape of clean-4 data (less so the raw data)</a:t>
            </a:r>
          </a:p>
          <a:p>
            <a:pPr marL="285750" indent="-285750">
              <a:buFont typeface="Arial" panose="020B0604020202020204" pitchFamily="34" charset="0"/>
              <a:buChar char="•"/>
            </a:pPr>
            <a:r>
              <a:rPr lang="en-US" dirty="0"/>
              <a:t>most of the high </a:t>
            </a:r>
            <a:r>
              <a:rPr lang="en-US" dirty="0" err="1"/>
              <a:t>q_value</a:t>
            </a:r>
            <a:r>
              <a:rPr lang="en-US" dirty="0"/>
              <a:t> data that was culled is in the higher-end of the </a:t>
            </a:r>
            <a:r>
              <a:rPr lang="en-US" dirty="0" err="1"/>
              <a:t>Kd</a:t>
            </a:r>
            <a:r>
              <a:rPr lang="en-US" dirty="0"/>
              <a:t> range</a:t>
            </a:r>
          </a:p>
          <a:p>
            <a:pPr marL="285750" indent="-285750">
              <a:buFont typeface="Arial" panose="020B0604020202020204" pitchFamily="34" charset="0"/>
              <a:buChar char="•"/>
            </a:pPr>
            <a:r>
              <a:rPr lang="en-US" dirty="0"/>
              <a:t>the low-</a:t>
            </a:r>
            <a:r>
              <a:rPr lang="en-US" dirty="0" err="1"/>
              <a:t>Kd</a:t>
            </a:r>
            <a:r>
              <a:rPr lang="en-US" dirty="0"/>
              <a:t> part of the holdout distribution skews more strongly towards 0, relative to experimental results</a:t>
            </a:r>
          </a:p>
          <a:p>
            <a:endParaRPr lang="en-US" dirty="0"/>
          </a:p>
        </p:txBody>
      </p:sp>
      <p:pic>
        <p:nvPicPr>
          <p:cNvPr id="15" name="Picture 14">
            <a:extLst>
              <a:ext uri="{FF2B5EF4-FFF2-40B4-BE49-F238E27FC236}">
                <a16:creationId xmlns:a16="http://schemas.microsoft.com/office/drawing/2014/main" id="{656BC05A-B42C-5894-59BE-70939D7566A0}"/>
              </a:ext>
            </a:extLst>
          </p:cNvPr>
          <p:cNvPicPr>
            <a:picLocks noChangeAspect="1"/>
          </p:cNvPicPr>
          <p:nvPr/>
        </p:nvPicPr>
        <p:blipFill>
          <a:blip r:embed="rId3"/>
          <a:stretch>
            <a:fillRect/>
          </a:stretch>
        </p:blipFill>
        <p:spPr>
          <a:xfrm>
            <a:off x="6096000" y="1286689"/>
            <a:ext cx="4577697" cy="3558689"/>
          </a:xfrm>
          <a:prstGeom prst="rect">
            <a:avLst/>
          </a:prstGeom>
        </p:spPr>
      </p:pic>
    </p:spTree>
    <p:extLst>
      <p:ext uri="{BB962C8B-B14F-4D97-AF65-F5344CB8AC3E}">
        <p14:creationId xmlns:p14="http://schemas.microsoft.com/office/powerpoint/2010/main" val="1664795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7BC455-99A1-D435-6CD4-B5AC85612E00}"/>
              </a:ext>
            </a:extLst>
          </p:cNvPr>
          <p:cNvSpPr txBox="1"/>
          <p:nvPr/>
        </p:nvSpPr>
        <p:spPr>
          <a:xfrm>
            <a:off x="114248" y="144344"/>
            <a:ext cx="5703164" cy="461665"/>
          </a:xfrm>
          <a:prstGeom prst="rect">
            <a:avLst/>
          </a:prstGeom>
          <a:noFill/>
        </p:spPr>
        <p:txBody>
          <a:bodyPr wrap="none" rtlCol="0">
            <a:spAutoFit/>
          </a:bodyPr>
          <a:lstStyle/>
          <a:p>
            <a:r>
              <a:rPr lang="en-US" sz="2400" dirty="0"/>
              <a:t>Plots experiment vs predicted on test set :</a:t>
            </a:r>
          </a:p>
        </p:txBody>
      </p:sp>
      <p:sp>
        <p:nvSpPr>
          <p:cNvPr id="4" name="TextBox 3">
            <a:extLst>
              <a:ext uri="{FF2B5EF4-FFF2-40B4-BE49-F238E27FC236}">
                <a16:creationId xmlns:a16="http://schemas.microsoft.com/office/drawing/2014/main" id="{6505F90B-D32B-7873-D45D-1316E0996FF3}"/>
              </a:ext>
            </a:extLst>
          </p:cNvPr>
          <p:cNvSpPr txBox="1"/>
          <p:nvPr/>
        </p:nvSpPr>
        <p:spPr>
          <a:xfrm>
            <a:off x="1368482" y="3364302"/>
            <a:ext cx="615874" cy="369332"/>
          </a:xfrm>
          <a:prstGeom prst="rect">
            <a:avLst/>
          </a:prstGeom>
          <a:noFill/>
        </p:spPr>
        <p:txBody>
          <a:bodyPr wrap="none" rtlCol="0">
            <a:spAutoFit/>
          </a:bodyPr>
          <a:lstStyle/>
          <a:p>
            <a:r>
              <a:rPr lang="en-US" dirty="0"/>
              <a:t>MLP</a:t>
            </a:r>
          </a:p>
        </p:txBody>
      </p:sp>
      <p:sp>
        <p:nvSpPr>
          <p:cNvPr id="8" name="TextBox 7">
            <a:extLst>
              <a:ext uri="{FF2B5EF4-FFF2-40B4-BE49-F238E27FC236}">
                <a16:creationId xmlns:a16="http://schemas.microsoft.com/office/drawing/2014/main" id="{E362F41C-52FA-EEBF-8B96-EF60AEEACB96}"/>
              </a:ext>
            </a:extLst>
          </p:cNvPr>
          <p:cNvSpPr txBox="1"/>
          <p:nvPr/>
        </p:nvSpPr>
        <p:spPr>
          <a:xfrm>
            <a:off x="3751677" y="3364302"/>
            <a:ext cx="1544012" cy="369332"/>
          </a:xfrm>
          <a:prstGeom prst="rect">
            <a:avLst/>
          </a:prstGeom>
          <a:noFill/>
        </p:spPr>
        <p:txBody>
          <a:bodyPr wrap="none" rtlCol="0">
            <a:spAutoFit/>
          </a:bodyPr>
          <a:lstStyle/>
          <a:p>
            <a:r>
              <a:rPr lang="en-US" dirty="0"/>
              <a:t>VIT 1-channel</a:t>
            </a:r>
          </a:p>
        </p:txBody>
      </p:sp>
      <p:sp>
        <p:nvSpPr>
          <p:cNvPr id="10" name="TextBox 9">
            <a:extLst>
              <a:ext uri="{FF2B5EF4-FFF2-40B4-BE49-F238E27FC236}">
                <a16:creationId xmlns:a16="http://schemas.microsoft.com/office/drawing/2014/main" id="{6AB2FD6A-2B76-751B-93E5-F15141C4921F}"/>
              </a:ext>
            </a:extLst>
          </p:cNvPr>
          <p:cNvSpPr txBox="1"/>
          <p:nvPr/>
        </p:nvSpPr>
        <p:spPr>
          <a:xfrm>
            <a:off x="6624273" y="3364302"/>
            <a:ext cx="1544012" cy="369332"/>
          </a:xfrm>
          <a:prstGeom prst="rect">
            <a:avLst/>
          </a:prstGeom>
          <a:noFill/>
        </p:spPr>
        <p:txBody>
          <a:bodyPr wrap="none" rtlCol="0">
            <a:spAutoFit/>
          </a:bodyPr>
          <a:lstStyle/>
          <a:p>
            <a:r>
              <a:rPr lang="en-US" dirty="0"/>
              <a:t>VIT 3-channel</a:t>
            </a:r>
          </a:p>
        </p:txBody>
      </p:sp>
      <p:sp>
        <p:nvSpPr>
          <p:cNvPr id="12" name="TextBox 11">
            <a:extLst>
              <a:ext uri="{FF2B5EF4-FFF2-40B4-BE49-F238E27FC236}">
                <a16:creationId xmlns:a16="http://schemas.microsoft.com/office/drawing/2014/main" id="{15CC5EB0-73AA-63D8-98BC-76E9A6C7C505}"/>
              </a:ext>
            </a:extLst>
          </p:cNvPr>
          <p:cNvSpPr txBox="1"/>
          <p:nvPr/>
        </p:nvSpPr>
        <p:spPr>
          <a:xfrm>
            <a:off x="9666335" y="3364302"/>
            <a:ext cx="1382751" cy="369332"/>
          </a:xfrm>
          <a:prstGeom prst="rect">
            <a:avLst/>
          </a:prstGeom>
          <a:noFill/>
        </p:spPr>
        <p:txBody>
          <a:bodyPr wrap="none" rtlCol="0">
            <a:spAutoFit/>
          </a:bodyPr>
          <a:lstStyle/>
          <a:p>
            <a:r>
              <a:rPr lang="en-US" dirty="0"/>
              <a:t>Transformer</a:t>
            </a:r>
          </a:p>
        </p:txBody>
      </p:sp>
      <p:pic>
        <p:nvPicPr>
          <p:cNvPr id="16" name="Picture 15">
            <a:extLst>
              <a:ext uri="{FF2B5EF4-FFF2-40B4-BE49-F238E27FC236}">
                <a16:creationId xmlns:a16="http://schemas.microsoft.com/office/drawing/2014/main" id="{49FDF15C-3427-DDEB-524F-A6AA9329A6EA}"/>
              </a:ext>
            </a:extLst>
          </p:cNvPr>
          <p:cNvPicPr>
            <a:picLocks noChangeAspect="1"/>
          </p:cNvPicPr>
          <p:nvPr/>
        </p:nvPicPr>
        <p:blipFill>
          <a:blip r:embed="rId2"/>
          <a:stretch>
            <a:fillRect/>
          </a:stretch>
        </p:blipFill>
        <p:spPr>
          <a:xfrm>
            <a:off x="441985" y="1263267"/>
            <a:ext cx="2591998" cy="2035929"/>
          </a:xfrm>
          <a:prstGeom prst="rect">
            <a:avLst/>
          </a:prstGeom>
        </p:spPr>
      </p:pic>
      <p:pic>
        <p:nvPicPr>
          <p:cNvPr id="17" name="Picture 16">
            <a:extLst>
              <a:ext uri="{FF2B5EF4-FFF2-40B4-BE49-F238E27FC236}">
                <a16:creationId xmlns:a16="http://schemas.microsoft.com/office/drawing/2014/main" id="{CD3F3DCD-098F-8A8C-8B38-4DB17EFD6D7B}"/>
              </a:ext>
            </a:extLst>
          </p:cNvPr>
          <p:cNvPicPr>
            <a:picLocks noChangeAspect="1"/>
          </p:cNvPicPr>
          <p:nvPr/>
        </p:nvPicPr>
        <p:blipFill>
          <a:blip r:embed="rId3"/>
          <a:stretch>
            <a:fillRect/>
          </a:stretch>
        </p:blipFill>
        <p:spPr>
          <a:xfrm>
            <a:off x="3137344" y="1263267"/>
            <a:ext cx="2591998" cy="2035929"/>
          </a:xfrm>
          <a:prstGeom prst="rect">
            <a:avLst/>
          </a:prstGeom>
        </p:spPr>
      </p:pic>
      <p:pic>
        <p:nvPicPr>
          <p:cNvPr id="18" name="Picture 17">
            <a:extLst>
              <a:ext uri="{FF2B5EF4-FFF2-40B4-BE49-F238E27FC236}">
                <a16:creationId xmlns:a16="http://schemas.microsoft.com/office/drawing/2014/main" id="{C362AFE6-F117-4EEC-DA1E-92F3B4424D24}"/>
              </a:ext>
            </a:extLst>
          </p:cNvPr>
          <p:cNvPicPr>
            <a:picLocks noChangeAspect="1"/>
          </p:cNvPicPr>
          <p:nvPr/>
        </p:nvPicPr>
        <p:blipFill>
          <a:blip r:embed="rId4"/>
          <a:stretch>
            <a:fillRect/>
          </a:stretch>
        </p:blipFill>
        <p:spPr>
          <a:xfrm>
            <a:off x="5990471" y="1263267"/>
            <a:ext cx="2591998" cy="2035929"/>
          </a:xfrm>
          <a:prstGeom prst="rect">
            <a:avLst/>
          </a:prstGeom>
        </p:spPr>
      </p:pic>
      <p:sp>
        <p:nvSpPr>
          <p:cNvPr id="19" name="TextBox 18">
            <a:extLst>
              <a:ext uri="{FF2B5EF4-FFF2-40B4-BE49-F238E27FC236}">
                <a16:creationId xmlns:a16="http://schemas.microsoft.com/office/drawing/2014/main" id="{5D7B70F8-97D0-5EB9-25C9-E0F0212652B2}"/>
              </a:ext>
            </a:extLst>
          </p:cNvPr>
          <p:cNvSpPr txBox="1"/>
          <p:nvPr/>
        </p:nvSpPr>
        <p:spPr>
          <a:xfrm>
            <a:off x="2297663" y="5225401"/>
            <a:ext cx="7260406" cy="369332"/>
          </a:xfrm>
          <a:prstGeom prst="rect">
            <a:avLst/>
          </a:prstGeom>
          <a:noFill/>
        </p:spPr>
        <p:txBody>
          <a:bodyPr wrap="square" rtlCol="0">
            <a:spAutoFit/>
          </a:bodyPr>
          <a:lstStyle/>
          <a:p>
            <a:r>
              <a:rPr lang="en-US" dirty="0"/>
              <a:t>clustering about the x=y line is tighter for models that performed better</a:t>
            </a:r>
          </a:p>
        </p:txBody>
      </p:sp>
      <p:sp>
        <p:nvSpPr>
          <p:cNvPr id="20" name="TextBox 19">
            <a:extLst>
              <a:ext uri="{FF2B5EF4-FFF2-40B4-BE49-F238E27FC236}">
                <a16:creationId xmlns:a16="http://schemas.microsoft.com/office/drawing/2014/main" id="{9586AE9A-280A-4AB3-BB8E-6B9CC529F18A}"/>
              </a:ext>
            </a:extLst>
          </p:cNvPr>
          <p:cNvSpPr txBox="1"/>
          <p:nvPr/>
        </p:nvSpPr>
        <p:spPr>
          <a:xfrm>
            <a:off x="715952" y="3641931"/>
            <a:ext cx="1912960" cy="369332"/>
          </a:xfrm>
          <a:prstGeom prst="rect">
            <a:avLst/>
          </a:prstGeom>
          <a:noFill/>
        </p:spPr>
        <p:txBody>
          <a:bodyPr wrap="none" rtlCol="0">
            <a:spAutoFit/>
          </a:bodyPr>
          <a:lstStyle/>
          <a:p>
            <a:r>
              <a:rPr lang="en-US" sz="1800" dirty="0"/>
              <a:t>Clean-3b dataset</a:t>
            </a:r>
            <a:endParaRPr lang="en-US" dirty="0"/>
          </a:p>
        </p:txBody>
      </p:sp>
      <p:sp>
        <p:nvSpPr>
          <p:cNvPr id="21" name="TextBox 20">
            <a:extLst>
              <a:ext uri="{FF2B5EF4-FFF2-40B4-BE49-F238E27FC236}">
                <a16:creationId xmlns:a16="http://schemas.microsoft.com/office/drawing/2014/main" id="{DDD751CC-A688-7D2D-3509-774074120CDD}"/>
              </a:ext>
            </a:extLst>
          </p:cNvPr>
          <p:cNvSpPr txBox="1"/>
          <p:nvPr/>
        </p:nvSpPr>
        <p:spPr>
          <a:xfrm>
            <a:off x="3482406" y="3641931"/>
            <a:ext cx="1912960" cy="369332"/>
          </a:xfrm>
          <a:prstGeom prst="rect">
            <a:avLst/>
          </a:prstGeom>
          <a:noFill/>
        </p:spPr>
        <p:txBody>
          <a:bodyPr wrap="none" rtlCol="0">
            <a:spAutoFit/>
          </a:bodyPr>
          <a:lstStyle/>
          <a:p>
            <a:r>
              <a:rPr lang="en-US" sz="1800" dirty="0"/>
              <a:t>Clean-3b dataset</a:t>
            </a:r>
            <a:endParaRPr lang="en-US" dirty="0"/>
          </a:p>
        </p:txBody>
      </p:sp>
      <p:sp>
        <p:nvSpPr>
          <p:cNvPr id="22" name="TextBox 21">
            <a:extLst>
              <a:ext uri="{FF2B5EF4-FFF2-40B4-BE49-F238E27FC236}">
                <a16:creationId xmlns:a16="http://schemas.microsoft.com/office/drawing/2014/main" id="{1D507EC1-020E-3EC7-E6F8-6F95BDA0E05C}"/>
              </a:ext>
            </a:extLst>
          </p:cNvPr>
          <p:cNvSpPr txBox="1"/>
          <p:nvPr/>
        </p:nvSpPr>
        <p:spPr>
          <a:xfrm>
            <a:off x="6504720" y="3641931"/>
            <a:ext cx="1912960" cy="369332"/>
          </a:xfrm>
          <a:prstGeom prst="rect">
            <a:avLst/>
          </a:prstGeom>
          <a:noFill/>
        </p:spPr>
        <p:txBody>
          <a:bodyPr wrap="none" rtlCol="0">
            <a:spAutoFit/>
          </a:bodyPr>
          <a:lstStyle/>
          <a:p>
            <a:r>
              <a:rPr lang="en-US" sz="1800" dirty="0"/>
              <a:t>Clean-3b dataset</a:t>
            </a:r>
            <a:endParaRPr lang="en-US" dirty="0"/>
          </a:p>
        </p:txBody>
      </p:sp>
      <p:sp>
        <p:nvSpPr>
          <p:cNvPr id="23" name="TextBox 22">
            <a:extLst>
              <a:ext uri="{FF2B5EF4-FFF2-40B4-BE49-F238E27FC236}">
                <a16:creationId xmlns:a16="http://schemas.microsoft.com/office/drawing/2014/main" id="{46DD394D-F34D-5F31-97C7-248B1A1D9660}"/>
              </a:ext>
            </a:extLst>
          </p:cNvPr>
          <p:cNvSpPr txBox="1"/>
          <p:nvPr/>
        </p:nvSpPr>
        <p:spPr>
          <a:xfrm>
            <a:off x="9463176" y="3641931"/>
            <a:ext cx="1783117" cy="369332"/>
          </a:xfrm>
          <a:prstGeom prst="rect">
            <a:avLst/>
          </a:prstGeom>
          <a:noFill/>
        </p:spPr>
        <p:txBody>
          <a:bodyPr wrap="none" rtlCol="0">
            <a:spAutoFit/>
          </a:bodyPr>
          <a:lstStyle/>
          <a:p>
            <a:r>
              <a:rPr lang="en-US" sz="1800" dirty="0">
                <a:highlight>
                  <a:srgbClr val="FFFF00"/>
                </a:highlight>
              </a:rPr>
              <a:t>Clean-4</a:t>
            </a:r>
            <a:r>
              <a:rPr lang="en-US" sz="1800" dirty="0"/>
              <a:t> dataset</a:t>
            </a:r>
            <a:endParaRPr lang="en-US" dirty="0"/>
          </a:p>
        </p:txBody>
      </p:sp>
      <p:pic>
        <p:nvPicPr>
          <p:cNvPr id="24" name="Picture 23">
            <a:extLst>
              <a:ext uri="{FF2B5EF4-FFF2-40B4-BE49-F238E27FC236}">
                <a16:creationId xmlns:a16="http://schemas.microsoft.com/office/drawing/2014/main" id="{5B085AA8-57A5-EE81-42D3-A5A0A6B71911}"/>
              </a:ext>
            </a:extLst>
          </p:cNvPr>
          <p:cNvPicPr>
            <a:picLocks noChangeAspect="1"/>
          </p:cNvPicPr>
          <p:nvPr/>
        </p:nvPicPr>
        <p:blipFill>
          <a:blip r:embed="rId5"/>
          <a:stretch>
            <a:fillRect/>
          </a:stretch>
        </p:blipFill>
        <p:spPr>
          <a:xfrm>
            <a:off x="8957957" y="1263267"/>
            <a:ext cx="2558093" cy="2009298"/>
          </a:xfrm>
          <a:prstGeom prst="rect">
            <a:avLst/>
          </a:prstGeom>
        </p:spPr>
      </p:pic>
    </p:spTree>
    <p:extLst>
      <p:ext uri="{BB962C8B-B14F-4D97-AF65-F5344CB8AC3E}">
        <p14:creationId xmlns:p14="http://schemas.microsoft.com/office/powerpoint/2010/main" val="4077744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2E2508-34B9-E66B-316E-FC13ABDB8E01}"/>
              </a:ext>
            </a:extLst>
          </p:cNvPr>
          <p:cNvSpPr txBox="1"/>
          <p:nvPr/>
        </p:nvSpPr>
        <p:spPr>
          <a:xfrm>
            <a:off x="136762" y="204349"/>
            <a:ext cx="1863011" cy="461665"/>
          </a:xfrm>
          <a:prstGeom prst="rect">
            <a:avLst/>
          </a:prstGeom>
          <a:noFill/>
        </p:spPr>
        <p:txBody>
          <a:bodyPr wrap="none" rtlCol="0">
            <a:spAutoFit/>
          </a:bodyPr>
          <a:lstStyle/>
          <a:p>
            <a:r>
              <a:rPr lang="en-US" sz="2400" dirty="0"/>
              <a:t>Conclusions</a:t>
            </a:r>
          </a:p>
        </p:txBody>
      </p:sp>
      <p:sp>
        <p:nvSpPr>
          <p:cNvPr id="3" name="TextBox 2">
            <a:extLst>
              <a:ext uri="{FF2B5EF4-FFF2-40B4-BE49-F238E27FC236}">
                <a16:creationId xmlns:a16="http://schemas.microsoft.com/office/drawing/2014/main" id="{FA742F59-10DC-50B3-599C-9B3227711F13}"/>
              </a:ext>
            </a:extLst>
          </p:cNvPr>
          <p:cNvSpPr txBox="1"/>
          <p:nvPr/>
        </p:nvSpPr>
        <p:spPr>
          <a:xfrm>
            <a:off x="944476" y="1362973"/>
            <a:ext cx="10847834" cy="4801314"/>
          </a:xfrm>
          <a:prstGeom prst="rect">
            <a:avLst/>
          </a:prstGeom>
          <a:noFill/>
        </p:spPr>
        <p:txBody>
          <a:bodyPr wrap="square" rtlCol="0">
            <a:spAutoFit/>
          </a:bodyPr>
          <a:lstStyle/>
          <a:p>
            <a:pPr marL="285750" indent="-285750">
              <a:buFont typeface="Arial" panose="020B0604020202020204" pitchFamily="34" charset="0"/>
              <a:buChar char="•"/>
            </a:pPr>
            <a:r>
              <a:rPr lang="en-US" dirty="0"/>
              <a:t>MLP models do not explicitly treat relationships between different elements in a sequence.  For sequence-to-affinity regression problem, MLP, not surprisingly, performed the poorest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Transformer-based models explicitly treat these interactions via the self-attention mechanism and this proves advantageous in this study</a:t>
            </a:r>
          </a:p>
          <a:p>
            <a:pPr marL="742950" lvl="1" indent="-285750">
              <a:buFont typeface="Arial" panose="020B0604020202020204" pitchFamily="34" charset="0"/>
              <a:buChar char="•"/>
            </a:pPr>
            <a:r>
              <a:rPr lang="en-US" dirty="0"/>
              <a:t>also, these converge faster than the MLP models I tried.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Vision transformer on this data proved surprisingly effective</a:t>
            </a:r>
          </a:p>
          <a:p>
            <a:pPr marL="742950" lvl="1" indent="-285750">
              <a:buFont typeface="Arial" panose="020B0604020202020204" pitchFamily="34" charset="0"/>
              <a:buChar char="•"/>
            </a:pPr>
            <a:r>
              <a:rPr lang="en-US" dirty="0"/>
              <a:t>3-channel approach did slightly better than 1-channel.</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CAVEAT: In hindsight, I could simply have encoded/embed the same data from channels 2,3 into the linear Transformer model as well; which is probably more straightforward.  (So, using VIT probably not as clever as I originally thought)</a:t>
            </a:r>
          </a:p>
          <a:p>
            <a:pPr marL="742950" lvl="1" indent="-285750">
              <a:buFont typeface="Arial" panose="020B0604020202020204" pitchFamily="34" charset="0"/>
              <a:buChar char="•"/>
            </a:pPr>
            <a:r>
              <a:rPr lang="en-US" dirty="0"/>
              <a:t>In some sense, VIT maybe was quite incorrect: the sequences passed into the transformer are shorter (due to patch embedding), and the image format forces patches to have spatial relationships that have nothing to do with the original aa sequence.  Deserves more thought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88275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6C9D15-9982-284B-95FD-545534D2B137}"/>
              </a:ext>
            </a:extLst>
          </p:cNvPr>
          <p:cNvSpPr txBox="1"/>
          <p:nvPr/>
        </p:nvSpPr>
        <p:spPr>
          <a:xfrm>
            <a:off x="4080474" y="2585241"/>
            <a:ext cx="3737754" cy="646331"/>
          </a:xfrm>
          <a:prstGeom prst="rect">
            <a:avLst/>
          </a:prstGeom>
          <a:noFill/>
        </p:spPr>
        <p:txBody>
          <a:bodyPr wrap="none" rtlCol="0">
            <a:spAutoFit/>
          </a:bodyPr>
          <a:lstStyle/>
          <a:p>
            <a:r>
              <a:rPr lang="en-US" sz="3600" dirty="0"/>
              <a:t>Appendix 1:  BERT</a:t>
            </a:r>
          </a:p>
        </p:txBody>
      </p:sp>
      <p:sp>
        <p:nvSpPr>
          <p:cNvPr id="3" name="TextBox 2">
            <a:extLst>
              <a:ext uri="{FF2B5EF4-FFF2-40B4-BE49-F238E27FC236}">
                <a16:creationId xmlns:a16="http://schemas.microsoft.com/office/drawing/2014/main" id="{8B430510-D086-6521-A4AF-74E7DCA885E2}"/>
              </a:ext>
            </a:extLst>
          </p:cNvPr>
          <p:cNvSpPr txBox="1"/>
          <p:nvPr/>
        </p:nvSpPr>
        <p:spPr>
          <a:xfrm>
            <a:off x="3191774" y="3856008"/>
            <a:ext cx="5645328" cy="646331"/>
          </a:xfrm>
          <a:prstGeom prst="rect">
            <a:avLst/>
          </a:prstGeom>
          <a:noFill/>
        </p:spPr>
        <p:txBody>
          <a:bodyPr wrap="none" rtlCol="0">
            <a:spAutoFit/>
          </a:bodyPr>
          <a:lstStyle/>
          <a:p>
            <a:r>
              <a:rPr lang="en-US" dirty="0"/>
              <a:t>This was too ambitious to complete for this assignment</a:t>
            </a:r>
          </a:p>
          <a:p>
            <a:r>
              <a:rPr lang="en-US" dirty="0"/>
              <a:t>Below, I outline some of the preliminary work I did</a:t>
            </a:r>
          </a:p>
        </p:txBody>
      </p:sp>
    </p:spTree>
    <p:extLst>
      <p:ext uri="{BB962C8B-B14F-4D97-AF65-F5344CB8AC3E}">
        <p14:creationId xmlns:p14="http://schemas.microsoft.com/office/powerpoint/2010/main" val="1960399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B8D544-62FB-BED5-1F3D-8DE1F9A51DC3}"/>
              </a:ext>
            </a:extLst>
          </p:cNvPr>
          <p:cNvSpPr txBox="1"/>
          <p:nvPr/>
        </p:nvSpPr>
        <p:spPr>
          <a:xfrm>
            <a:off x="140127" y="221836"/>
            <a:ext cx="6376297" cy="461665"/>
          </a:xfrm>
          <a:prstGeom prst="rect">
            <a:avLst/>
          </a:prstGeom>
          <a:noFill/>
        </p:spPr>
        <p:txBody>
          <a:bodyPr wrap="none" rtlCol="0">
            <a:spAutoFit/>
          </a:bodyPr>
          <a:lstStyle/>
          <a:p>
            <a:r>
              <a:rPr lang="en-US" sz="2400" dirty="0"/>
              <a:t>BERT Stuff:   Relevant literature, code, and data</a:t>
            </a:r>
          </a:p>
        </p:txBody>
      </p:sp>
      <p:sp>
        <p:nvSpPr>
          <p:cNvPr id="3" name="TextBox 2">
            <a:extLst>
              <a:ext uri="{FF2B5EF4-FFF2-40B4-BE49-F238E27FC236}">
                <a16:creationId xmlns:a16="http://schemas.microsoft.com/office/drawing/2014/main" id="{9750003C-8501-0DA4-F28D-311FF3F150A4}"/>
              </a:ext>
            </a:extLst>
          </p:cNvPr>
          <p:cNvSpPr txBox="1"/>
          <p:nvPr/>
        </p:nvSpPr>
        <p:spPr>
          <a:xfrm>
            <a:off x="765387" y="1291616"/>
            <a:ext cx="9574610" cy="5016758"/>
          </a:xfrm>
          <a:prstGeom prst="rect">
            <a:avLst/>
          </a:prstGeom>
          <a:noFill/>
        </p:spPr>
        <p:txBody>
          <a:bodyPr wrap="square" rtlCol="0">
            <a:spAutoFit/>
          </a:bodyPr>
          <a:lstStyle/>
          <a:p>
            <a:pPr marL="285750" indent="-285750">
              <a:buFont typeface="Arial" panose="020B0604020202020204" pitchFamily="34" charset="0"/>
              <a:buChar char="•"/>
            </a:pPr>
            <a:r>
              <a:rPr lang="en-US" sz="1600" dirty="0"/>
              <a:t>BERT : </a:t>
            </a:r>
            <a:r>
              <a:rPr lang="en-US" sz="1600" dirty="0">
                <a:hlinkClick r:id="rId2"/>
              </a:rPr>
              <a:t>https://aclanthology.org/N19-1423.pdf</a:t>
            </a: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err="1"/>
              <a:t>ProteinBERT</a:t>
            </a:r>
            <a:r>
              <a:rPr lang="en-US" sz="1600" dirty="0"/>
              <a:t> : </a:t>
            </a:r>
            <a:r>
              <a:rPr lang="en-US" sz="1600" dirty="0">
                <a:hlinkClick r:id="rId3"/>
              </a:rPr>
              <a:t>https://doi.org/10.1093/bioinformatics/btac020</a:t>
            </a:r>
            <a:endParaRPr lang="en-US" sz="1600" dirty="0"/>
          </a:p>
          <a:p>
            <a:endParaRPr lang="en-US" sz="1600" dirty="0"/>
          </a:p>
          <a:p>
            <a:pPr marL="285750" indent="-285750">
              <a:buFont typeface="Arial" panose="020B0604020202020204" pitchFamily="34" charset="0"/>
              <a:buChar char="•"/>
            </a:pPr>
            <a:r>
              <a:rPr lang="en-US" sz="1600" dirty="0"/>
              <a:t>Code partially taken from:</a:t>
            </a:r>
          </a:p>
          <a:p>
            <a:pPr marL="742950" lvl="1" indent="-285750">
              <a:buFont typeface="Arial" panose="020B0604020202020204" pitchFamily="34" charset="0"/>
              <a:buChar char="•"/>
            </a:pPr>
            <a:r>
              <a:rPr lang="en-US" sz="1600" dirty="0"/>
              <a:t>Barney Hill : </a:t>
            </a:r>
            <a:r>
              <a:rPr lang="en-US" sz="1600" b="0" dirty="0">
                <a:effectLst/>
                <a:hlinkClick r:id="rId4"/>
              </a:rPr>
              <a:t>https://github.com/barneyhill/minBERT</a:t>
            </a:r>
            <a:endParaRPr lang="en-US" sz="1600" b="0" dirty="0">
              <a:effectLst/>
            </a:endParaRPr>
          </a:p>
          <a:p>
            <a:pPr marL="742950" lvl="1" indent="-285750">
              <a:buFont typeface="Arial" panose="020B0604020202020204" pitchFamily="34" charset="0"/>
              <a:buChar char="•"/>
            </a:pPr>
            <a:r>
              <a:rPr lang="en-US" sz="1600" dirty="0"/>
              <a:t>Andrej </a:t>
            </a:r>
            <a:r>
              <a:rPr lang="en-US" sz="1600" dirty="0" err="1"/>
              <a:t>Karpathy</a:t>
            </a:r>
            <a:r>
              <a:rPr lang="en-US" sz="1600" dirty="0"/>
              <a:t>: </a:t>
            </a:r>
            <a:r>
              <a:rPr lang="en-US" sz="1600" b="0" dirty="0">
                <a:effectLst/>
                <a:hlinkClick r:id="rId5"/>
              </a:rPr>
              <a:t>https://github.com/karpathy/minGPT</a:t>
            </a:r>
            <a:endParaRPr lang="en-US" sz="1600" b="0" dirty="0">
              <a:effectLst/>
            </a:endParaRPr>
          </a:p>
          <a:p>
            <a:pPr marL="742950" lvl="1" indent="-285750">
              <a:buFont typeface="Arial" panose="020B0604020202020204" pitchFamily="34" charset="0"/>
              <a:buChar char="•"/>
            </a:pPr>
            <a:r>
              <a:rPr lang="en-US" sz="1600" dirty="0"/>
              <a:t>my Table Transformer code (from real-estate automated valuation model development)</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a:t>
            </a:r>
            <a:r>
              <a:rPr lang="en-US" sz="1600" b="0" dirty="0">
                <a:effectLst/>
              </a:rPr>
              <a:t>-Alpha Bio:</a:t>
            </a:r>
          </a:p>
          <a:p>
            <a:pPr marL="742950" lvl="1" indent="-285750">
              <a:buFont typeface="Arial" panose="020B0604020202020204" pitchFamily="34" charset="0"/>
              <a:buChar char="•"/>
            </a:pPr>
            <a:r>
              <a:rPr lang="en-US" sz="1600" dirty="0"/>
              <a:t>Nature Comm: </a:t>
            </a:r>
            <a:r>
              <a:rPr lang="en-US" sz="1600" dirty="0">
                <a:hlinkClick r:id="rId6"/>
              </a:rPr>
              <a:t>http://biorxiv.org/lookup/doi/10.1101/2022.10.07.502662</a:t>
            </a:r>
            <a:endParaRPr lang="en-US" sz="1600" dirty="0"/>
          </a:p>
          <a:p>
            <a:pPr marL="742950" lvl="1" indent="-285750">
              <a:buFont typeface="Arial" panose="020B0604020202020204" pitchFamily="34" charset="0"/>
              <a:buChar char="•"/>
            </a:pPr>
            <a:r>
              <a:rPr lang="en-US" sz="1600" dirty="0"/>
              <a:t>Nature: </a:t>
            </a:r>
            <a:r>
              <a:rPr lang="en-US" sz="1600" dirty="0">
                <a:hlinkClick r:id="rId7"/>
              </a:rPr>
              <a:t>https://www.nature.com/articles/s41597-022-01779-4</a:t>
            </a:r>
            <a:endParaRPr lang="en-US" sz="1600" dirty="0"/>
          </a:p>
          <a:p>
            <a:pPr marL="742950" lvl="1" indent="-285750">
              <a:buFont typeface="Arial" panose="020B0604020202020204" pitchFamily="34" charset="0"/>
              <a:buChar char="•"/>
            </a:pPr>
            <a:r>
              <a:rPr lang="en-US" sz="1600" dirty="0" err="1"/>
              <a:t>scFv</a:t>
            </a:r>
            <a:r>
              <a:rPr lang="en-US" sz="1600" dirty="0"/>
              <a:t> Datasets: </a:t>
            </a:r>
            <a:r>
              <a:rPr lang="en-US" sz="1600" dirty="0">
                <a:hlinkClick r:id="rId8"/>
              </a:rPr>
              <a:t>https://github.com/mit-ll/AlphaSeq_Antibody_Dataset.git</a:t>
            </a:r>
            <a:endParaRPr lang="en-US" sz="1600" b="0" dirty="0">
              <a:effectLst/>
            </a:endParaRP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0" dirty="0">
                <a:effectLst/>
              </a:rPr>
              <a:t>Observed Antibody Space :  </a:t>
            </a:r>
          </a:p>
          <a:p>
            <a:pPr marL="742950" lvl="1" indent="-285750">
              <a:buFont typeface="Arial" panose="020B0604020202020204" pitchFamily="34" charset="0"/>
              <a:buChar char="•"/>
            </a:pPr>
            <a:r>
              <a:rPr lang="en-US" sz="1600" b="0" dirty="0">
                <a:effectLst/>
                <a:hlinkClick r:id="rId9"/>
              </a:rPr>
              <a:t>https://doi.org/10.4049/jimmunol.1800708</a:t>
            </a:r>
            <a:endParaRPr lang="en-US" sz="1600" b="0" dirty="0">
              <a:effectLst/>
            </a:endParaRPr>
          </a:p>
          <a:p>
            <a:pPr marL="742950" lvl="1" indent="-285750">
              <a:buFont typeface="Arial" panose="020B0604020202020204" pitchFamily="34" charset="0"/>
              <a:buChar char="•"/>
            </a:pPr>
            <a:r>
              <a:rPr lang="en-US" sz="1600" b="0" dirty="0">
                <a:effectLst/>
                <a:hlinkClick r:id="rId10"/>
              </a:rPr>
              <a:t>https://opig.stats.ox.ac.uk/webapps/oas/</a:t>
            </a:r>
            <a:endParaRPr lang="en-US" sz="1600" b="0" dirty="0">
              <a:effectLst/>
            </a:endParaRP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My </a:t>
            </a:r>
            <a:r>
              <a:rPr lang="en-US" sz="1600" dirty="0" err="1"/>
              <a:t>Github</a:t>
            </a:r>
            <a:r>
              <a:rPr lang="en-US" sz="1600" dirty="0"/>
              <a:t> repo for this homework’s code:</a:t>
            </a:r>
            <a:r>
              <a:rPr lang="en-US" sz="1600" dirty="0">
                <a:solidFill>
                  <a:srgbClr val="FF0000"/>
                </a:solidFill>
              </a:rPr>
              <a:t> </a:t>
            </a:r>
            <a:r>
              <a:rPr lang="en-US" sz="1600" dirty="0">
                <a:hlinkClick r:id="rId11"/>
              </a:rPr>
              <a:t>https://github.com/planaria158/BERT.git</a:t>
            </a:r>
            <a:endParaRPr lang="en-US" sz="1600" dirty="0"/>
          </a:p>
          <a:p>
            <a:pPr marL="285750" indent="-285750">
              <a:buFont typeface="Arial" panose="020B0604020202020204" pitchFamily="34" charset="0"/>
              <a:buChar char="•"/>
            </a:pPr>
            <a:endParaRPr lang="en-US" sz="1600" dirty="0"/>
          </a:p>
        </p:txBody>
      </p:sp>
      <p:sp>
        <p:nvSpPr>
          <p:cNvPr id="5" name="TextBox 4">
            <a:extLst>
              <a:ext uri="{FF2B5EF4-FFF2-40B4-BE49-F238E27FC236}">
                <a16:creationId xmlns:a16="http://schemas.microsoft.com/office/drawing/2014/main" id="{00DEACF3-1DAE-F38C-6985-089A5766A04C}"/>
              </a:ext>
            </a:extLst>
          </p:cNvPr>
          <p:cNvSpPr txBox="1"/>
          <p:nvPr/>
        </p:nvSpPr>
        <p:spPr>
          <a:xfrm>
            <a:off x="140127" y="679781"/>
            <a:ext cx="9941248" cy="307777"/>
          </a:xfrm>
          <a:prstGeom prst="rect">
            <a:avLst/>
          </a:prstGeom>
          <a:noFill/>
        </p:spPr>
        <p:txBody>
          <a:bodyPr wrap="none" rtlCol="0">
            <a:spAutoFit/>
          </a:bodyPr>
          <a:lstStyle/>
          <a:p>
            <a:r>
              <a:rPr lang="en-US" sz="1400" dirty="0"/>
              <a:t>Note: I did most of the BERT coding/testing in the 2 weeks before my call with Adrian (i.e. before getting the homework problem)</a:t>
            </a:r>
          </a:p>
        </p:txBody>
      </p:sp>
    </p:spTree>
    <p:extLst>
      <p:ext uri="{BB962C8B-B14F-4D97-AF65-F5344CB8AC3E}">
        <p14:creationId xmlns:p14="http://schemas.microsoft.com/office/powerpoint/2010/main" val="1592508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58D5CD-18BF-EE2E-47E2-E832CEE7988E}"/>
              </a:ext>
            </a:extLst>
          </p:cNvPr>
          <p:cNvSpPr txBox="1"/>
          <p:nvPr/>
        </p:nvSpPr>
        <p:spPr>
          <a:xfrm>
            <a:off x="140127" y="221836"/>
            <a:ext cx="3472810" cy="461665"/>
          </a:xfrm>
          <a:prstGeom prst="rect">
            <a:avLst/>
          </a:prstGeom>
          <a:noFill/>
        </p:spPr>
        <p:txBody>
          <a:bodyPr wrap="none" rtlCol="0">
            <a:spAutoFit/>
          </a:bodyPr>
          <a:lstStyle/>
          <a:p>
            <a:r>
              <a:rPr lang="en-US" sz="2400" dirty="0"/>
              <a:t>Data set analysis – part 1</a:t>
            </a:r>
          </a:p>
        </p:txBody>
      </p:sp>
      <p:sp>
        <p:nvSpPr>
          <p:cNvPr id="5" name="TextBox 4">
            <a:extLst>
              <a:ext uri="{FF2B5EF4-FFF2-40B4-BE49-F238E27FC236}">
                <a16:creationId xmlns:a16="http://schemas.microsoft.com/office/drawing/2014/main" id="{9D21562E-004E-F27D-F7B0-73BC9E3A90A1}"/>
              </a:ext>
            </a:extLst>
          </p:cNvPr>
          <p:cNvSpPr txBox="1"/>
          <p:nvPr/>
        </p:nvSpPr>
        <p:spPr>
          <a:xfrm>
            <a:off x="223864" y="961394"/>
            <a:ext cx="7436393" cy="2800767"/>
          </a:xfrm>
          <a:prstGeom prst="rect">
            <a:avLst/>
          </a:prstGeom>
          <a:noFill/>
        </p:spPr>
        <p:txBody>
          <a:bodyPr wrap="square">
            <a:spAutoFit/>
          </a:bodyPr>
          <a:lstStyle/>
          <a:p>
            <a:r>
              <a:rPr lang="en-US" sz="1600" b="1" dirty="0" err="1">
                <a:effectLst/>
              </a:rPr>
              <a:t>alphaseq_data_train.csv</a:t>
            </a:r>
            <a:endParaRPr lang="en-US" sz="1600" b="1" dirty="0">
              <a:effectLst/>
            </a:endParaRPr>
          </a:p>
          <a:p>
            <a:pPr marL="285750" indent="-285750">
              <a:buFont typeface="Arial" panose="020B0604020202020204" pitchFamily="34" charset="0"/>
              <a:buChar char="•"/>
            </a:pPr>
            <a:r>
              <a:rPr lang="en-US" sz="1600" b="0" dirty="0">
                <a:effectLst/>
              </a:rPr>
              <a:t>29199 unique aa sequences</a:t>
            </a:r>
          </a:p>
          <a:p>
            <a:pPr marL="742950" lvl="1" indent="-285750">
              <a:buFont typeface="Arial" panose="020B0604020202020204" pitchFamily="34" charset="0"/>
              <a:buChar char="•"/>
            </a:pPr>
            <a:r>
              <a:rPr lang="en-US" sz="1600" dirty="0"/>
              <a:t>For duplicate entries use the mean of their </a:t>
            </a:r>
            <a:r>
              <a:rPr lang="en-US" sz="1600" dirty="0" err="1"/>
              <a:t>Kd</a:t>
            </a:r>
            <a:r>
              <a:rPr lang="en-US" sz="1600" dirty="0"/>
              <a:t> values</a:t>
            </a:r>
            <a:endParaRPr lang="en-US" sz="1600" b="0" dirty="0">
              <a:effectLst/>
            </a:endParaRPr>
          </a:p>
          <a:p>
            <a:pPr marL="285750" indent="-285750">
              <a:buFont typeface="Arial" panose="020B0604020202020204" pitchFamily="34" charset="0"/>
              <a:buChar char="•"/>
            </a:pPr>
            <a:r>
              <a:rPr lang="en-US" sz="1600" b="0" dirty="0">
                <a:effectLst/>
              </a:rPr>
              <a:t>remove all entries with NANs for </a:t>
            </a:r>
            <a:r>
              <a:rPr lang="en-US" sz="1600" b="0" dirty="0" err="1">
                <a:effectLst/>
              </a:rPr>
              <a:t>Kd</a:t>
            </a:r>
            <a:endParaRPr lang="en-US" sz="1600" b="0" dirty="0">
              <a:effectLst/>
            </a:endParaRPr>
          </a:p>
          <a:p>
            <a:pPr marL="285750" indent="-285750">
              <a:buFont typeface="Arial" panose="020B0604020202020204" pitchFamily="34" charset="0"/>
              <a:buChar char="•"/>
            </a:pPr>
            <a:r>
              <a:rPr lang="en-US" sz="1600" b="0" dirty="0">
                <a:effectLst/>
              </a:rPr>
              <a:t>all sequences are same length: 246 residues</a:t>
            </a:r>
          </a:p>
          <a:p>
            <a:pPr marL="285750" indent="-285750">
              <a:buFont typeface="Arial" panose="020B0604020202020204" pitchFamily="34" charset="0"/>
              <a:buChar char="•"/>
            </a:pPr>
            <a:r>
              <a:rPr lang="en-US" sz="1600" dirty="0"/>
              <a:t>plot distribution of </a:t>
            </a:r>
            <a:r>
              <a:rPr lang="en-US" sz="1600" dirty="0" err="1"/>
              <a:t>Kd</a:t>
            </a:r>
            <a:r>
              <a:rPr lang="en-US" sz="1600" dirty="0"/>
              <a:t> values</a:t>
            </a:r>
          </a:p>
          <a:p>
            <a:pPr marL="742950" lvl="1" indent="-285750">
              <a:buFont typeface="Arial" panose="020B0604020202020204" pitchFamily="34" charset="0"/>
              <a:buChar char="•"/>
            </a:pPr>
            <a:r>
              <a:rPr lang="en-US" sz="1600" dirty="0"/>
              <a:t>interesting bimodal distribution</a:t>
            </a:r>
          </a:p>
          <a:p>
            <a:pPr marL="742950" lvl="1" indent="-285750">
              <a:buFont typeface="Arial" panose="020B0604020202020204" pitchFamily="34" charset="0"/>
              <a:buChar char="•"/>
            </a:pPr>
            <a:r>
              <a:rPr lang="en-US" sz="1600" dirty="0"/>
              <a:t>diff between the two peaks is ~0.25 kcal/mol </a:t>
            </a:r>
            <a:r>
              <a:rPr lang="en-US" sz="1600" dirty="0">
                <a:latin typeface="Symbol" pitchFamily="2" charset="2"/>
              </a:rPr>
              <a:t>D</a:t>
            </a:r>
            <a:r>
              <a:rPr lang="en-US" sz="1600" dirty="0"/>
              <a:t>G</a:t>
            </a:r>
          </a:p>
          <a:p>
            <a:pPr marL="285750" indent="-285750">
              <a:buFont typeface="Arial" panose="020B0604020202020204" pitchFamily="34" charset="0"/>
              <a:buChar char="•"/>
            </a:pPr>
            <a:r>
              <a:rPr lang="en-US" sz="1600" b="0" dirty="0">
                <a:effectLst/>
              </a:rPr>
              <a:t>plot the variability at each residue position in the sequence over all sequences</a:t>
            </a:r>
          </a:p>
          <a:p>
            <a:pPr marL="742950" lvl="1" indent="-285750">
              <a:buFont typeface="Arial" panose="020B0604020202020204" pitchFamily="34" charset="0"/>
              <a:buChar char="•"/>
            </a:pPr>
            <a:r>
              <a:rPr lang="en-US" sz="1600" dirty="0"/>
              <a:t>80 residue region (position 29 to 108) has all the mutations</a:t>
            </a:r>
          </a:p>
          <a:p>
            <a:pPr marL="742950" lvl="1" indent="-285750">
              <a:buFont typeface="Arial" panose="020B0604020202020204" pitchFamily="34" charset="0"/>
              <a:buChar char="•"/>
            </a:pPr>
            <a:r>
              <a:rPr lang="en-US" sz="1600" dirty="0"/>
              <a:t>this is likely a CDR region</a:t>
            </a:r>
            <a:endParaRPr lang="en-US" sz="1600" b="0" dirty="0">
              <a:effectLst/>
            </a:endParaRPr>
          </a:p>
        </p:txBody>
      </p:sp>
      <p:pic>
        <p:nvPicPr>
          <p:cNvPr id="6" name="Picture 5">
            <a:extLst>
              <a:ext uri="{FF2B5EF4-FFF2-40B4-BE49-F238E27FC236}">
                <a16:creationId xmlns:a16="http://schemas.microsoft.com/office/drawing/2014/main" id="{D17F21C1-D1A7-E53B-97D8-88CD6C8728DA}"/>
              </a:ext>
            </a:extLst>
          </p:cNvPr>
          <p:cNvPicPr>
            <a:picLocks noChangeAspect="1"/>
          </p:cNvPicPr>
          <p:nvPr/>
        </p:nvPicPr>
        <p:blipFill>
          <a:blip r:embed="rId2"/>
          <a:stretch>
            <a:fillRect/>
          </a:stretch>
        </p:blipFill>
        <p:spPr>
          <a:xfrm>
            <a:off x="8015617" y="221836"/>
            <a:ext cx="3683000" cy="2870200"/>
          </a:xfrm>
          <a:prstGeom prst="rect">
            <a:avLst/>
          </a:prstGeom>
        </p:spPr>
      </p:pic>
      <p:sp>
        <p:nvSpPr>
          <p:cNvPr id="7" name="TextBox 6">
            <a:extLst>
              <a:ext uri="{FF2B5EF4-FFF2-40B4-BE49-F238E27FC236}">
                <a16:creationId xmlns:a16="http://schemas.microsoft.com/office/drawing/2014/main" id="{6F74E53A-581B-C458-F657-00CE2DE6B2CE}"/>
              </a:ext>
            </a:extLst>
          </p:cNvPr>
          <p:cNvSpPr txBox="1"/>
          <p:nvPr/>
        </p:nvSpPr>
        <p:spPr>
          <a:xfrm>
            <a:off x="8556321" y="3092036"/>
            <a:ext cx="3288946" cy="523220"/>
          </a:xfrm>
          <a:prstGeom prst="rect">
            <a:avLst/>
          </a:prstGeom>
          <a:noFill/>
        </p:spPr>
        <p:txBody>
          <a:bodyPr wrap="square" rtlCol="0">
            <a:spAutoFit/>
          </a:bodyPr>
          <a:lstStyle/>
          <a:p>
            <a:r>
              <a:rPr lang="en-US" sz="1400" dirty="0"/>
              <a:t>bimodal-like distribution is similar to that reported in the Nature paper</a:t>
            </a:r>
          </a:p>
        </p:txBody>
      </p:sp>
      <p:pic>
        <p:nvPicPr>
          <p:cNvPr id="8" name="Picture 7">
            <a:extLst>
              <a:ext uri="{FF2B5EF4-FFF2-40B4-BE49-F238E27FC236}">
                <a16:creationId xmlns:a16="http://schemas.microsoft.com/office/drawing/2014/main" id="{6A5B62CE-2B72-1D08-0C96-9BE8BE846DFD}"/>
              </a:ext>
            </a:extLst>
          </p:cNvPr>
          <p:cNvPicPr>
            <a:picLocks noChangeAspect="1"/>
          </p:cNvPicPr>
          <p:nvPr/>
        </p:nvPicPr>
        <p:blipFill>
          <a:blip r:embed="rId3"/>
          <a:stretch>
            <a:fillRect/>
          </a:stretch>
        </p:blipFill>
        <p:spPr>
          <a:xfrm>
            <a:off x="2078121" y="4196152"/>
            <a:ext cx="3366402" cy="2454215"/>
          </a:xfrm>
          <a:prstGeom prst="rect">
            <a:avLst/>
          </a:prstGeom>
        </p:spPr>
      </p:pic>
      <p:pic>
        <p:nvPicPr>
          <p:cNvPr id="9" name="Picture 8">
            <a:extLst>
              <a:ext uri="{FF2B5EF4-FFF2-40B4-BE49-F238E27FC236}">
                <a16:creationId xmlns:a16="http://schemas.microsoft.com/office/drawing/2014/main" id="{3BFBCF0B-3639-7E22-34EB-3B5317FFCBF8}"/>
              </a:ext>
            </a:extLst>
          </p:cNvPr>
          <p:cNvPicPr>
            <a:picLocks noChangeAspect="1"/>
          </p:cNvPicPr>
          <p:nvPr/>
        </p:nvPicPr>
        <p:blipFill>
          <a:blip r:embed="rId4"/>
          <a:stretch>
            <a:fillRect/>
          </a:stretch>
        </p:blipFill>
        <p:spPr>
          <a:xfrm>
            <a:off x="6631692" y="3893149"/>
            <a:ext cx="3225425" cy="2757218"/>
          </a:xfrm>
          <a:prstGeom prst="rect">
            <a:avLst/>
          </a:prstGeom>
        </p:spPr>
      </p:pic>
    </p:spTree>
    <p:extLst>
      <p:ext uri="{BB962C8B-B14F-4D97-AF65-F5344CB8AC3E}">
        <p14:creationId xmlns:p14="http://schemas.microsoft.com/office/powerpoint/2010/main" val="2470448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6EFD40-D78B-378C-E823-CCF3AB5FFDA0}"/>
              </a:ext>
            </a:extLst>
          </p:cNvPr>
          <p:cNvSpPr txBox="1"/>
          <p:nvPr/>
        </p:nvSpPr>
        <p:spPr>
          <a:xfrm>
            <a:off x="630945" y="2424644"/>
            <a:ext cx="8760123" cy="3416320"/>
          </a:xfrm>
          <a:prstGeom prst="rect">
            <a:avLst/>
          </a:prstGeom>
          <a:noFill/>
        </p:spPr>
        <p:txBody>
          <a:bodyPr wrap="square">
            <a:spAutoFit/>
          </a:bodyPr>
          <a:lstStyle/>
          <a:p>
            <a:r>
              <a:rPr lang="en-US" b="1" dirty="0">
                <a:effectLst/>
              </a:rPr>
              <a:t>Plan</a:t>
            </a:r>
            <a:endParaRPr lang="en-US" b="0" dirty="0">
              <a:effectLst/>
            </a:endParaRPr>
          </a:p>
          <a:p>
            <a:pPr marL="285750" indent="-285750">
              <a:buFont typeface="Arial" panose="020B0604020202020204" pitchFamily="34" charset="0"/>
              <a:buChar char="•"/>
            </a:pPr>
            <a:r>
              <a:rPr lang="en-US" b="0" dirty="0">
                <a:effectLst/>
              </a:rPr>
              <a:t>focus on just </a:t>
            </a:r>
            <a:r>
              <a:rPr lang="en-US" b="0" dirty="0" err="1">
                <a:effectLst/>
              </a:rPr>
              <a:t>sequence_alignment_aa</a:t>
            </a:r>
            <a:r>
              <a:rPr lang="en-US" b="0" dirty="0">
                <a:effectLst/>
              </a:rPr>
              <a:t> column (not germline)</a:t>
            </a:r>
          </a:p>
          <a:p>
            <a:pPr marL="742950" lvl="1" indent="-285750">
              <a:buFont typeface="Arial" panose="020B0604020202020204" pitchFamily="34" charset="0"/>
              <a:buChar char="•"/>
            </a:pPr>
            <a:r>
              <a:rPr lang="en-US" b="0" dirty="0">
                <a:effectLst/>
              </a:rPr>
              <a:t>eliminate duplicates</a:t>
            </a:r>
          </a:p>
          <a:p>
            <a:pPr marL="285750" indent="-285750">
              <a:buFont typeface="Arial" panose="020B0604020202020204" pitchFamily="34" charset="0"/>
              <a:buChar char="•"/>
            </a:pPr>
            <a:r>
              <a:rPr lang="en-US" b="0" dirty="0">
                <a:effectLst/>
              </a:rPr>
              <a:t>ignore the separate v, d, and j (they are already in the light chain)</a:t>
            </a:r>
          </a:p>
          <a:p>
            <a:pPr marL="285750" indent="-285750">
              <a:buFont typeface="Arial" panose="020B0604020202020204" pitchFamily="34" charset="0"/>
              <a:buChar char="•"/>
            </a:pPr>
            <a:r>
              <a:rPr lang="en-US" b="0" dirty="0">
                <a:effectLst/>
              </a:rPr>
              <a:t>ignore fwr1, fwr2, fwr3, fwr4 regions (on the heavy chain?)</a:t>
            </a:r>
          </a:p>
          <a:p>
            <a:pPr marL="285750" indent="-285750">
              <a:buFont typeface="Arial" panose="020B0604020202020204" pitchFamily="34" charset="0"/>
              <a:buChar char="•"/>
            </a:pPr>
            <a:r>
              <a:rPr lang="en-US" b="0" dirty="0">
                <a:effectLst/>
              </a:rPr>
              <a:t>ignore </a:t>
            </a:r>
            <a:r>
              <a:rPr lang="en-US" dirty="0"/>
              <a:t>CDR</a:t>
            </a:r>
            <a:r>
              <a:rPr lang="en-US" b="0" dirty="0">
                <a:effectLst/>
              </a:rPr>
              <a:t> sequences (they are already contained in the longer light-chain sequences)</a:t>
            </a:r>
          </a:p>
          <a:p>
            <a:br>
              <a:rPr lang="en-US" b="0" dirty="0">
                <a:effectLst/>
              </a:rPr>
            </a:br>
            <a:r>
              <a:rPr lang="en-US" b="1" dirty="0">
                <a:effectLst/>
              </a:rPr>
              <a:t>Result of data extraction</a:t>
            </a:r>
            <a:endParaRPr lang="en-US" b="0" dirty="0">
              <a:effectLst/>
            </a:endParaRPr>
          </a:p>
          <a:p>
            <a:pPr marL="285750" indent="-285750">
              <a:buFont typeface="Arial" panose="020B0604020202020204" pitchFamily="34" charset="0"/>
              <a:buChar char="•"/>
            </a:pPr>
            <a:r>
              <a:rPr lang="en-US" b="0" dirty="0">
                <a:effectLst/>
              </a:rPr>
              <a:t>total rows 20306305, num unique, </a:t>
            </a:r>
            <a:r>
              <a:rPr lang="en-US" b="0" dirty="0" err="1">
                <a:effectLst/>
              </a:rPr>
              <a:t>len</a:t>
            </a:r>
            <a:r>
              <a:rPr lang="en-US" b="0" dirty="0">
                <a:effectLst/>
              </a:rPr>
              <a:t>(seqs): 18061315</a:t>
            </a:r>
          </a:p>
          <a:p>
            <a:pPr marL="285750" indent="-285750">
              <a:buFont typeface="Arial" panose="020B0604020202020204" pitchFamily="34" charset="0"/>
              <a:buChar char="•"/>
            </a:pPr>
            <a:r>
              <a:rPr lang="en-US" b="0" dirty="0">
                <a:effectLst/>
              </a:rPr>
              <a:t>range in length from </a:t>
            </a:r>
            <a:r>
              <a:rPr lang="en-US" b="0" dirty="0" err="1">
                <a:effectLst/>
              </a:rPr>
              <a:t>min_len</a:t>
            </a:r>
            <a:r>
              <a:rPr lang="en-US" b="0" dirty="0">
                <a:effectLst/>
              </a:rPr>
              <a:t>: 43 , </a:t>
            </a:r>
            <a:r>
              <a:rPr lang="en-US" b="0" dirty="0" err="1">
                <a:effectLst/>
              </a:rPr>
              <a:t>max_len</a:t>
            </a:r>
            <a:r>
              <a:rPr lang="en-US" b="0" dirty="0">
                <a:effectLst/>
              </a:rPr>
              <a:t>: 132</a:t>
            </a:r>
            <a:br>
              <a:rPr lang="en-US" b="0" dirty="0">
                <a:effectLst/>
              </a:rPr>
            </a:br>
            <a:endParaRPr lang="en-US" b="0" dirty="0">
              <a:effectLst/>
            </a:endParaRPr>
          </a:p>
        </p:txBody>
      </p:sp>
      <p:sp>
        <p:nvSpPr>
          <p:cNvPr id="5" name="TextBox 4">
            <a:extLst>
              <a:ext uri="{FF2B5EF4-FFF2-40B4-BE49-F238E27FC236}">
                <a16:creationId xmlns:a16="http://schemas.microsoft.com/office/drawing/2014/main" id="{134BD8A0-CE7C-283D-1E05-408E2C1C9AAE}"/>
              </a:ext>
            </a:extLst>
          </p:cNvPr>
          <p:cNvSpPr txBox="1"/>
          <p:nvPr/>
        </p:nvSpPr>
        <p:spPr>
          <a:xfrm>
            <a:off x="698740" y="1547415"/>
            <a:ext cx="4439420" cy="646331"/>
          </a:xfrm>
          <a:prstGeom prst="rect">
            <a:avLst/>
          </a:prstGeom>
          <a:noFill/>
        </p:spPr>
        <p:txBody>
          <a:bodyPr wrap="none" rtlCol="0">
            <a:spAutoFit/>
          </a:bodyPr>
          <a:lstStyle/>
          <a:p>
            <a:r>
              <a:rPr lang="en-US" dirty="0"/>
              <a:t>Human, SARS-COV-2, light chain, unpaired</a:t>
            </a:r>
          </a:p>
          <a:p>
            <a:pPr marL="285750" indent="-285750">
              <a:buFont typeface="Arial" panose="020B0604020202020204" pitchFamily="34" charset="0"/>
              <a:buChar char="•"/>
            </a:pPr>
            <a:r>
              <a:rPr lang="en-US" dirty="0"/>
              <a:t>175 datafiles </a:t>
            </a:r>
          </a:p>
        </p:txBody>
      </p:sp>
      <p:sp>
        <p:nvSpPr>
          <p:cNvPr id="6" name="TextBox 5">
            <a:hlinkClick r:id="rId2"/>
            <a:extLst>
              <a:ext uri="{FF2B5EF4-FFF2-40B4-BE49-F238E27FC236}">
                <a16:creationId xmlns:a16="http://schemas.microsoft.com/office/drawing/2014/main" id="{29B86055-40FC-B110-8BF1-C3F390607AFB}"/>
              </a:ext>
            </a:extLst>
          </p:cNvPr>
          <p:cNvSpPr txBox="1"/>
          <p:nvPr/>
        </p:nvSpPr>
        <p:spPr>
          <a:xfrm>
            <a:off x="7625751" y="6071862"/>
            <a:ext cx="4270400" cy="369332"/>
          </a:xfrm>
          <a:prstGeom prst="rect">
            <a:avLst/>
          </a:prstGeom>
          <a:noFill/>
        </p:spPr>
        <p:txBody>
          <a:bodyPr wrap="none" rtlCol="0">
            <a:spAutoFit/>
          </a:bodyPr>
          <a:lstStyle/>
          <a:p>
            <a:r>
              <a:rPr lang="en-US" dirty="0"/>
              <a:t>https://</a:t>
            </a:r>
            <a:r>
              <a:rPr lang="en-US" dirty="0" err="1"/>
              <a:t>opig.stats.ox.ac.uk</a:t>
            </a:r>
            <a:r>
              <a:rPr lang="en-US" dirty="0"/>
              <a:t>/webapps/</a:t>
            </a:r>
            <a:r>
              <a:rPr lang="en-US" dirty="0" err="1"/>
              <a:t>oas</a:t>
            </a:r>
            <a:r>
              <a:rPr lang="en-US" dirty="0"/>
              <a:t>/</a:t>
            </a:r>
          </a:p>
        </p:txBody>
      </p:sp>
      <p:sp>
        <p:nvSpPr>
          <p:cNvPr id="7" name="TextBox 6">
            <a:extLst>
              <a:ext uri="{FF2B5EF4-FFF2-40B4-BE49-F238E27FC236}">
                <a16:creationId xmlns:a16="http://schemas.microsoft.com/office/drawing/2014/main" id="{9FCB3EB8-5AA1-7DF9-6F60-2FAA11D05739}"/>
              </a:ext>
            </a:extLst>
          </p:cNvPr>
          <p:cNvSpPr txBox="1"/>
          <p:nvPr/>
        </p:nvSpPr>
        <p:spPr>
          <a:xfrm>
            <a:off x="630945" y="952711"/>
            <a:ext cx="4102213" cy="369332"/>
          </a:xfrm>
          <a:prstGeom prst="rect">
            <a:avLst/>
          </a:prstGeom>
          <a:noFill/>
        </p:spPr>
        <p:txBody>
          <a:bodyPr wrap="none" rtlCol="0">
            <a:spAutoFit/>
          </a:bodyPr>
          <a:lstStyle/>
          <a:p>
            <a:r>
              <a:rPr lang="en-US" dirty="0"/>
              <a:t>Pretrain (masked language model) with:</a:t>
            </a:r>
          </a:p>
        </p:txBody>
      </p:sp>
      <p:sp>
        <p:nvSpPr>
          <p:cNvPr id="10" name="TextBox 9">
            <a:extLst>
              <a:ext uri="{FF2B5EF4-FFF2-40B4-BE49-F238E27FC236}">
                <a16:creationId xmlns:a16="http://schemas.microsoft.com/office/drawing/2014/main" id="{997EC2EE-0227-F1B7-7BA5-DDB88BC4DBC8}"/>
              </a:ext>
            </a:extLst>
          </p:cNvPr>
          <p:cNvSpPr txBox="1"/>
          <p:nvPr/>
        </p:nvSpPr>
        <p:spPr>
          <a:xfrm>
            <a:off x="157088" y="241780"/>
            <a:ext cx="8903591" cy="461665"/>
          </a:xfrm>
          <a:prstGeom prst="rect">
            <a:avLst/>
          </a:prstGeom>
          <a:noFill/>
        </p:spPr>
        <p:txBody>
          <a:bodyPr wrap="none" rtlCol="0">
            <a:spAutoFit/>
          </a:bodyPr>
          <a:lstStyle/>
          <a:p>
            <a:r>
              <a:rPr lang="en-US" sz="2400" dirty="0"/>
              <a:t>BERT pre-train dataset:  OAS (Observed Antibody Space) database</a:t>
            </a:r>
          </a:p>
        </p:txBody>
      </p:sp>
    </p:spTree>
    <p:extLst>
      <p:ext uri="{BB962C8B-B14F-4D97-AF65-F5344CB8AC3E}">
        <p14:creationId xmlns:p14="http://schemas.microsoft.com/office/powerpoint/2010/main" val="2598926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948729-3F72-C5CE-039F-870B604CA0CB}"/>
              </a:ext>
            </a:extLst>
          </p:cNvPr>
          <p:cNvPicPr>
            <a:picLocks noChangeAspect="1"/>
          </p:cNvPicPr>
          <p:nvPr/>
        </p:nvPicPr>
        <p:blipFill>
          <a:blip r:embed="rId2"/>
          <a:stretch>
            <a:fillRect/>
          </a:stretch>
        </p:blipFill>
        <p:spPr>
          <a:xfrm>
            <a:off x="7869577" y="1612489"/>
            <a:ext cx="3390900" cy="2717800"/>
          </a:xfrm>
          <a:prstGeom prst="rect">
            <a:avLst/>
          </a:prstGeom>
        </p:spPr>
      </p:pic>
      <p:pic>
        <p:nvPicPr>
          <p:cNvPr id="4" name="Picture 3">
            <a:extLst>
              <a:ext uri="{FF2B5EF4-FFF2-40B4-BE49-F238E27FC236}">
                <a16:creationId xmlns:a16="http://schemas.microsoft.com/office/drawing/2014/main" id="{3FC35F10-2E2B-6C99-CFDE-7CC76685FCFE}"/>
              </a:ext>
            </a:extLst>
          </p:cNvPr>
          <p:cNvPicPr>
            <a:picLocks noChangeAspect="1"/>
          </p:cNvPicPr>
          <p:nvPr/>
        </p:nvPicPr>
        <p:blipFill>
          <a:blip r:embed="rId3"/>
          <a:stretch>
            <a:fillRect/>
          </a:stretch>
        </p:blipFill>
        <p:spPr>
          <a:xfrm>
            <a:off x="1009093" y="1612489"/>
            <a:ext cx="3390900" cy="2717800"/>
          </a:xfrm>
          <a:prstGeom prst="rect">
            <a:avLst/>
          </a:prstGeom>
        </p:spPr>
      </p:pic>
      <p:sp>
        <p:nvSpPr>
          <p:cNvPr id="5" name="TextBox 4">
            <a:extLst>
              <a:ext uri="{FF2B5EF4-FFF2-40B4-BE49-F238E27FC236}">
                <a16:creationId xmlns:a16="http://schemas.microsoft.com/office/drawing/2014/main" id="{3263153C-4088-0D30-46AC-9C60901E6F67}"/>
              </a:ext>
            </a:extLst>
          </p:cNvPr>
          <p:cNvSpPr txBox="1"/>
          <p:nvPr/>
        </p:nvSpPr>
        <p:spPr>
          <a:xfrm>
            <a:off x="1820173" y="4330289"/>
            <a:ext cx="1837362" cy="369332"/>
          </a:xfrm>
          <a:prstGeom prst="rect">
            <a:avLst/>
          </a:prstGeom>
          <a:noFill/>
        </p:spPr>
        <p:txBody>
          <a:bodyPr wrap="none" rtlCol="0">
            <a:spAutoFit/>
          </a:bodyPr>
          <a:lstStyle/>
          <a:p>
            <a:r>
              <a:rPr lang="en-US" dirty="0"/>
              <a:t>sequence length</a:t>
            </a:r>
          </a:p>
        </p:txBody>
      </p:sp>
      <p:sp>
        <p:nvSpPr>
          <p:cNvPr id="6" name="TextBox 5">
            <a:extLst>
              <a:ext uri="{FF2B5EF4-FFF2-40B4-BE49-F238E27FC236}">
                <a16:creationId xmlns:a16="http://schemas.microsoft.com/office/drawing/2014/main" id="{7BEA78C9-A044-5DEF-4A91-AEAD6C084346}"/>
              </a:ext>
            </a:extLst>
          </p:cNvPr>
          <p:cNvSpPr txBox="1"/>
          <p:nvPr/>
        </p:nvSpPr>
        <p:spPr>
          <a:xfrm>
            <a:off x="1388853" y="1293551"/>
            <a:ext cx="2315057" cy="369332"/>
          </a:xfrm>
          <a:prstGeom prst="rect">
            <a:avLst/>
          </a:prstGeom>
          <a:noFill/>
        </p:spPr>
        <p:txBody>
          <a:bodyPr wrap="none" rtlCol="0">
            <a:spAutoFit/>
          </a:bodyPr>
          <a:lstStyle/>
          <a:p>
            <a:r>
              <a:rPr lang="en-US" b="0" dirty="0">
                <a:effectLst/>
              </a:rPr>
              <a:t>18061315 sequences</a:t>
            </a:r>
            <a:endParaRPr lang="en-US" dirty="0"/>
          </a:p>
        </p:txBody>
      </p:sp>
      <p:sp>
        <p:nvSpPr>
          <p:cNvPr id="7" name="TextBox 6">
            <a:extLst>
              <a:ext uri="{FF2B5EF4-FFF2-40B4-BE49-F238E27FC236}">
                <a16:creationId xmlns:a16="http://schemas.microsoft.com/office/drawing/2014/main" id="{1B741A1D-2375-DA7B-D1A6-99AB694C08AC}"/>
              </a:ext>
            </a:extLst>
          </p:cNvPr>
          <p:cNvSpPr txBox="1"/>
          <p:nvPr/>
        </p:nvSpPr>
        <p:spPr>
          <a:xfrm>
            <a:off x="8407498" y="1293551"/>
            <a:ext cx="2315057" cy="369332"/>
          </a:xfrm>
          <a:prstGeom prst="rect">
            <a:avLst/>
          </a:prstGeom>
          <a:noFill/>
        </p:spPr>
        <p:txBody>
          <a:bodyPr wrap="none" rtlCol="0">
            <a:spAutoFit/>
          </a:bodyPr>
          <a:lstStyle/>
          <a:p>
            <a:r>
              <a:rPr lang="en-US" b="0" i="0" dirty="0">
                <a:effectLst/>
              </a:rPr>
              <a:t>17599987 sequences</a:t>
            </a:r>
            <a:endParaRPr lang="en-US" dirty="0"/>
          </a:p>
        </p:txBody>
      </p:sp>
      <p:sp>
        <p:nvSpPr>
          <p:cNvPr id="8" name="TextBox 7">
            <a:extLst>
              <a:ext uri="{FF2B5EF4-FFF2-40B4-BE49-F238E27FC236}">
                <a16:creationId xmlns:a16="http://schemas.microsoft.com/office/drawing/2014/main" id="{44458037-5862-9360-6238-08F5720BC272}"/>
              </a:ext>
            </a:extLst>
          </p:cNvPr>
          <p:cNvSpPr txBox="1"/>
          <p:nvPr/>
        </p:nvSpPr>
        <p:spPr>
          <a:xfrm>
            <a:off x="4661761" y="2786723"/>
            <a:ext cx="2868478" cy="369332"/>
          </a:xfrm>
          <a:prstGeom prst="rect">
            <a:avLst/>
          </a:prstGeom>
          <a:noFill/>
        </p:spPr>
        <p:txBody>
          <a:bodyPr wrap="none" rtlCol="0">
            <a:spAutoFit/>
          </a:bodyPr>
          <a:lstStyle/>
          <a:p>
            <a:r>
              <a:rPr lang="en-US" dirty="0">
                <a:highlight>
                  <a:srgbClr val="FFFF00"/>
                </a:highlight>
              </a:rPr>
              <a:t>remove all seqs &lt; 90 length</a:t>
            </a:r>
          </a:p>
        </p:txBody>
      </p:sp>
      <p:sp>
        <p:nvSpPr>
          <p:cNvPr id="9" name="TextBox 8">
            <a:extLst>
              <a:ext uri="{FF2B5EF4-FFF2-40B4-BE49-F238E27FC236}">
                <a16:creationId xmlns:a16="http://schemas.microsoft.com/office/drawing/2014/main" id="{5DCE4DA8-3B27-FD6C-5515-A9606CFAA53F}"/>
              </a:ext>
            </a:extLst>
          </p:cNvPr>
          <p:cNvSpPr txBox="1"/>
          <p:nvPr/>
        </p:nvSpPr>
        <p:spPr>
          <a:xfrm>
            <a:off x="8885193" y="4260866"/>
            <a:ext cx="1837362" cy="369332"/>
          </a:xfrm>
          <a:prstGeom prst="rect">
            <a:avLst/>
          </a:prstGeom>
          <a:noFill/>
        </p:spPr>
        <p:txBody>
          <a:bodyPr wrap="none" rtlCol="0">
            <a:spAutoFit/>
          </a:bodyPr>
          <a:lstStyle/>
          <a:p>
            <a:r>
              <a:rPr lang="en-US" dirty="0"/>
              <a:t>sequence length</a:t>
            </a:r>
          </a:p>
        </p:txBody>
      </p:sp>
      <p:sp>
        <p:nvSpPr>
          <p:cNvPr id="10" name="TextBox 9">
            <a:extLst>
              <a:ext uri="{FF2B5EF4-FFF2-40B4-BE49-F238E27FC236}">
                <a16:creationId xmlns:a16="http://schemas.microsoft.com/office/drawing/2014/main" id="{E3635CC3-470B-3685-D2AD-542AC4874315}"/>
              </a:ext>
            </a:extLst>
          </p:cNvPr>
          <p:cNvSpPr txBox="1"/>
          <p:nvPr/>
        </p:nvSpPr>
        <p:spPr>
          <a:xfrm>
            <a:off x="1445017" y="5080307"/>
            <a:ext cx="5909951" cy="1200329"/>
          </a:xfrm>
          <a:prstGeom prst="rect">
            <a:avLst/>
          </a:prstGeom>
          <a:noFill/>
        </p:spPr>
        <p:txBody>
          <a:bodyPr wrap="none" rtlCol="0">
            <a:spAutoFit/>
          </a:bodyPr>
          <a:lstStyle/>
          <a:p>
            <a:r>
              <a:rPr lang="en-US" dirty="0"/>
              <a:t>Final dataset:  </a:t>
            </a:r>
          </a:p>
          <a:p>
            <a:pPr marL="285750" indent="-285750">
              <a:buFont typeface="Arial" panose="020B0604020202020204" pitchFamily="34" charset="0"/>
              <a:buChar char="•"/>
            </a:pPr>
            <a:r>
              <a:rPr lang="en-US" dirty="0"/>
              <a:t>17599987 unique sequences between 90 – 132 length</a:t>
            </a:r>
          </a:p>
          <a:p>
            <a:pPr marL="285750" indent="-285750">
              <a:buFont typeface="Arial" panose="020B0604020202020204" pitchFamily="34" charset="0"/>
              <a:buChar char="•"/>
            </a:pPr>
            <a:r>
              <a:rPr lang="en-US" dirty="0"/>
              <a:t>train: </a:t>
            </a:r>
            <a:r>
              <a:rPr lang="en-US" b="0" i="0" dirty="0">
                <a:effectLst/>
              </a:rPr>
              <a:t>14079989</a:t>
            </a:r>
          </a:p>
          <a:p>
            <a:pPr marL="285750" indent="-285750">
              <a:buFont typeface="Arial" panose="020B0604020202020204" pitchFamily="34" charset="0"/>
              <a:buChar char="•"/>
            </a:pPr>
            <a:r>
              <a:rPr lang="en-US" dirty="0"/>
              <a:t>test: </a:t>
            </a:r>
            <a:r>
              <a:rPr lang="en-US" b="0" i="0" dirty="0">
                <a:effectLst/>
              </a:rPr>
              <a:t>3519998</a:t>
            </a:r>
            <a:endParaRPr lang="en-US" dirty="0"/>
          </a:p>
        </p:txBody>
      </p:sp>
      <p:sp>
        <p:nvSpPr>
          <p:cNvPr id="11" name="TextBox 10">
            <a:extLst>
              <a:ext uri="{FF2B5EF4-FFF2-40B4-BE49-F238E27FC236}">
                <a16:creationId xmlns:a16="http://schemas.microsoft.com/office/drawing/2014/main" id="{CA4BBF3D-2B4A-5ABA-DDD8-860228311B7F}"/>
              </a:ext>
            </a:extLst>
          </p:cNvPr>
          <p:cNvSpPr txBox="1"/>
          <p:nvPr/>
        </p:nvSpPr>
        <p:spPr>
          <a:xfrm>
            <a:off x="157088" y="241780"/>
            <a:ext cx="6015429" cy="461665"/>
          </a:xfrm>
          <a:prstGeom prst="rect">
            <a:avLst/>
          </a:prstGeom>
          <a:noFill/>
        </p:spPr>
        <p:txBody>
          <a:bodyPr wrap="none" rtlCol="0">
            <a:spAutoFit/>
          </a:bodyPr>
          <a:lstStyle/>
          <a:p>
            <a:r>
              <a:rPr lang="en-US" sz="2400" dirty="0"/>
              <a:t>OAS dataset:  distribution of peptide lengths</a:t>
            </a:r>
          </a:p>
        </p:txBody>
      </p:sp>
    </p:spTree>
    <p:extLst>
      <p:ext uri="{BB962C8B-B14F-4D97-AF65-F5344CB8AC3E}">
        <p14:creationId xmlns:p14="http://schemas.microsoft.com/office/powerpoint/2010/main" val="3339313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7" name="Group 206">
            <a:extLst>
              <a:ext uri="{FF2B5EF4-FFF2-40B4-BE49-F238E27FC236}">
                <a16:creationId xmlns:a16="http://schemas.microsoft.com/office/drawing/2014/main" id="{F218CA4C-DDFA-AA0A-2F19-1E2915AB2BE1}"/>
              </a:ext>
            </a:extLst>
          </p:cNvPr>
          <p:cNvGrpSpPr/>
          <p:nvPr/>
        </p:nvGrpSpPr>
        <p:grpSpPr>
          <a:xfrm>
            <a:off x="7635061" y="1351067"/>
            <a:ext cx="707886" cy="2520669"/>
            <a:chOff x="1562764" y="1371634"/>
            <a:chExt cx="707886" cy="2520669"/>
          </a:xfrm>
        </p:grpSpPr>
        <p:sp>
          <p:nvSpPr>
            <p:cNvPr id="208" name="TextBox 207">
              <a:extLst>
                <a:ext uri="{FF2B5EF4-FFF2-40B4-BE49-F238E27FC236}">
                  <a16:creationId xmlns:a16="http://schemas.microsoft.com/office/drawing/2014/main" id="{0F716FFF-042B-D954-3A79-1E0D35D1133F}"/>
                </a:ext>
              </a:extLst>
            </p:cNvPr>
            <p:cNvSpPr txBox="1"/>
            <p:nvPr/>
          </p:nvSpPr>
          <p:spPr>
            <a:xfrm rot="5400000">
              <a:off x="1614380" y="2480610"/>
              <a:ext cx="604653" cy="707886"/>
            </a:xfrm>
            <a:prstGeom prst="rect">
              <a:avLst/>
            </a:prstGeom>
            <a:noFill/>
          </p:spPr>
          <p:txBody>
            <a:bodyPr wrap="none" rtlCol="0">
              <a:spAutoFit/>
            </a:bodyPr>
            <a:lstStyle/>
            <a:p>
              <a:r>
                <a:rPr lang="en-US" sz="4000" dirty="0"/>
                <a:t>…</a:t>
              </a:r>
            </a:p>
          </p:txBody>
        </p:sp>
        <p:grpSp>
          <p:nvGrpSpPr>
            <p:cNvPr id="209" name="Group 208">
              <a:extLst>
                <a:ext uri="{FF2B5EF4-FFF2-40B4-BE49-F238E27FC236}">
                  <a16:creationId xmlns:a16="http://schemas.microsoft.com/office/drawing/2014/main" id="{BA540839-CB2B-494F-6C2F-FAB7BF38F0DD}"/>
                </a:ext>
              </a:extLst>
            </p:cNvPr>
            <p:cNvGrpSpPr/>
            <p:nvPr/>
          </p:nvGrpSpPr>
          <p:grpSpPr>
            <a:xfrm>
              <a:off x="1589275" y="1371634"/>
              <a:ext cx="464878" cy="2520669"/>
              <a:chOff x="1589275" y="2286038"/>
              <a:chExt cx="464878" cy="2520669"/>
            </a:xfrm>
          </p:grpSpPr>
          <p:grpSp>
            <p:nvGrpSpPr>
              <p:cNvPr id="210" name="Group 209">
                <a:extLst>
                  <a:ext uri="{FF2B5EF4-FFF2-40B4-BE49-F238E27FC236}">
                    <a16:creationId xmlns:a16="http://schemas.microsoft.com/office/drawing/2014/main" id="{950977CB-4E33-CD68-5AEB-18ADB72BC943}"/>
                  </a:ext>
                </a:extLst>
              </p:cNvPr>
              <p:cNvGrpSpPr/>
              <p:nvPr/>
            </p:nvGrpSpPr>
            <p:grpSpPr>
              <a:xfrm>
                <a:off x="1606673" y="2724827"/>
                <a:ext cx="447480" cy="755423"/>
                <a:chOff x="826241" y="2998440"/>
                <a:chExt cx="633279" cy="520584"/>
              </a:xfrm>
            </p:grpSpPr>
            <p:sp>
              <p:nvSpPr>
                <p:cNvPr id="216" name="Rectangle 215">
                  <a:extLst>
                    <a:ext uri="{FF2B5EF4-FFF2-40B4-BE49-F238E27FC236}">
                      <a16:creationId xmlns:a16="http://schemas.microsoft.com/office/drawing/2014/main" id="{092B60A9-0B9A-124E-CC87-72B8F07D839E}"/>
                    </a:ext>
                  </a:extLst>
                </p:cNvPr>
                <p:cNvSpPr/>
                <p:nvPr/>
              </p:nvSpPr>
              <p:spPr>
                <a:xfrm>
                  <a:off x="826241" y="2998440"/>
                  <a:ext cx="633277" cy="175596"/>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14 ?</a:t>
                  </a:r>
                </a:p>
              </p:txBody>
            </p:sp>
            <p:sp>
              <p:nvSpPr>
                <p:cNvPr id="217" name="Rectangle 216">
                  <a:extLst>
                    <a:ext uri="{FF2B5EF4-FFF2-40B4-BE49-F238E27FC236}">
                      <a16:creationId xmlns:a16="http://schemas.microsoft.com/office/drawing/2014/main" id="{1AE3FA5B-7F18-4A64-C695-26933A043DB3}"/>
                    </a:ext>
                  </a:extLst>
                </p:cNvPr>
                <p:cNvSpPr/>
                <p:nvPr/>
              </p:nvSpPr>
              <p:spPr>
                <a:xfrm>
                  <a:off x="826241" y="3170927"/>
                  <a:ext cx="633279" cy="175596"/>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16 ?</a:t>
                  </a:r>
                </a:p>
              </p:txBody>
            </p:sp>
            <p:sp>
              <p:nvSpPr>
                <p:cNvPr id="218" name="Rectangle 217">
                  <a:extLst>
                    <a:ext uri="{FF2B5EF4-FFF2-40B4-BE49-F238E27FC236}">
                      <a16:creationId xmlns:a16="http://schemas.microsoft.com/office/drawing/2014/main" id="{E35B4A30-53DE-2AB4-8735-13840FDE69CB}"/>
                    </a:ext>
                  </a:extLst>
                </p:cNvPr>
                <p:cNvSpPr/>
                <p:nvPr/>
              </p:nvSpPr>
              <p:spPr>
                <a:xfrm>
                  <a:off x="826242" y="3343428"/>
                  <a:ext cx="633275" cy="175596"/>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18 ?</a:t>
                  </a:r>
                </a:p>
              </p:txBody>
            </p:sp>
          </p:grpSp>
          <p:sp>
            <p:nvSpPr>
              <p:cNvPr id="211" name="Rectangle 210">
                <a:extLst>
                  <a:ext uri="{FF2B5EF4-FFF2-40B4-BE49-F238E27FC236}">
                    <a16:creationId xmlns:a16="http://schemas.microsoft.com/office/drawing/2014/main" id="{05455E13-1E13-8236-25D2-356171E1086D}"/>
                  </a:ext>
                </a:extLst>
              </p:cNvPr>
              <p:cNvSpPr/>
              <p:nvPr/>
            </p:nvSpPr>
            <p:spPr>
              <a:xfrm>
                <a:off x="1589275" y="2286038"/>
                <a:ext cx="464878" cy="279400"/>
              </a:xfrm>
              <a:prstGeom prst="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0</a:t>
                </a:r>
              </a:p>
            </p:txBody>
          </p:sp>
          <p:grpSp>
            <p:nvGrpSpPr>
              <p:cNvPr id="212" name="Group 211">
                <a:extLst>
                  <a:ext uri="{FF2B5EF4-FFF2-40B4-BE49-F238E27FC236}">
                    <a16:creationId xmlns:a16="http://schemas.microsoft.com/office/drawing/2014/main" id="{BB64D29D-9BD6-0145-B2A3-97A9E39E1263}"/>
                  </a:ext>
                </a:extLst>
              </p:cNvPr>
              <p:cNvGrpSpPr/>
              <p:nvPr/>
            </p:nvGrpSpPr>
            <p:grpSpPr>
              <a:xfrm>
                <a:off x="1596587" y="4051284"/>
                <a:ext cx="433491" cy="755423"/>
                <a:chOff x="826241" y="2998440"/>
                <a:chExt cx="613481" cy="520584"/>
              </a:xfrm>
            </p:grpSpPr>
            <p:sp>
              <p:nvSpPr>
                <p:cNvPr id="213" name="Rectangle 212">
                  <a:extLst>
                    <a:ext uri="{FF2B5EF4-FFF2-40B4-BE49-F238E27FC236}">
                      <a16:creationId xmlns:a16="http://schemas.microsoft.com/office/drawing/2014/main" id="{5011B5AD-D3EC-C5AF-E5BD-D0004C756F7F}"/>
                    </a:ext>
                  </a:extLst>
                </p:cNvPr>
                <p:cNvSpPr/>
                <p:nvPr/>
              </p:nvSpPr>
              <p:spPr>
                <a:xfrm>
                  <a:off x="826242" y="2998440"/>
                  <a:ext cx="613480" cy="175596"/>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13 ?</a:t>
                  </a:r>
                </a:p>
              </p:txBody>
            </p:sp>
            <p:sp>
              <p:nvSpPr>
                <p:cNvPr id="214" name="Rectangle 213">
                  <a:extLst>
                    <a:ext uri="{FF2B5EF4-FFF2-40B4-BE49-F238E27FC236}">
                      <a16:creationId xmlns:a16="http://schemas.microsoft.com/office/drawing/2014/main" id="{5F156D46-D42D-4C87-B631-B75F1F550530}"/>
                    </a:ext>
                  </a:extLst>
                </p:cNvPr>
                <p:cNvSpPr/>
                <p:nvPr/>
              </p:nvSpPr>
              <p:spPr>
                <a:xfrm>
                  <a:off x="826242" y="3170927"/>
                  <a:ext cx="613480" cy="175596"/>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17 ?</a:t>
                  </a:r>
                </a:p>
              </p:txBody>
            </p:sp>
            <p:sp>
              <p:nvSpPr>
                <p:cNvPr id="215" name="Rectangle 214">
                  <a:extLst>
                    <a:ext uri="{FF2B5EF4-FFF2-40B4-BE49-F238E27FC236}">
                      <a16:creationId xmlns:a16="http://schemas.microsoft.com/office/drawing/2014/main" id="{64E18857-DA43-AECD-3275-884B07471DAC}"/>
                    </a:ext>
                  </a:extLst>
                </p:cNvPr>
                <p:cNvSpPr/>
                <p:nvPr/>
              </p:nvSpPr>
              <p:spPr>
                <a:xfrm>
                  <a:off x="826241" y="3343428"/>
                  <a:ext cx="613479" cy="175596"/>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16 ?</a:t>
                  </a:r>
                </a:p>
              </p:txBody>
            </p:sp>
          </p:grpSp>
        </p:grpSp>
      </p:grpSp>
      <p:sp>
        <p:nvSpPr>
          <p:cNvPr id="2" name="TextBox 1">
            <a:extLst>
              <a:ext uri="{FF2B5EF4-FFF2-40B4-BE49-F238E27FC236}">
                <a16:creationId xmlns:a16="http://schemas.microsoft.com/office/drawing/2014/main" id="{82E9340A-18C0-A348-FE6D-9AD3709D1616}"/>
              </a:ext>
            </a:extLst>
          </p:cNvPr>
          <p:cNvSpPr txBox="1"/>
          <p:nvPr/>
        </p:nvSpPr>
        <p:spPr>
          <a:xfrm>
            <a:off x="136762" y="204349"/>
            <a:ext cx="869725" cy="461665"/>
          </a:xfrm>
          <a:prstGeom prst="rect">
            <a:avLst/>
          </a:prstGeom>
          <a:noFill/>
        </p:spPr>
        <p:txBody>
          <a:bodyPr wrap="none" rtlCol="0">
            <a:spAutoFit/>
          </a:bodyPr>
          <a:lstStyle/>
          <a:p>
            <a:r>
              <a:rPr lang="en-US" sz="2400" dirty="0"/>
              <a:t>BERT</a:t>
            </a:r>
            <a:endParaRPr lang="en-US" sz="2400" dirty="0">
              <a:highlight>
                <a:srgbClr val="FFFF00"/>
              </a:highlight>
            </a:endParaRPr>
          </a:p>
        </p:txBody>
      </p:sp>
      <p:sp>
        <p:nvSpPr>
          <p:cNvPr id="31" name="Rectangle 30">
            <a:extLst>
              <a:ext uri="{FF2B5EF4-FFF2-40B4-BE49-F238E27FC236}">
                <a16:creationId xmlns:a16="http://schemas.microsoft.com/office/drawing/2014/main" id="{CB9B49F4-C05C-BB69-8A3E-4392A162C6FE}"/>
              </a:ext>
            </a:extLst>
          </p:cNvPr>
          <p:cNvSpPr/>
          <p:nvPr/>
        </p:nvSpPr>
        <p:spPr>
          <a:xfrm>
            <a:off x="4126297" y="2425473"/>
            <a:ext cx="1240385" cy="621435"/>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Transformer</a:t>
            </a:r>
          </a:p>
        </p:txBody>
      </p:sp>
      <p:sp>
        <p:nvSpPr>
          <p:cNvPr id="32" name="Right Brace 31">
            <a:extLst>
              <a:ext uri="{FF2B5EF4-FFF2-40B4-BE49-F238E27FC236}">
                <a16:creationId xmlns:a16="http://schemas.microsoft.com/office/drawing/2014/main" id="{AAE10190-D77A-C3A1-6AC5-34C3B6F9FC9B}"/>
              </a:ext>
            </a:extLst>
          </p:cNvPr>
          <p:cNvSpPr/>
          <p:nvPr/>
        </p:nvSpPr>
        <p:spPr>
          <a:xfrm>
            <a:off x="3781835" y="1432315"/>
            <a:ext cx="237811" cy="2623430"/>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cxnSp>
        <p:nvCxnSpPr>
          <p:cNvPr id="38" name="Straight Arrow Connector 37">
            <a:extLst>
              <a:ext uri="{FF2B5EF4-FFF2-40B4-BE49-F238E27FC236}">
                <a16:creationId xmlns:a16="http://schemas.microsoft.com/office/drawing/2014/main" id="{8F657D18-5914-69A6-9AFB-FCD3E127DCC5}"/>
              </a:ext>
            </a:extLst>
          </p:cNvPr>
          <p:cNvCxnSpPr>
            <a:cxnSpLocks/>
          </p:cNvCxnSpPr>
          <p:nvPr/>
        </p:nvCxnSpPr>
        <p:spPr>
          <a:xfrm flipV="1">
            <a:off x="5471763" y="2756452"/>
            <a:ext cx="241615" cy="108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64" name="Group 63">
            <a:extLst>
              <a:ext uri="{FF2B5EF4-FFF2-40B4-BE49-F238E27FC236}">
                <a16:creationId xmlns:a16="http://schemas.microsoft.com/office/drawing/2014/main" id="{AD6A53F5-6FC8-799B-3759-A35F535094B1}"/>
              </a:ext>
            </a:extLst>
          </p:cNvPr>
          <p:cNvGrpSpPr/>
          <p:nvPr/>
        </p:nvGrpSpPr>
        <p:grpSpPr>
          <a:xfrm>
            <a:off x="1188621" y="1351067"/>
            <a:ext cx="707886" cy="2520669"/>
            <a:chOff x="794657" y="2313552"/>
            <a:chExt cx="707886" cy="2520669"/>
          </a:xfrm>
        </p:grpSpPr>
        <p:grpSp>
          <p:nvGrpSpPr>
            <p:cNvPr id="59" name="Group 58">
              <a:extLst>
                <a:ext uri="{FF2B5EF4-FFF2-40B4-BE49-F238E27FC236}">
                  <a16:creationId xmlns:a16="http://schemas.microsoft.com/office/drawing/2014/main" id="{E9D2FAA8-5906-2EB8-8AED-4E7D65FD08FF}"/>
                </a:ext>
              </a:extLst>
            </p:cNvPr>
            <p:cNvGrpSpPr/>
            <p:nvPr/>
          </p:nvGrpSpPr>
          <p:grpSpPr>
            <a:xfrm>
              <a:off x="838567" y="2752341"/>
              <a:ext cx="343652" cy="755423"/>
              <a:chOff x="826242" y="2998440"/>
              <a:chExt cx="486340" cy="520584"/>
            </a:xfrm>
          </p:grpSpPr>
          <p:sp>
            <p:nvSpPr>
              <p:cNvPr id="4" name="Rectangle 3">
                <a:extLst>
                  <a:ext uri="{FF2B5EF4-FFF2-40B4-BE49-F238E27FC236}">
                    <a16:creationId xmlns:a16="http://schemas.microsoft.com/office/drawing/2014/main" id="{C4C864D8-23AD-3F9B-B17A-C9E95344F8AD}"/>
                  </a:ext>
                </a:extLst>
              </p:cNvPr>
              <p:cNvSpPr/>
              <p:nvPr/>
            </p:nvSpPr>
            <p:spPr>
              <a:xfrm>
                <a:off x="826242" y="2998440"/>
                <a:ext cx="486340" cy="175596"/>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Q</a:t>
                </a:r>
              </a:p>
            </p:txBody>
          </p:sp>
          <p:sp>
            <p:nvSpPr>
              <p:cNvPr id="5" name="Rectangle 4">
                <a:extLst>
                  <a:ext uri="{FF2B5EF4-FFF2-40B4-BE49-F238E27FC236}">
                    <a16:creationId xmlns:a16="http://schemas.microsoft.com/office/drawing/2014/main" id="{5EABA0B3-985A-C0A7-6226-C534738A104E}"/>
                  </a:ext>
                </a:extLst>
              </p:cNvPr>
              <p:cNvSpPr/>
              <p:nvPr/>
            </p:nvSpPr>
            <p:spPr>
              <a:xfrm>
                <a:off x="826242" y="3170927"/>
                <a:ext cx="486340" cy="175596"/>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a:t>
                </a:r>
              </a:p>
            </p:txBody>
          </p:sp>
          <p:sp>
            <p:nvSpPr>
              <p:cNvPr id="6" name="Rectangle 5">
                <a:extLst>
                  <a:ext uri="{FF2B5EF4-FFF2-40B4-BE49-F238E27FC236}">
                    <a16:creationId xmlns:a16="http://schemas.microsoft.com/office/drawing/2014/main" id="{50406C6C-B4E7-F211-BCBC-32C3067F2632}"/>
                  </a:ext>
                </a:extLst>
              </p:cNvPr>
              <p:cNvSpPr/>
              <p:nvPr/>
            </p:nvSpPr>
            <p:spPr>
              <a:xfrm>
                <a:off x="826242" y="3343428"/>
                <a:ext cx="486340" cy="175596"/>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a:t>
                </a:r>
              </a:p>
            </p:txBody>
          </p:sp>
        </p:grpSp>
        <p:sp>
          <p:nvSpPr>
            <p:cNvPr id="39" name="TextBox 38">
              <a:extLst>
                <a:ext uri="{FF2B5EF4-FFF2-40B4-BE49-F238E27FC236}">
                  <a16:creationId xmlns:a16="http://schemas.microsoft.com/office/drawing/2014/main" id="{D5CB9BD8-BEFF-B8CA-CF7E-32948BDA828F}"/>
                </a:ext>
              </a:extLst>
            </p:cNvPr>
            <p:cNvSpPr txBox="1"/>
            <p:nvPr/>
          </p:nvSpPr>
          <p:spPr>
            <a:xfrm rot="5400000">
              <a:off x="846273" y="3422528"/>
              <a:ext cx="604653" cy="707886"/>
            </a:xfrm>
            <a:prstGeom prst="rect">
              <a:avLst/>
            </a:prstGeom>
            <a:noFill/>
          </p:spPr>
          <p:txBody>
            <a:bodyPr wrap="none" rtlCol="0">
              <a:spAutoFit/>
            </a:bodyPr>
            <a:lstStyle/>
            <a:p>
              <a:r>
                <a:rPr lang="en-US" sz="4000" dirty="0"/>
                <a:t>…</a:t>
              </a:r>
            </a:p>
          </p:txBody>
        </p:sp>
        <p:sp>
          <p:nvSpPr>
            <p:cNvPr id="40" name="Rectangle 39">
              <a:extLst>
                <a:ext uri="{FF2B5EF4-FFF2-40B4-BE49-F238E27FC236}">
                  <a16:creationId xmlns:a16="http://schemas.microsoft.com/office/drawing/2014/main" id="{99659B51-5FC4-1CC2-1CF9-811AC8C3B6D7}"/>
                </a:ext>
              </a:extLst>
            </p:cNvPr>
            <p:cNvSpPr/>
            <p:nvPr/>
          </p:nvSpPr>
          <p:spPr>
            <a:xfrm>
              <a:off x="821168" y="2313552"/>
              <a:ext cx="415961" cy="279400"/>
            </a:xfrm>
            <a:prstGeom prst="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CLS</a:t>
              </a:r>
            </a:p>
          </p:txBody>
        </p:sp>
        <p:grpSp>
          <p:nvGrpSpPr>
            <p:cNvPr id="60" name="Group 59">
              <a:extLst>
                <a:ext uri="{FF2B5EF4-FFF2-40B4-BE49-F238E27FC236}">
                  <a16:creationId xmlns:a16="http://schemas.microsoft.com/office/drawing/2014/main" id="{0CA855F1-DB88-A525-B072-1C3DB8DF3682}"/>
                </a:ext>
              </a:extLst>
            </p:cNvPr>
            <p:cNvGrpSpPr/>
            <p:nvPr/>
          </p:nvGrpSpPr>
          <p:grpSpPr>
            <a:xfrm>
              <a:off x="828480" y="4078798"/>
              <a:ext cx="343652" cy="755423"/>
              <a:chOff x="826242" y="2998440"/>
              <a:chExt cx="486340" cy="520584"/>
            </a:xfrm>
          </p:grpSpPr>
          <p:sp>
            <p:nvSpPr>
              <p:cNvPr id="61" name="Rectangle 60">
                <a:extLst>
                  <a:ext uri="{FF2B5EF4-FFF2-40B4-BE49-F238E27FC236}">
                    <a16:creationId xmlns:a16="http://schemas.microsoft.com/office/drawing/2014/main" id="{DB91EEAC-4DB2-9F8E-1230-9D812DA7F3D9}"/>
                  </a:ext>
                </a:extLst>
              </p:cNvPr>
              <p:cNvSpPr/>
              <p:nvPr/>
            </p:nvSpPr>
            <p:spPr>
              <a:xfrm>
                <a:off x="826242" y="2998440"/>
                <a:ext cx="486340" cy="175596"/>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a:t>
                </a:r>
              </a:p>
            </p:txBody>
          </p:sp>
          <p:sp>
            <p:nvSpPr>
              <p:cNvPr id="62" name="Rectangle 61">
                <a:extLst>
                  <a:ext uri="{FF2B5EF4-FFF2-40B4-BE49-F238E27FC236}">
                    <a16:creationId xmlns:a16="http://schemas.microsoft.com/office/drawing/2014/main" id="{245FD8C5-9608-5D24-664C-FAC96D65A044}"/>
                  </a:ext>
                </a:extLst>
              </p:cNvPr>
              <p:cNvSpPr/>
              <p:nvPr/>
            </p:nvSpPr>
            <p:spPr>
              <a:xfrm>
                <a:off x="826242" y="3170927"/>
                <a:ext cx="486340" cy="175596"/>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a:t>
                </a:r>
              </a:p>
            </p:txBody>
          </p:sp>
          <p:sp>
            <p:nvSpPr>
              <p:cNvPr id="63" name="Rectangle 62">
                <a:extLst>
                  <a:ext uri="{FF2B5EF4-FFF2-40B4-BE49-F238E27FC236}">
                    <a16:creationId xmlns:a16="http://schemas.microsoft.com/office/drawing/2014/main" id="{4C03EE80-F3CA-DD08-71AB-6A544FB61F81}"/>
                  </a:ext>
                </a:extLst>
              </p:cNvPr>
              <p:cNvSpPr/>
              <p:nvPr/>
            </p:nvSpPr>
            <p:spPr>
              <a:xfrm>
                <a:off x="826242" y="3343428"/>
                <a:ext cx="486340" cy="175596"/>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a:t>
                </a:r>
              </a:p>
            </p:txBody>
          </p:sp>
        </p:grpSp>
      </p:grpSp>
      <p:sp>
        <p:nvSpPr>
          <p:cNvPr id="65" name="TextBox 64">
            <a:extLst>
              <a:ext uri="{FF2B5EF4-FFF2-40B4-BE49-F238E27FC236}">
                <a16:creationId xmlns:a16="http://schemas.microsoft.com/office/drawing/2014/main" id="{31857FF4-F8E9-4EF8-D172-C8DD16BD5F76}"/>
              </a:ext>
            </a:extLst>
          </p:cNvPr>
          <p:cNvSpPr txBox="1"/>
          <p:nvPr/>
        </p:nvSpPr>
        <p:spPr>
          <a:xfrm rot="4384904">
            <a:off x="769894" y="4569544"/>
            <a:ext cx="1569005" cy="307777"/>
          </a:xfrm>
          <a:prstGeom prst="rect">
            <a:avLst/>
          </a:prstGeom>
          <a:noFill/>
        </p:spPr>
        <p:txBody>
          <a:bodyPr wrap="square" rtlCol="0">
            <a:spAutoFit/>
          </a:bodyPr>
          <a:lstStyle/>
          <a:p>
            <a:r>
              <a:rPr lang="en-US" sz="1400" dirty="0"/>
              <a:t>CLS + aa residues</a:t>
            </a:r>
          </a:p>
        </p:txBody>
      </p:sp>
      <p:grpSp>
        <p:nvGrpSpPr>
          <p:cNvPr id="124" name="Group 123">
            <a:extLst>
              <a:ext uri="{FF2B5EF4-FFF2-40B4-BE49-F238E27FC236}">
                <a16:creationId xmlns:a16="http://schemas.microsoft.com/office/drawing/2014/main" id="{D7087214-E592-8643-B2C5-EBA71BF2DA31}"/>
              </a:ext>
            </a:extLst>
          </p:cNvPr>
          <p:cNvGrpSpPr/>
          <p:nvPr/>
        </p:nvGrpSpPr>
        <p:grpSpPr>
          <a:xfrm>
            <a:off x="1986346" y="1351067"/>
            <a:ext cx="707886" cy="2520669"/>
            <a:chOff x="1562764" y="1371634"/>
            <a:chExt cx="707886" cy="2520669"/>
          </a:xfrm>
        </p:grpSpPr>
        <p:sp>
          <p:nvSpPr>
            <p:cNvPr id="68" name="TextBox 67">
              <a:extLst>
                <a:ext uri="{FF2B5EF4-FFF2-40B4-BE49-F238E27FC236}">
                  <a16:creationId xmlns:a16="http://schemas.microsoft.com/office/drawing/2014/main" id="{B505B256-A2A7-7488-4DAD-8547B8F32BED}"/>
                </a:ext>
              </a:extLst>
            </p:cNvPr>
            <p:cNvSpPr txBox="1"/>
            <p:nvPr/>
          </p:nvSpPr>
          <p:spPr>
            <a:xfrm rot="5400000">
              <a:off x="1614380" y="2480610"/>
              <a:ext cx="604653" cy="707886"/>
            </a:xfrm>
            <a:prstGeom prst="rect">
              <a:avLst/>
            </a:prstGeom>
            <a:noFill/>
          </p:spPr>
          <p:txBody>
            <a:bodyPr wrap="none" rtlCol="0">
              <a:spAutoFit/>
            </a:bodyPr>
            <a:lstStyle/>
            <a:p>
              <a:r>
                <a:rPr lang="en-US" sz="4000" dirty="0"/>
                <a:t>…</a:t>
              </a:r>
            </a:p>
          </p:txBody>
        </p:sp>
        <p:grpSp>
          <p:nvGrpSpPr>
            <p:cNvPr id="84" name="Group 83">
              <a:extLst>
                <a:ext uri="{FF2B5EF4-FFF2-40B4-BE49-F238E27FC236}">
                  <a16:creationId xmlns:a16="http://schemas.microsoft.com/office/drawing/2014/main" id="{8360462A-3CE7-DA2C-7810-5D6703548719}"/>
                </a:ext>
              </a:extLst>
            </p:cNvPr>
            <p:cNvGrpSpPr/>
            <p:nvPr/>
          </p:nvGrpSpPr>
          <p:grpSpPr>
            <a:xfrm>
              <a:off x="1589275" y="1371634"/>
              <a:ext cx="464879" cy="2520669"/>
              <a:chOff x="1589275" y="2286038"/>
              <a:chExt cx="464879" cy="2520669"/>
            </a:xfrm>
          </p:grpSpPr>
          <p:grpSp>
            <p:nvGrpSpPr>
              <p:cNvPr id="67" name="Group 66">
                <a:extLst>
                  <a:ext uri="{FF2B5EF4-FFF2-40B4-BE49-F238E27FC236}">
                    <a16:creationId xmlns:a16="http://schemas.microsoft.com/office/drawing/2014/main" id="{615A5D28-85F4-35D4-1429-ABCE89804760}"/>
                  </a:ext>
                </a:extLst>
              </p:cNvPr>
              <p:cNvGrpSpPr/>
              <p:nvPr/>
            </p:nvGrpSpPr>
            <p:grpSpPr>
              <a:xfrm>
                <a:off x="1606674" y="2724827"/>
                <a:ext cx="447480" cy="755423"/>
                <a:chOff x="826241" y="2998440"/>
                <a:chExt cx="633278" cy="520584"/>
              </a:xfrm>
            </p:grpSpPr>
            <p:sp>
              <p:nvSpPr>
                <p:cNvPr id="74" name="Rectangle 73">
                  <a:extLst>
                    <a:ext uri="{FF2B5EF4-FFF2-40B4-BE49-F238E27FC236}">
                      <a16:creationId xmlns:a16="http://schemas.microsoft.com/office/drawing/2014/main" id="{0511B4C5-29A1-C8A4-A3A0-A853335784E3}"/>
                    </a:ext>
                  </a:extLst>
                </p:cNvPr>
                <p:cNvSpPr/>
                <p:nvPr/>
              </p:nvSpPr>
              <p:spPr>
                <a:xfrm>
                  <a:off x="826241" y="2998440"/>
                  <a:ext cx="633277" cy="175596"/>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14</a:t>
                  </a:r>
                </a:p>
              </p:txBody>
            </p:sp>
            <p:sp>
              <p:nvSpPr>
                <p:cNvPr id="79" name="Rectangle 78">
                  <a:extLst>
                    <a:ext uri="{FF2B5EF4-FFF2-40B4-BE49-F238E27FC236}">
                      <a16:creationId xmlns:a16="http://schemas.microsoft.com/office/drawing/2014/main" id="{01E94BCF-0B38-48AA-CC97-4719202D24A2}"/>
                    </a:ext>
                  </a:extLst>
                </p:cNvPr>
                <p:cNvSpPr/>
                <p:nvPr/>
              </p:nvSpPr>
              <p:spPr>
                <a:xfrm>
                  <a:off x="826241" y="3170927"/>
                  <a:ext cx="633278" cy="175596"/>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Mask</a:t>
                  </a:r>
                </a:p>
              </p:txBody>
            </p:sp>
            <p:sp>
              <p:nvSpPr>
                <p:cNvPr id="81" name="Rectangle 80">
                  <a:extLst>
                    <a:ext uri="{FF2B5EF4-FFF2-40B4-BE49-F238E27FC236}">
                      <a16:creationId xmlns:a16="http://schemas.microsoft.com/office/drawing/2014/main" id="{29285862-28DE-7FA3-D3CA-1199CF4B9A40}"/>
                    </a:ext>
                  </a:extLst>
                </p:cNvPr>
                <p:cNvSpPr/>
                <p:nvPr/>
              </p:nvSpPr>
              <p:spPr>
                <a:xfrm>
                  <a:off x="826242" y="3343428"/>
                  <a:ext cx="633275" cy="175596"/>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18</a:t>
                  </a:r>
                </a:p>
              </p:txBody>
            </p:sp>
          </p:grpSp>
          <p:sp>
            <p:nvSpPr>
              <p:cNvPr id="69" name="Rectangle 68">
                <a:extLst>
                  <a:ext uri="{FF2B5EF4-FFF2-40B4-BE49-F238E27FC236}">
                    <a16:creationId xmlns:a16="http://schemas.microsoft.com/office/drawing/2014/main" id="{FA9507B8-F5E0-62B2-F910-60103BF766BB}"/>
                  </a:ext>
                </a:extLst>
              </p:cNvPr>
              <p:cNvSpPr/>
              <p:nvPr/>
            </p:nvSpPr>
            <p:spPr>
              <a:xfrm>
                <a:off x="1589275" y="2286038"/>
                <a:ext cx="464878" cy="279400"/>
              </a:xfrm>
              <a:prstGeom prst="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0</a:t>
                </a:r>
              </a:p>
            </p:txBody>
          </p:sp>
          <p:grpSp>
            <p:nvGrpSpPr>
              <p:cNvPr id="70" name="Group 69">
                <a:extLst>
                  <a:ext uri="{FF2B5EF4-FFF2-40B4-BE49-F238E27FC236}">
                    <a16:creationId xmlns:a16="http://schemas.microsoft.com/office/drawing/2014/main" id="{78361089-DAA3-2409-6A1E-22A70028F63C}"/>
                  </a:ext>
                </a:extLst>
              </p:cNvPr>
              <p:cNvGrpSpPr/>
              <p:nvPr/>
            </p:nvGrpSpPr>
            <p:grpSpPr>
              <a:xfrm>
                <a:off x="1596587" y="4051284"/>
                <a:ext cx="433491" cy="755423"/>
                <a:chOff x="826241" y="2998440"/>
                <a:chExt cx="613481" cy="520584"/>
              </a:xfrm>
            </p:grpSpPr>
            <p:sp>
              <p:nvSpPr>
                <p:cNvPr id="71" name="Rectangle 70">
                  <a:extLst>
                    <a:ext uri="{FF2B5EF4-FFF2-40B4-BE49-F238E27FC236}">
                      <a16:creationId xmlns:a16="http://schemas.microsoft.com/office/drawing/2014/main" id="{35F4A33B-64CE-B4AE-3504-62B66069BEC8}"/>
                    </a:ext>
                  </a:extLst>
                </p:cNvPr>
                <p:cNvSpPr/>
                <p:nvPr/>
              </p:nvSpPr>
              <p:spPr>
                <a:xfrm>
                  <a:off x="826242" y="2998440"/>
                  <a:ext cx="613480" cy="175596"/>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Mask</a:t>
                  </a:r>
                </a:p>
              </p:txBody>
            </p:sp>
            <p:sp>
              <p:nvSpPr>
                <p:cNvPr id="72" name="Rectangle 71">
                  <a:extLst>
                    <a:ext uri="{FF2B5EF4-FFF2-40B4-BE49-F238E27FC236}">
                      <a16:creationId xmlns:a16="http://schemas.microsoft.com/office/drawing/2014/main" id="{D6F672A4-CCCA-ADDD-9186-3D7A597D40A7}"/>
                    </a:ext>
                  </a:extLst>
                </p:cNvPr>
                <p:cNvSpPr/>
                <p:nvPr/>
              </p:nvSpPr>
              <p:spPr>
                <a:xfrm>
                  <a:off x="826242" y="3170927"/>
                  <a:ext cx="613480" cy="175596"/>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17</a:t>
                  </a:r>
                </a:p>
              </p:txBody>
            </p:sp>
            <p:sp>
              <p:nvSpPr>
                <p:cNvPr id="73" name="Rectangle 72">
                  <a:extLst>
                    <a:ext uri="{FF2B5EF4-FFF2-40B4-BE49-F238E27FC236}">
                      <a16:creationId xmlns:a16="http://schemas.microsoft.com/office/drawing/2014/main" id="{EDA4C7AA-DE90-76A2-0B58-FBFEE30E6FB3}"/>
                    </a:ext>
                  </a:extLst>
                </p:cNvPr>
                <p:cNvSpPr/>
                <p:nvPr/>
              </p:nvSpPr>
              <p:spPr>
                <a:xfrm>
                  <a:off x="826241" y="3343428"/>
                  <a:ext cx="613479" cy="175596"/>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16</a:t>
                  </a:r>
                </a:p>
              </p:txBody>
            </p:sp>
          </p:grpSp>
        </p:grpSp>
      </p:grpSp>
      <p:grpSp>
        <p:nvGrpSpPr>
          <p:cNvPr id="123" name="Group 122">
            <a:extLst>
              <a:ext uri="{FF2B5EF4-FFF2-40B4-BE49-F238E27FC236}">
                <a16:creationId xmlns:a16="http://schemas.microsoft.com/office/drawing/2014/main" id="{03B94C03-321F-3BB6-B0B6-F9B570CB4C15}"/>
              </a:ext>
            </a:extLst>
          </p:cNvPr>
          <p:cNvGrpSpPr/>
          <p:nvPr/>
        </p:nvGrpSpPr>
        <p:grpSpPr>
          <a:xfrm>
            <a:off x="2792557" y="1351067"/>
            <a:ext cx="934503" cy="2520669"/>
            <a:chOff x="2368975" y="1356675"/>
            <a:chExt cx="934503" cy="2520669"/>
          </a:xfrm>
        </p:grpSpPr>
        <p:grpSp>
          <p:nvGrpSpPr>
            <p:cNvPr id="85" name="Group 84">
              <a:extLst>
                <a:ext uri="{FF2B5EF4-FFF2-40B4-BE49-F238E27FC236}">
                  <a16:creationId xmlns:a16="http://schemas.microsoft.com/office/drawing/2014/main" id="{19829FE7-2340-9AE2-78E7-038C777A68CD}"/>
                </a:ext>
              </a:extLst>
            </p:cNvPr>
            <p:cNvGrpSpPr/>
            <p:nvPr/>
          </p:nvGrpSpPr>
          <p:grpSpPr>
            <a:xfrm>
              <a:off x="2368975" y="1356675"/>
              <a:ext cx="885451" cy="2520669"/>
              <a:chOff x="1596587" y="2286038"/>
              <a:chExt cx="353739" cy="2520669"/>
            </a:xfrm>
            <a:pattFill prst="pct5">
              <a:fgClr>
                <a:schemeClr val="tx1"/>
              </a:fgClr>
              <a:bgClr>
                <a:schemeClr val="bg1"/>
              </a:bgClr>
            </a:pattFill>
          </p:grpSpPr>
          <p:grpSp>
            <p:nvGrpSpPr>
              <p:cNvPr id="86" name="Group 85">
                <a:extLst>
                  <a:ext uri="{FF2B5EF4-FFF2-40B4-BE49-F238E27FC236}">
                    <a16:creationId xmlns:a16="http://schemas.microsoft.com/office/drawing/2014/main" id="{4D0536C4-157F-A5F1-4D46-18732BF0AC82}"/>
                  </a:ext>
                </a:extLst>
              </p:cNvPr>
              <p:cNvGrpSpPr/>
              <p:nvPr/>
            </p:nvGrpSpPr>
            <p:grpSpPr>
              <a:xfrm>
                <a:off x="1606674" y="2724827"/>
                <a:ext cx="343652" cy="755423"/>
                <a:chOff x="826242" y="2998440"/>
                <a:chExt cx="486340" cy="520584"/>
              </a:xfrm>
              <a:grpFill/>
            </p:grpSpPr>
            <p:sp>
              <p:nvSpPr>
                <p:cNvPr id="95" name="Rectangle 94">
                  <a:extLst>
                    <a:ext uri="{FF2B5EF4-FFF2-40B4-BE49-F238E27FC236}">
                      <a16:creationId xmlns:a16="http://schemas.microsoft.com/office/drawing/2014/main" id="{1F03CE2F-A842-C122-3118-2DDB896659B8}"/>
                    </a:ext>
                  </a:extLst>
                </p:cNvPr>
                <p:cNvSpPr/>
                <p:nvPr/>
              </p:nvSpPr>
              <p:spPr>
                <a:xfrm>
                  <a:off x="826242" y="2998440"/>
                  <a:ext cx="486340" cy="175596"/>
                </a:xfrm>
                <a:prstGeom prst="rect">
                  <a:avLst/>
                </a:prstGeom>
                <a:pattFill prst="pct5">
                  <a:fgClr>
                    <a:schemeClr val="tx1"/>
                  </a:fgClr>
                  <a:bgClr>
                    <a:srgbClr val="00B0F0"/>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96" name="Rectangle 95">
                  <a:extLst>
                    <a:ext uri="{FF2B5EF4-FFF2-40B4-BE49-F238E27FC236}">
                      <a16:creationId xmlns:a16="http://schemas.microsoft.com/office/drawing/2014/main" id="{826A67FF-AB2D-184C-953B-3A08D6ED08F0}"/>
                    </a:ext>
                  </a:extLst>
                </p:cNvPr>
                <p:cNvSpPr/>
                <p:nvPr/>
              </p:nvSpPr>
              <p:spPr>
                <a:xfrm>
                  <a:off x="826242" y="3170927"/>
                  <a:ext cx="486340" cy="175596"/>
                </a:xfrm>
                <a:prstGeom prst="rect">
                  <a:avLst/>
                </a:prstGeom>
                <a:pattFill prst="pct5">
                  <a:fgClr>
                    <a:schemeClr val="tx1"/>
                  </a:fgClr>
                  <a:bgClr>
                    <a:srgbClr val="00B0F0"/>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97" name="Rectangle 96">
                  <a:extLst>
                    <a:ext uri="{FF2B5EF4-FFF2-40B4-BE49-F238E27FC236}">
                      <a16:creationId xmlns:a16="http://schemas.microsoft.com/office/drawing/2014/main" id="{3F0B4F63-C5C8-B17F-397C-D7D7169DBC63}"/>
                    </a:ext>
                  </a:extLst>
                </p:cNvPr>
                <p:cNvSpPr/>
                <p:nvPr/>
              </p:nvSpPr>
              <p:spPr>
                <a:xfrm>
                  <a:off x="826242" y="3343428"/>
                  <a:ext cx="486340" cy="175596"/>
                </a:xfrm>
                <a:prstGeom prst="rect">
                  <a:avLst/>
                </a:prstGeom>
                <a:pattFill prst="pct5">
                  <a:fgClr>
                    <a:schemeClr val="tx1"/>
                  </a:fgClr>
                  <a:bgClr>
                    <a:srgbClr val="00B0F0"/>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grpSp>
          <p:sp>
            <p:nvSpPr>
              <p:cNvPr id="90" name="Rectangle 89">
                <a:extLst>
                  <a:ext uri="{FF2B5EF4-FFF2-40B4-BE49-F238E27FC236}">
                    <a16:creationId xmlns:a16="http://schemas.microsoft.com/office/drawing/2014/main" id="{A054DAD1-07DA-1694-84C3-0CC393B19EA5}"/>
                  </a:ext>
                </a:extLst>
              </p:cNvPr>
              <p:cNvSpPr/>
              <p:nvPr/>
            </p:nvSpPr>
            <p:spPr>
              <a:xfrm>
                <a:off x="1611340" y="2286038"/>
                <a:ext cx="338986" cy="279400"/>
              </a:xfrm>
              <a:prstGeom prst="rect">
                <a:avLst/>
              </a:prstGeom>
              <a:pattFill prst="pct5">
                <a:fgClr>
                  <a:schemeClr val="tx1"/>
                </a:fgClr>
                <a:bgClr>
                  <a:srgbClr val="FFFF00"/>
                </a:bgClr>
              </a:patt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grpSp>
            <p:nvGrpSpPr>
              <p:cNvPr id="91" name="Group 90">
                <a:extLst>
                  <a:ext uri="{FF2B5EF4-FFF2-40B4-BE49-F238E27FC236}">
                    <a16:creationId xmlns:a16="http://schemas.microsoft.com/office/drawing/2014/main" id="{0934CBA1-9E0B-6B88-9E84-A5691A784DEB}"/>
                  </a:ext>
                </a:extLst>
              </p:cNvPr>
              <p:cNvGrpSpPr/>
              <p:nvPr/>
            </p:nvGrpSpPr>
            <p:grpSpPr>
              <a:xfrm>
                <a:off x="1596587" y="4051284"/>
                <a:ext cx="343652" cy="755423"/>
                <a:chOff x="826242" y="2998440"/>
                <a:chExt cx="486340" cy="520584"/>
              </a:xfrm>
              <a:grpFill/>
            </p:grpSpPr>
            <p:sp>
              <p:nvSpPr>
                <p:cNvPr id="92" name="Rectangle 91">
                  <a:extLst>
                    <a:ext uri="{FF2B5EF4-FFF2-40B4-BE49-F238E27FC236}">
                      <a16:creationId xmlns:a16="http://schemas.microsoft.com/office/drawing/2014/main" id="{E234BC74-C205-27AF-2A51-F273B4C17AAF}"/>
                    </a:ext>
                  </a:extLst>
                </p:cNvPr>
                <p:cNvSpPr/>
                <p:nvPr/>
              </p:nvSpPr>
              <p:spPr>
                <a:xfrm>
                  <a:off x="826242" y="2998440"/>
                  <a:ext cx="486340" cy="175596"/>
                </a:xfrm>
                <a:prstGeom prst="rect">
                  <a:avLst/>
                </a:prstGeom>
                <a:pattFill prst="pct5">
                  <a:fgClr>
                    <a:schemeClr val="tx1"/>
                  </a:fgClr>
                  <a:bgClr>
                    <a:srgbClr val="00B0F0"/>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93" name="Rectangle 92">
                  <a:extLst>
                    <a:ext uri="{FF2B5EF4-FFF2-40B4-BE49-F238E27FC236}">
                      <a16:creationId xmlns:a16="http://schemas.microsoft.com/office/drawing/2014/main" id="{AF948747-C58B-496D-4EC0-86DC1183EFD4}"/>
                    </a:ext>
                  </a:extLst>
                </p:cNvPr>
                <p:cNvSpPr/>
                <p:nvPr/>
              </p:nvSpPr>
              <p:spPr>
                <a:xfrm>
                  <a:off x="826242" y="3170927"/>
                  <a:ext cx="486340" cy="175596"/>
                </a:xfrm>
                <a:prstGeom prst="rect">
                  <a:avLst/>
                </a:prstGeom>
                <a:pattFill prst="pct5">
                  <a:fgClr>
                    <a:schemeClr val="tx1"/>
                  </a:fgClr>
                  <a:bgClr>
                    <a:srgbClr val="00B0F0"/>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94" name="Rectangle 93">
                  <a:extLst>
                    <a:ext uri="{FF2B5EF4-FFF2-40B4-BE49-F238E27FC236}">
                      <a16:creationId xmlns:a16="http://schemas.microsoft.com/office/drawing/2014/main" id="{48A79A65-CED4-5FC0-8B89-CB649EAF5D94}"/>
                    </a:ext>
                  </a:extLst>
                </p:cNvPr>
                <p:cNvSpPr/>
                <p:nvPr/>
              </p:nvSpPr>
              <p:spPr>
                <a:xfrm>
                  <a:off x="826242" y="3343428"/>
                  <a:ext cx="486340" cy="175596"/>
                </a:xfrm>
                <a:prstGeom prst="rect">
                  <a:avLst/>
                </a:prstGeom>
                <a:pattFill prst="pct5">
                  <a:fgClr>
                    <a:schemeClr val="tx1"/>
                  </a:fgClr>
                  <a:bgClr>
                    <a:srgbClr val="00B0F0"/>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grpSp>
        </p:grpSp>
        <p:sp>
          <p:nvSpPr>
            <p:cNvPr id="108" name="TextBox 107">
              <a:extLst>
                <a:ext uri="{FF2B5EF4-FFF2-40B4-BE49-F238E27FC236}">
                  <a16:creationId xmlns:a16="http://schemas.microsoft.com/office/drawing/2014/main" id="{7A98645A-EF68-13DD-7B81-9A3746CF1C44}"/>
                </a:ext>
              </a:extLst>
            </p:cNvPr>
            <p:cNvSpPr txBox="1"/>
            <p:nvPr/>
          </p:nvSpPr>
          <p:spPr>
            <a:xfrm rot="5400000">
              <a:off x="2647208" y="2483254"/>
              <a:ext cx="604653" cy="707886"/>
            </a:xfrm>
            <a:prstGeom prst="rect">
              <a:avLst/>
            </a:prstGeom>
            <a:noFill/>
          </p:spPr>
          <p:txBody>
            <a:bodyPr wrap="none" rtlCol="0">
              <a:spAutoFit/>
            </a:bodyPr>
            <a:lstStyle/>
            <a:p>
              <a:r>
                <a:rPr lang="en-US" sz="4000" dirty="0"/>
                <a:t>…</a:t>
              </a:r>
            </a:p>
          </p:txBody>
        </p:sp>
      </p:grpSp>
      <p:sp>
        <p:nvSpPr>
          <p:cNvPr id="109" name="TextBox 108">
            <a:extLst>
              <a:ext uri="{FF2B5EF4-FFF2-40B4-BE49-F238E27FC236}">
                <a16:creationId xmlns:a16="http://schemas.microsoft.com/office/drawing/2014/main" id="{C807C50B-06F5-64C4-B902-7E9196FEF805}"/>
              </a:ext>
            </a:extLst>
          </p:cNvPr>
          <p:cNvSpPr txBox="1"/>
          <p:nvPr/>
        </p:nvSpPr>
        <p:spPr>
          <a:xfrm rot="4384904">
            <a:off x="1562447" y="4672059"/>
            <a:ext cx="1783310" cy="307777"/>
          </a:xfrm>
          <a:prstGeom prst="rect">
            <a:avLst/>
          </a:prstGeom>
          <a:noFill/>
        </p:spPr>
        <p:txBody>
          <a:bodyPr wrap="square" rtlCol="0">
            <a:spAutoFit/>
          </a:bodyPr>
          <a:lstStyle/>
          <a:p>
            <a:r>
              <a:rPr lang="en-US" sz="1400" dirty="0"/>
              <a:t>Encodings (masked)</a:t>
            </a:r>
          </a:p>
        </p:txBody>
      </p:sp>
      <p:sp>
        <p:nvSpPr>
          <p:cNvPr id="110" name="TextBox 109">
            <a:extLst>
              <a:ext uri="{FF2B5EF4-FFF2-40B4-BE49-F238E27FC236}">
                <a16:creationId xmlns:a16="http://schemas.microsoft.com/office/drawing/2014/main" id="{48714DA4-457C-1045-8F62-F687EF4EE71D}"/>
              </a:ext>
            </a:extLst>
          </p:cNvPr>
          <p:cNvSpPr txBox="1"/>
          <p:nvPr/>
        </p:nvSpPr>
        <p:spPr>
          <a:xfrm rot="4384904">
            <a:off x="2635722" y="4569544"/>
            <a:ext cx="1569005" cy="307777"/>
          </a:xfrm>
          <a:prstGeom prst="rect">
            <a:avLst/>
          </a:prstGeom>
          <a:noFill/>
        </p:spPr>
        <p:txBody>
          <a:bodyPr wrap="square" rtlCol="0">
            <a:spAutoFit/>
          </a:bodyPr>
          <a:lstStyle/>
          <a:p>
            <a:r>
              <a:rPr lang="en-US" sz="1400" dirty="0"/>
              <a:t>Embeddings</a:t>
            </a:r>
          </a:p>
        </p:txBody>
      </p:sp>
      <p:cxnSp>
        <p:nvCxnSpPr>
          <p:cNvPr id="111" name="Straight Arrow Connector 110">
            <a:extLst>
              <a:ext uri="{FF2B5EF4-FFF2-40B4-BE49-F238E27FC236}">
                <a16:creationId xmlns:a16="http://schemas.microsoft.com/office/drawing/2014/main" id="{1775893F-94EC-985A-64D3-350962951035}"/>
              </a:ext>
            </a:extLst>
          </p:cNvPr>
          <p:cNvCxnSpPr>
            <a:cxnSpLocks/>
          </p:cNvCxnSpPr>
          <p:nvPr/>
        </p:nvCxnSpPr>
        <p:spPr>
          <a:xfrm flipV="1">
            <a:off x="1687408" y="2756452"/>
            <a:ext cx="241615" cy="108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2" name="Straight Arrow Connector 111">
            <a:extLst>
              <a:ext uri="{FF2B5EF4-FFF2-40B4-BE49-F238E27FC236}">
                <a16:creationId xmlns:a16="http://schemas.microsoft.com/office/drawing/2014/main" id="{A268E77C-E77E-4D68-8B43-9BDA3E5CB67C}"/>
              </a:ext>
            </a:extLst>
          </p:cNvPr>
          <p:cNvCxnSpPr>
            <a:cxnSpLocks/>
          </p:cNvCxnSpPr>
          <p:nvPr/>
        </p:nvCxnSpPr>
        <p:spPr>
          <a:xfrm flipV="1">
            <a:off x="2506643" y="2756452"/>
            <a:ext cx="241615" cy="108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125" name="Group 124">
            <a:extLst>
              <a:ext uri="{FF2B5EF4-FFF2-40B4-BE49-F238E27FC236}">
                <a16:creationId xmlns:a16="http://schemas.microsoft.com/office/drawing/2014/main" id="{75828BF5-F154-3890-597F-EE0B15C9317B}"/>
              </a:ext>
            </a:extLst>
          </p:cNvPr>
          <p:cNvGrpSpPr/>
          <p:nvPr/>
        </p:nvGrpSpPr>
        <p:grpSpPr>
          <a:xfrm>
            <a:off x="5608297" y="1351067"/>
            <a:ext cx="934503" cy="2520669"/>
            <a:chOff x="2368975" y="1356675"/>
            <a:chExt cx="934503" cy="2520669"/>
          </a:xfrm>
          <a:pattFill prst="pct5">
            <a:fgClr>
              <a:schemeClr val="accent1"/>
            </a:fgClr>
            <a:bgClr>
              <a:schemeClr val="bg1"/>
            </a:bgClr>
          </a:pattFill>
        </p:grpSpPr>
        <p:grpSp>
          <p:nvGrpSpPr>
            <p:cNvPr id="126" name="Group 125">
              <a:extLst>
                <a:ext uri="{FF2B5EF4-FFF2-40B4-BE49-F238E27FC236}">
                  <a16:creationId xmlns:a16="http://schemas.microsoft.com/office/drawing/2014/main" id="{8C822D27-C68B-A31E-656B-3BB7856FFCE2}"/>
                </a:ext>
              </a:extLst>
            </p:cNvPr>
            <p:cNvGrpSpPr/>
            <p:nvPr/>
          </p:nvGrpSpPr>
          <p:grpSpPr>
            <a:xfrm>
              <a:off x="2368975" y="1356675"/>
              <a:ext cx="885451" cy="2520669"/>
              <a:chOff x="1596587" y="2286038"/>
              <a:chExt cx="353739" cy="2520669"/>
            </a:xfrm>
            <a:grpFill/>
          </p:grpSpPr>
          <p:grpSp>
            <p:nvGrpSpPr>
              <p:cNvPr id="128" name="Group 127">
                <a:extLst>
                  <a:ext uri="{FF2B5EF4-FFF2-40B4-BE49-F238E27FC236}">
                    <a16:creationId xmlns:a16="http://schemas.microsoft.com/office/drawing/2014/main" id="{5DF01B61-9784-1C98-CC92-98BDAACC0DA2}"/>
                  </a:ext>
                </a:extLst>
              </p:cNvPr>
              <p:cNvGrpSpPr/>
              <p:nvPr/>
            </p:nvGrpSpPr>
            <p:grpSpPr>
              <a:xfrm>
                <a:off x="1606674" y="2724827"/>
                <a:ext cx="343652" cy="755423"/>
                <a:chOff x="826242" y="2998440"/>
                <a:chExt cx="486340" cy="520584"/>
              </a:xfrm>
              <a:grpFill/>
            </p:grpSpPr>
            <p:sp>
              <p:nvSpPr>
                <p:cNvPr id="134" name="Rectangle 133">
                  <a:extLst>
                    <a:ext uri="{FF2B5EF4-FFF2-40B4-BE49-F238E27FC236}">
                      <a16:creationId xmlns:a16="http://schemas.microsoft.com/office/drawing/2014/main" id="{C6EF3EF5-484B-91E9-CDA2-5089668E4AB2}"/>
                    </a:ext>
                  </a:extLst>
                </p:cNvPr>
                <p:cNvSpPr/>
                <p:nvPr/>
              </p:nvSpPr>
              <p:spPr>
                <a:xfrm>
                  <a:off x="826242" y="2998440"/>
                  <a:ext cx="486340" cy="175596"/>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135" name="Rectangle 134">
                  <a:extLst>
                    <a:ext uri="{FF2B5EF4-FFF2-40B4-BE49-F238E27FC236}">
                      <a16:creationId xmlns:a16="http://schemas.microsoft.com/office/drawing/2014/main" id="{B7221257-FCCD-A821-550E-F8C2B620308D}"/>
                    </a:ext>
                  </a:extLst>
                </p:cNvPr>
                <p:cNvSpPr/>
                <p:nvPr/>
              </p:nvSpPr>
              <p:spPr>
                <a:xfrm>
                  <a:off x="826242" y="3170927"/>
                  <a:ext cx="486340" cy="175596"/>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136" name="Rectangle 135">
                  <a:extLst>
                    <a:ext uri="{FF2B5EF4-FFF2-40B4-BE49-F238E27FC236}">
                      <a16:creationId xmlns:a16="http://schemas.microsoft.com/office/drawing/2014/main" id="{C4C46389-87A7-0917-45FC-0645AB6C2010}"/>
                    </a:ext>
                  </a:extLst>
                </p:cNvPr>
                <p:cNvSpPr/>
                <p:nvPr/>
              </p:nvSpPr>
              <p:spPr>
                <a:xfrm>
                  <a:off x="826242" y="3343428"/>
                  <a:ext cx="486340" cy="175596"/>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grpSp>
          <p:sp>
            <p:nvSpPr>
              <p:cNvPr id="129" name="Rectangle 128">
                <a:extLst>
                  <a:ext uri="{FF2B5EF4-FFF2-40B4-BE49-F238E27FC236}">
                    <a16:creationId xmlns:a16="http://schemas.microsoft.com/office/drawing/2014/main" id="{33FD39C9-BE68-D8BD-0A32-0BADC1F383D1}"/>
                  </a:ext>
                </a:extLst>
              </p:cNvPr>
              <p:cNvSpPr/>
              <p:nvPr/>
            </p:nvSpPr>
            <p:spPr>
              <a:xfrm>
                <a:off x="1611340" y="2286038"/>
                <a:ext cx="338986" cy="2794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grpSp>
            <p:nvGrpSpPr>
              <p:cNvPr id="130" name="Group 129">
                <a:extLst>
                  <a:ext uri="{FF2B5EF4-FFF2-40B4-BE49-F238E27FC236}">
                    <a16:creationId xmlns:a16="http://schemas.microsoft.com/office/drawing/2014/main" id="{BD520636-9970-4600-4F4B-A145E86BD115}"/>
                  </a:ext>
                </a:extLst>
              </p:cNvPr>
              <p:cNvGrpSpPr/>
              <p:nvPr/>
            </p:nvGrpSpPr>
            <p:grpSpPr>
              <a:xfrm>
                <a:off x="1596587" y="4051284"/>
                <a:ext cx="343652" cy="755423"/>
                <a:chOff x="826242" y="2998440"/>
                <a:chExt cx="486340" cy="520584"/>
              </a:xfrm>
              <a:grpFill/>
            </p:grpSpPr>
            <p:sp>
              <p:nvSpPr>
                <p:cNvPr id="131" name="Rectangle 130">
                  <a:extLst>
                    <a:ext uri="{FF2B5EF4-FFF2-40B4-BE49-F238E27FC236}">
                      <a16:creationId xmlns:a16="http://schemas.microsoft.com/office/drawing/2014/main" id="{6D0371B5-E54D-5220-AA99-14D1C17EF26A}"/>
                    </a:ext>
                  </a:extLst>
                </p:cNvPr>
                <p:cNvSpPr/>
                <p:nvPr/>
              </p:nvSpPr>
              <p:spPr>
                <a:xfrm>
                  <a:off x="826242" y="2998440"/>
                  <a:ext cx="486340" cy="175596"/>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132" name="Rectangle 131">
                  <a:extLst>
                    <a:ext uri="{FF2B5EF4-FFF2-40B4-BE49-F238E27FC236}">
                      <a16:creationId xmlns:a16="http://schemas.microsoft.com/office/drawing/2014/main" id="{02FA62A3-9D24-61C4-BB56-C1B22FFDF50D}"/>
                    </a:ext>
                  </a:extLst>
                </p:cNvPr>
                <p:cNvSpPr/>
                <p:nvPr/>
              </p:nvSpPr>
              <p:spPr>
                <a:xfrm>
                  <a:off x="826242" y="3170927"/>
                  <a:ext cx="486340" cy="175596"/>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133" name="Rectangle 132">
                  <a:extLst>
                    <a:ext uri="{FF2B5EF4-FFF2-40B4-BE49-F238E27FC236}">
                      <a16:creationId xmlns:a16="http://schemas.microsoft.com/office/drawing/2014/main" id="{F32AC907-5D4B-FADD-E773-A30AB6641051}"/>
                    </a:ext>
                  </a:extLst>
                </p:cNvPr>
                <p:cNvSpPr/>
                <p:nvPr/>
              </p:nvSpPr>
              <p:spPr>
                <a:xfrm>
                  <a:off x="826242" y="3343428"/>
                  <a:ext cx="486340" cy="175596"/>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grpSp>
        </p:grpSp>
        <p:sp>
          <p:nvSpPr>
            <p:cNvPr id="127" name="TextBox 126">
              <a:extLst>
                <a:ext uri="{FF2B5EF4-FFF2-40B4-BE49-F238E27FC236}">
                  <a16:creationId xmlns:a16="http://schemas.microsoft.com/office/drawing/2014/main" id="{A74B21AE-146B-4186-20A2-6DE0D2A9EBFB}"/>
                </a:ext>
              </a:extLst>
            </p:cNvPr>
            <p:cNvSpPr txBox="1"/>
            <p:nvPr/>
          </p:nvSpPr>
          <p:spPr>
            <a:xfrm rot="5400000">
              <a:off x="2647208" y="2483254"/>
              <a:ext cx="604653" cy="707886"/>
            </a:xfrm>
            <a:prstGeom prst="rect">
              <a:avLst/>
            </a:prstGeom>
            <a:noFill/>
          </p:spPr>
          <p:txBody>
            <a:bodyPr wrap="none" rtlCol="0">
              <a:spAutoFit/>
            </a:bodyPr>
            <a:lstStyle/>
            <a:p>
              <a:r>
                <a:rPr lang="en-US" sz="4000" dirty="0"/>
                <a:t>…</a:t>
              </a:r>
            </a:p>
          </p:txBody>
        </p:sp>
      </p:grpSp>
      <p:sp>
        <p:nvSpPr>
          <p:cNvPr id="137" name="Rectangle 136">
            <a:extLst>
              <a:ext uri="{FF2B5EF4-FFF2-40B4-BE49-F238E27FC236}">
                <a16:creationId xmlns:a16="http://schemas.microsoft.com/office/drawing/2014/main" id="{E8FEB44B-EC11-8C1E-3ADF-2662361C9003}"/>
              </a:ext>
            </a:extLst>
          </p:cNvPr>
          <p:cNvSpPr/>
          <p:nvPr/>
        </p:nvSpPr>
        <p:spPr>
          <a:xfrm rot="16200000">
            <a:off x="6624071" y="2586512"/>
            <a:ext cx="752357" cy="339881"/>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Linear</a:t>
            </a:r>
          </a:p>
        </p:txBody>
      </p:sp>
      <p:cxnSp>
        <p:nvCxnSpPr>
          <p:cNvPr id="138" name="Straight Arrow Connector 137">
            <a:extLst>
              <a:ext uri="{FF2B5EF4-FFF2-40B4-BE49-F238E27FC236}">
                <a16:creationId xmlns:a16="http://schemas.microsoft.com/office/drawing/2014/main" id="{72700229-4607-C450-A893-DAA6A2C4B575}"/>
              </a:ext>
            </a:extLst>
          </p:cNvPr>
          <p:cNvCxnSpPr>
            <a:cxnSpLocks/>
          </p:cNvCxnSpPr>
          <p:nvPr/>
        </p:nvCxnSpPr>
        <p:spPr>
          <a:xfrm flipV="1">
            <a:off x="6527801" y="2756452"/>
            <a:ext cx="241615" cy="108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1" name="Straight Arrow Connector 150">
            <a:extLst>
              <a:ext uri="{FF2B5EF4-FFF2-40B4-BE49-F238E27FC236}">
                <a16:creationId xmlns:a16="http://schemas.microsoft.com/office/drawing/2014/main" id="{5AEC59BA-D07A-7A8D-643E-0AA276153271}"/>
              </a:ext>
            </a:extLst>
          </p:cNvPr>
          <p:cNvCxnSpPr>
            <a:cxnSpLocks/>
          </p:cNvCxnSpPr>
          <p:nvPr/>
        </p:nvCxnSpPr>
        <p:spPr>
          <a:xfrm flipV="1">
            <a:off x="7336891" y="2756452"/>
            <a:ext cx="241615" cy="108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176" name="Group 175">
            <a:extLst>
              <a:ext uri="{FF2B5EF4-FFF2-40B4-BE49-F238E27FC236}">
                <a16:creationId xmlns:a16="http://schemas.microsoft.com/office/drawing/2014/main" id="{E4D5F4BA-BA7E-9AE3-D213-CE70E379AEC0}"/>
              </a:ext>
            </a:extLst>
          </p:cNvPr>
          <p:cNvGrpSpPr/>
          <p:nvPr/>
        </p:nvGrpSpPr>
        <p:grpSpPr>
          <a:xfrm>
            <a:off x="8427446" y="1351067"/>
            <a:ext cx="707886" cy="2520669"/>
            <a:chOff x="1562764" y="1371634"/>
            <a:chExt cx="707886" cy="2520669"/>
          </a:xfrm>
        </p:grpSpPr>
        <p:sp>
          <p:nvSpPr>
            <p:cNvPr id="177" name="TextBox 176">
              <a:extLst>
                <a:ext uri="{FF2B5EF4-FFF2-40B4-BE49-F238E27FC236}">
                  <a16:creationId xmlns:a16="http://schemas.microsoft.com/office/drawing/2014/main" id="{ADC33B5B-3C4A-662C-A3C7-716B2749A154}"/>
                </a:ext>
              </a:extLst>
            </p:cNvPr>
            <p:cNvSpPr txBox="1"/>
            <p:nvPr/>
          </p:nvSpPr>
          <p:spPr>
            <a:xfrm rot="5400000">
              <a:off x="1614380" y="2480610"/>
              <a:ext cx="604653" cy="707886"/>
            </a:xfrm>
            <a:prstGeom prst="rect">
              <a:avLst/>
            </a:prstGeom>
            <a:noFill/>
          </p:spPr>
          <p:txBody>
            <a:bodyPr wrap="none" rtlCol="0">
              <a:spAutoFit/>
            </a:bodyPr>
            <a:lstStyle/>
            <a:p>
              <a:r>
                <a:rPr lang="en-US" sz="4000" dirty="0"/>
                <a:t>…</a:t>
              </a:r>
            </a:p>
          </p:txBody>
        </p:sp>
        <p:grpSp>
          <p:nvGrpSpPr>
            <p:cNvPr id="178" name="Group 177">
              <a:extLst>
                <a:ext uri="{FF2B5EF4-FFF2-40B4-BE49-F238E27FC236}">
                  <a16:creationId xmlns:a16="http://schemas.microsoft.com/office/drawing/2014/main" id="{FAD1ACF6-92C5-AF77-B60D-A6AC168F9D8A}"/>
                </a:ext>
              </a:extLst>
            </p:cNvPr>
            <p:cNvGrpSpPr/>
            <p:nvPr/>
          </p:nvGrpSpPr>
          <p:grpSpPr>
            <a:xfrm>
              <a:off x="1589276" y="1371634"/>
              <a:ext cx="361050" cy="2520669"/>
              <a:chOff x="1589276" y="2286038"/>
              <a:chExt cx="361050" cy="2520669"/>
            </a:xfrm>
          </p:grpSpPr>
          <p:grpSp>
            <p:nvGrpSpPr>
              <p:cNvPr id="179" name="Group 178">
                <a:extLst>
                  <a:ext uri="{FF2B5EF4-FFF2-40B4-BE49-F238E27FC236}">
                    <a16:creationId xmlns:a16="http://schemas.microsoft.com/office/drawing/2014/main" id="{8F2EA21F-D604-6D42-3861-A60D32531688}"/>
                  </a:ext>
                </a:extLst>
              </p:cNvPr>
              <p:cNvGrpSpPr/>
              <p:nvPr/>
            </p:nvGrpSpPr>
            <p:grpSpPr>
              <a:xfrm>
                <a:off x="1606674" y="2724827"/>
                <a:ext cx="343652" cy="755423"/>
                <a:chOff x="826242" y="2998440"/>
                <a:chExt cx="486340" cy="520584"/>
              </a:xfrm>
            </p:grpSpPr>
            <p:sp>
              <p:nvSpPr>
                <p:cNvPr id="185" name="Rectangle 184">
                  <a:extLst>
                    <a:ext uri="{FF2B5EF4-FFF2-40B4-BE49-F238E27FC236}">
                      <a16:creationId xmlns:a16="http://schemas.microsoft.com/office/drawing/2014/main" id="{E8A91729-4F02-310F-4506-8EADDDD706CD}"/>
                    </a:ext>
                  </a:extLst>
                </p:cNvPr>
                <p:cNvSpPr/>
                <p:nvPr/>
              </p:nvSpPr>
              <p:spPr>
                <a:xfrm>
                  <a:off x="826242" y="2998440"/>
                  <a:ext cx="486340" cy="175596"/>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0</a:t>
                  </a:r>
                </a:p>
              </p:txBody>
            </p:sp>
            <p:sp>
              <p:nvSpPr>
                <p:cNvPr id="186" name="Rectangle 185">
                  <a:extLst>
                    <a:ext uri="{FF2B5EF4-FFF2-40B4-BE49-F238E27FC236}">
                      <a16:creationId xmlns:a16="http://schemas.microsoft.com/office/drawing/2014/main" id="{987B3564-580C-3217-E8E2-4B63232C2ACF}"/>
                    </a:ext>
                  </a:extLst>
                </p:cNvPr>
                <p:cNvSpPr/>
                <p:nvPr/>
              </p:nvSpPr>
              <p:spPr>
                <a:xfrm>
                  <a:off x="826242" y="3170927"/>
                  <a:ext cx="486340" cy="175596"/>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16</a:t>
                  </a:r>
                </a:p>
              </p:txBody>
            </p:sp>
            <p:sp>
              <p:nvSpPr>
                <p:cNvPr id="187" name="Rectangle 186">
                  <a:extLst>
                    <a:ext uri="{FF2B5EF4-FFF2-40B4-BE49-F238E27FC236}">
                      <a16:creationId xmlns:a16="http://schemas.microsoft.com/office/drawing/2014/main" id="{9EA98F6A-D0E0-9092-5A2D-497C72B775AC}"/>
                    </a:ext>
                  </a:extLst>
                </p:cNvPr>
                <p:cNvSpPr/>
                <p:nvPr/>
              </p:nvSpPr>
              <p:spPr>
                <a:xfrm>
                  <a:off x="826242" y="3343428"/>
                  <a:ext cx="486340" cy="175596"/>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0</a:t>
                  </a:r>
                </a:p>
              </p:txBody>
            </p:sp>
          </p:grpSp>
          <p:sp>
            <p:nvSpPr>
              <p:cNvPr id="180" name="Rectangle 179">
                <a:extLst>
                  <a:ext uri="{FF2B5EF4-FFF2-40B4-BE49-F238E27FC236}">
                    <a16:creationId xmlns:a16="http://schemas.microsoft.com/office/drawing/2014/main" id="{8A0DBA96-B80F-B419-8FAE-01C8C0E2F4FC}"/>
                  </a:ext>
                </a:extLst>
              </p:cNvPr>
              <p:cNvSpPr/>
              <p:nvPr/>
            </p:nvSpPr>
            <p:spPr>
              <a:xfrm>
                <a:off x="1589276" y="2286038"/>
                <a:ext cx="361050" cy="279400"/>
              </a:xfrm>
              <a:prstGeom prst="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0</a:t>
                </a:r>
              </a:p>
            </p:txBody>
          </p:sp>
          <p:grpSp>
            <p:nvGrpSpPr>
              <p:cNvPr id="181" name="Group 180">
                <a:extLst>
                  <a:ext uri="{FF2B5EF4-FFF2-40B4-BE49-F238E27FC236}">
                    <a16:creationId xmlns:a16="http://schemas.microsoft.com/office/drawing/2014/main" id="{0F870410-E8A8-C104-FC37-637CD86F3E88}"/>
                  </a:ext>
                </a:extLst>
              </p:cNvPr>
              <p:cNvGrpSpPr/>
              <p:nvPr/>
            </p:nvGrpSpPr>
            <p:grpSpPr>
              <a:xfrm>
                <a:off x="1596587" y="4051284"/>
                <a:ext cx="343652" cy="755423"/>
                <a:chOff x="826242" y="2998440"/>
                <a:chExt cx="486340" cy="520584"/>
              </a:xfrm>
            </p:grpSpPr>
            <p:sp>
              <p:nvSpPr>
                <p:cNvPr id="182" name="Rectangle 181">
                  <a:extLst>
                    <a:ext uri="{FF2B5EF4-FFF2-40B4-BE49-F238E27FC236}">
                      <a16:creationId xmlns:a16="http://schemas.microsoft.com/office/drawing/2014/main" id="{95D32EC7-34D4-F582-3DE1-62CFCA79A74D}"/>
                    </a:ext>
                  </a:extLst>
                </p:cNvPr>
                <p:cNvSpPr/>
                <p:nvPr/>
              </p:nvSpPr>
              <p:spPr>
                <a:xfrm>
                  <a:off x="826242" y="2998440"/>
                  <a:ext cx="486340" cy="175596"/>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13</a:t>
                  </a:r>
                </a:p>
              </p:txBody>
            </p:sp>
            <p:sp>
              <p:nvSpPr>
                <p:cNvPr id="183" name="Rectangle 182">
                  <a:extLst>
                    <a:ext uri="{FF2B5EF4-FFF2-40B4-BE49-F238E27FC236}">
                      <a16:creationId xmlns:a16="http://schemas.microsoft.com/office/drawing/2014/main" id="{B2A6217C-2A1E-6F29-7EB6-39065318CE07}"/>
                    </a:ext>
                  </a:extLst>
                </p:cNvPr>
                <p:cNvSpPr/>
                <p:nvPr/>
              </p:nvSpPr>
              <p:spPr>
                <a:xfrm>
                  <a:off x="826242" y="3170927"/>
                  <a:ext cx="486340" cy="175596"/>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0</a:t>
                  </a:r>
                </a:p>
              </p:txBody>
            </p:sp>
            <p:sp>
              <p:nvSpPr>
                <p:cNvPr id="184" name="Rectangle 183">
                  <a:extLst>
                    <a:ext uri="{FF2B5EF4-FFF2-40B4-BE49-F238E27FC236}">
                      <a16:creationId xmlns:a16="http://schemas.microsoft.com/office/drawing/2014/main" id="{EBDB2BF8-C322-1ED6-289A-79ED54B0D6AA}"/>
                    </a:ext>
                  </a:extLst>
                </p:cNvPr>
                <p:cNvSpPr/>
                <p:nvPr/>
              </p:nvSpPr>
              <p:spPr>
                <a:xfrm>
                  <a:off x="826242" y="3343428"/>
                  <a:ext cx="486340" cy="175596"/>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0</a:t>
                  </a:r>
                </a:p>
              </p:txBody>
            </p:sp>
          </p:grpSp>
        </p:grpSp>
      </p:grpSp>
      <p:sp>
        <p:nvSpPr>
          <p:cNvPr id="200" name="TextBox 199">
            <a:extLst>
              <a:ext uri="{FF2B5EF4-FFF2-40B4-BE49-F238E27FC236}">
                <a16:creationId xmlns:a16="http://schemas.microsoft.com/office/drawing/2014/main" id="{B461642F-0A89-D52D-EBD2-BA1E7236366A}"/>
              </a:ext>
            </a:extLst>
          </p:cNvPr>
          <p:cNvSpPr txBox="1"/>
          <p:nvPr/>
        </p:nvSpPr>
        <p:spPr>
          <a:xfrm rot="4384904">
            <a:off x="7576295" y="4165296"/>
            <a:ext cx="723936" cy="307777"/>
          </a:xfrm>
          <a:prstGeom prst="rect">
            <a:avLst/>
          </a:prstGeom>
          <a:noFill/>
        </p:spPr>
        <p:txBody>
          <a:bodyPr wrap="square" rtlCol="0">
            <a:spAutoFit/>
          </a:bodyPr>
          <a:lstStyle/>
          <a:p>
            <a:r>
              <a:rPr lang="en-US" sz="1400" dirty="0"/>
              <a:t>Logits</a:t>
            </a:r>
          </a:p>
        </p:txBody>
      </p:sp>
      <p:sp>
        <p:nvSpPr>
          <p:cNvPr id="201" name="TextBox 200">
            <a:extLst>
              <a:ext uri="{FF2B5EF4-FFF2-40B4-BE49-F238E27FC236}">
                <a16:creationId xmlns:a16="http://schemas.microsoft.com/office/drawing/2014/main" id="{0D0FF562-65A3-F418-9B71-466402C67118}"/>
              </a:ext>
            </a:extLst>
          </p:cNvPr>
          <p:cNvSpPr txBox="1"/>
          <p:nvPr/>
        </p:nvSpPr>
        <p:spPr>
          <a:xfrm rot="4384904">
            <a:off x="8377578" y="4165296"/>
            <a:ext cx="723936" cy="307777"/>
          </a:xfrm>
          <a:prstGeom prst="rect">
            <a:avLst/>
          </a:prstGeom>
          <a:noFill/>
        </p:spPr>
        <p:txBody>
          <a:bodyPr wrap="square" rtlCol="0">
            <a:spAutoFit/>
          </a:bodyPr>
          <a:lstStyle/>
          <a:p>
            <a:r>
              <a:rPr lang="en-US" sz="1400" dirty="0"/>
              <a:t>Mask</a:t>
            </a:r>
          </a:p>
        </p:txBody>
      </p:sp>
      <p:sp>
        <p:nvSpPr>
          <p:cNvPr id="202" name="Plus 201">
            <a:extLst>
              <a:ext uri="{FF2B5EF4-FFF2-40B4-BE49-F238E27FC236}">
                <a16:creationId xmlns:a16="http://schemas.microsoft.com/office/drawing/2014/main" id="{0B3F7FB2-1831-5C34-188C-C437EBAAE25F}"/>
              </a:ext>
            </a:extLst>
          </p:cNvPr>
          <p:cNvSpPr/>
          <p:nvPr/>
        </p:nvSpPr>
        <p:spPr>
          <a:xfrm>
            <a:off x="8153854" y="2695981"/>
            <a:ext cx="228306" cy="254809"/>
          </a:xfrm>
          <a:prstGeom prst="mathPlus">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3" name="Straight Arrow Connector 202">
            <a:extLst>
              <a:ext uri="{FF2B5EF4-FFF2-40B4-BE49-F238E27FC236}">
                <a16:creationId xmlns:a16="http://schemas.microsoft.com/office/drawing/2014/main" id="{FCE6FDE3-9A92-8125-57B2-648A59AC0292}"/>
              </a:ext>
            </a:extLst>
          </p:cNvPr>
          <p:cNvCxnSpPr>
            <a:cxnSpLocks/>
          </p:cNvCxnSpPr>
          <p:nvPr/>
        </p:nvCxnSpPr>
        <p:spPr>
          <a:xfrm flipV="1">
            <a:off x="9014524" y="2756452"/>
            <a:ext cx="241615" cy="108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04" name="TextBox 203">
            <a:extLst>
              <a:ext uri="{FF2B5EF4-FFF2-40B4-BE49-F238E27FC236}">
                <a16:creationId xmlns:a16="http://schemas.microsoft.com/office/drawing/2014/main" id="{9734B00A-7064-A995-2E9B-65FBBC2442B6}"/>
              </a:ext>
            </a:extLst>
          </p:cNvPr>
          <p:cNvSpPr txBox="1"/>
          <p:nvPr/>
        </p:nvSpPr>
        <p:spPr>
          <a:xfrm>
            <a:off x="9322964" y="2587175"/>
            <a:ext cx="848309" cy="338554"/>
          </a:xfrm>
          <a:prstGeom prst="rect">
            <a:avLst/>
          </a:prstGeom>
          <a:noFill/>
        </p:spPr>
        <p:txBody>
          <a:bodyPr wrap="none" rtlCol="0">
            <a:spAutoFit/>
          </a:bodyPr>
          <a:lstStyle/>
          <a:p>
            <a:r>
              <a:rPr lang="en-US" sz="1600" dirty="0"/>
              <a:t>CE loss</a:t>
            </a:r>
          </a:p>
        </p:txBody>
      </p:sp>
      <p:sp>
        <p:nvSpPr>
          <p:cNvPr id="205" name="TextBox 204">
            <a:extLst>
              <a:ext uri="{FF2B5EF4-FFF2-40B4-BE49-F238E27FC236}">
                <a16:creationId xmlns:a16="http://schemas.microsoft.com/office/drawing/2014/main" id="{34DE4BD2-9A80-AB39-A469-D55B4D4AAA12}"/>
              </a:ext>
            </a:extLst>
          </p:cNvPr>
          <p:cNvSpPr txBox="1"/>
          <p:nvPr/>
        </p:nvSpPr>
        <p:spPr>
          <a:xfrm>
            <a:off x="1562235" y="270983"/>
            <a:ext cx="6340775" cy="369332"/>
          </a:xfrm>
          <a:prstGeom prst="rect">
            <a:avLst/>
          </a:prstGeom>
          <a:noFill/>
        </p:spPr>
        <p:txBody>
          <a:bodyPr wrap="none" rtlCol="0">
            <a:spAutoFit/>
          </a:bodyPr>
          <a:lstStyle/>
          <a:p>
            <a:r>
              <a:rPr lang="en-US" b="1" dirty="0"/>
              <a:t>pre-train in masked-language mode</a:t>
            </a:r>
            <a:r>
              <a:rPr lang="en-US" dirty="0"/>
              <a:t>, OAS light-chain dataset</a:t>
            </a:r>
          </a:p>
        </p:txBody>
      </p:sp>
      <p:sp>
        <p:nvSpPr>
          <p:cNvPr id="206" name="TextBox 205">
            <a:extLst>
              <a:ext uri="{FF2B5EF4-FFF2-40B4-BE49-F238E27FC236}">
                <a16:creationId xmlns:a16="http://schemas.microsoft.com/office/drawing/2014/main" id="{D34CF774-8499-E480-516A-FF6C4A54BF23}"/>
              </a:ext>
            </a:extLst>
          </p:cNvPr>
          <p:cNvSpPr txBox="1"/>
          <p:nvPr/>
        </p:nvSpPr>
        <p:spPr>
          <a:xfrm rot="4384904">
            <a:off x="5677314" y="4251098"/>
            <a:ext cx="903303" cy="307777"/>
          </a:xfrm>
          <a:prstGeom prst="rect">
            <a:avLst/>
          </a:prstGeom>
          <a:noFill/>
        </p:spPr>
        <p:txBody>
          <a:bodyPr wrap="square" rtlCol="0">
            <a:spAutoFit/>
          </a:bodyPr>
          <a:lstStyle/>
          <a:p>
            <a:r>
              <a:rPr lang="en-US" sz="1400" dirty="0"/>
              <a:t>Contexts</a:t>
            </a:r>
          </a:p>
        </p:txBody>
      </p:sp>
      <p:sp>
        <p:nvSpPr>
          <p:cNvPr id="229" name="TextBox 228">
            <a:extLst>
              <a:ext uri="{FF2B5EF4-FFF2-40B4-BE49-F238E27FC236}">
                <a16:creationId xmlns:a16="http://schemas.microsoft.com/office/drawing/2014/main" id="{44B4CEBE-DBAD-DA2C-AC37-364EFB980BB5}"/>
              </a:ext>
            </a:extLst>
          </p:cNvPr>
          <p:cNvSpPr txBox="1"/>
          <p:nvPr/>
        </p:nvSpPr>
        <p:spPr>
          <a:xfrm>
            <a:off x="1929023" y="5644031"/>
            <a:ext cx="3326616" cy="523220"/>
          </a:xfrm>
          <a:prstGeom prst="rect">
            <a:avLst/>
          </a:prstGeom>
          <a:noFill/>
        </p:spPr>
        <p:txBody>
          <a:bodyPr wrap="none" rtlCol="0">
            <a:spAutoFit/>
          </a:bodyPr>
          <a:lstStyle/>
          <a:p>
            <a:r>
              <a:rPr lang="en-US" sz="1400" dirty="0"/>
              <a:t>(separate mask created during encoding </a:t>
            </a:r>
          </a:p>
          <a:p>
            <a:r>
              <a:rPr lang="en-US" sz="1400" dirty="0"/>
              <a:t>and also passed into transformer)</a:t>
            </a:r>
          </a:p>
        </p:txBody>
      </p:sp>
    </p:spTree>
    <p:extLst>
      <p:ext uri="{BB962C8B-B14F-4D97-AF65-F5344CB8AC3E}">
        <p14:creationId xmlns:p14="http://schemas.microsoft.com/office/powerpoint/2010/main" val="869160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E9340A-18C0-A348-FE6D-9AD3709D1616}"/>
              </a:ext>
            </a:extLst>
          </p:cNvPr>
          <p:cNvSpPr txBox="1"/>
          <p:nvPr/>
        </p:nvSpPr>
        <p:spPr>
          <a:xfrm>
            <a:off x="136762" y="204349"/>
            <a:ext cx="869725" cy="461665"/>
          </a:xfrm>
          <a:prstGeom prst="rect">
            <a:avLst/>
          </a:prstGeom>
          <a:noFill/>
        </p:spPr>
        <p:txBody>
          <a:bodyPr wrap="none" rtlCol="0">
            <a:spAutoFit/>
          </a:bodyPr>
          <a:lstStyle/>
          <a:p>
            <a:r>
              <a:rPr lang="en-US" sz="2400" dirty="0"/>
              <a:t>BERT</a:t>
            </a:r>
            <a:endParaRPr lang="en-US" sz="2400" dirty="0">
              <a:highlight>
                <a:srgbClr val="FFFF00"/>
              </a:highlight>
            </a:endParaRPr>
          </a:p>
        </p:txBody>
      </p:sp>
      <p:sp>
        <p:nvSpPr>
          <p:cNvPr id="31" name="Rectangle 30">
            <a:extLst>
              <a:ext uri="{FF2B5EF4-FFF2-40B4-BE49-F238E27FC236}">
                <a16:creationId xmlns:a16="http://schemas.microsoft.com/office/drawing/2014/main" id="{CB9B49F4-C05C-BB69-8A3E-4392A162C6FE}"/>
              </a:ext>
            </a:extLst>
          </p:cNvPr>
          <p:cNvSpPr/>
          <p:nvPr/>
        </p:nvSpPr>
        <p:spPr>
          <a:xfrm>
            <a:off x="4126297" y="2425473"/>
            <a:ext cx="1240385" cy="621435"/>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Transformer</a:t>
            </a:r>
          </a:p>
        </p:txBody>
      </p:sp>
      <p:sp>
        <p:nvSpPr>
          <p:cNvPr id="32" name="Right Brace 31">
            <a:extLst>
              <a:ext uri="{FF2B5EF4-FFF2-40B4-BE49-F238E27FC236}">
                <a16:creationId xmlns:a16="http://schemas.microsoft.com/office/drawing/2014/main" id="{AAE10190-D77A-C3A1-6AC5-34C3B6F9FC9B}"/>
              </a:ext>
            </a:extLst>
          </p:cNvPr>
          <p:cNvSpPr/>
          <p:nvPr/>
        </p:nvSpPr>
        <p:spPr>
          <a:xfrm>
            <a:off x="3781835" y="1432315"/>
            <a:ext cx="237811" cy="2623430"/>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cxnSp>
        <p:nvCxnSpPr>
          <p:cNvPr id="38" name="Straight Arrow Connector 37">
            <a:extLst>
              <a:ext uri="{FF2B5EF4-FFF2-40B4-BE49-F238E27FC236}">
                <a16:creationId xmlns:a16="http://schemas.microsoft.com/office/drawing/2014/main" id="{8F657D18-5914-69A6-9AFB-FCD3E127DCC5}"/>
              </a:ext>
            </a:extLst>
          </p:cNvPr>
          <p:cNvCxnSpPr>
            <a:cxnSpLocks/>
          </p:cNvCxnSpPr>
          <p:nvPr/>
        </p:nvCxnSpPr>
        <p:spPr>
          <a:xfrm flipV="1">
            <a:off x="5471763" y="2756452"/>
            <a:ext cx="241615" cy="108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64" name="Group 63">
            <a:extLst>
              <a:ext uri="{FF2B5EF4-FFF2-40B4-BE49-F238E27FC236}">
                <a16:creationId xmlns:a16="http://schemas.microsoft.com/office/drawing/2014/main" id="{AD6A53F5-6FC8-799B-3759-A35F535094B1}"/>
              </a:ext>
            </a:extLst>
          </p:cNvPr>
          <p:cNvGrpSpPr/>
          <p:nvPr/>
        </p:nvGrpSpPr>
        <p:grpSpPr>
          <a:xfrm>
            <a:off x="1188621" y="1351067"/>
            <a:ext cx="707886" cy="2520669"/>
            <a:chOff x="794657" y="2313552"/>
            <a:chExt cx="707886" cy="2520669"/>
          </a:xfrm>
        </p:grpSpPr>
        <p:grpSp>
          <p:nvGrpSpPr>
            <p:cNvPr id="59" name="Group 58">
              <a:extLst>
                <a:ext uri="{FF2B5EF4-FFF2-40B4-BE49-F238E27FC236}">
                  <a16:creationId xmlns:a16="http://schemas.microsoft.com/office/drawing/2014/main" id="{E9D2FAA8-5906-2EB8-8AED-4E7D65FD08FF}"/>
                </a:ext>
              </a:extLst>
            </p:cNvPr>
            <p:cNvGrpSpPr/>
            <p:nvPr/>
          </p:nvGrpSpPr>
          <p:grpSpPr>
            <a:xfrm>
              <a:off x="838567" y="2752341"/>
              <a:ext cx="343652" cy="755423"/>
              <a:chOff x="826242" y="2998440"/>
              <a:chExt cx="486340" cy="520584"/>
            </a:xfrm>
          </p:grpSpPr>
          <p:sp>
            <p:nvSpPr>
              <p:cNvPr id="4" name="Rectangle 3">
                <a:extLst>
                  <a:ext uri="{FF2B5EF4-FFF2-40B4-BE49-F238E27FC236}">
                    <a16:creationId xmlns:a16="http://schemas.microsoft.com/office/drawing/2014/main" id="{C4C864D8-23AD-3F9B-B17A-C9E95344F8AD}"/>
                  </a:ext>
                </a:extLst>
              </p:cNvPr>
              <p:cNvSpPr/>
              <p:nvPr/>
            </p:nvSpPr>
            <p:spPr>
              <a:xfrm>
                <a:off x="826242" y="2998440"/>
                <a:ext cx="486340" cy="175596"/>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Q</a:t>
                </a:r>
              </a:p>
            </p:txBody>
          </p:sp>
          <p:sp>
            <p:nvSpPr>
              <p:cNvPr id="5" name="Rectangle 4">
                <a:extLst>
                  <a:ext uri="{FF2B5EF4-FFF2-40B4-BE49-F238E27FC236}">
                    <a16:creationId xmlns:a16="http://schemas.microsoft.com/office/drawing/2014/main" id="{5EABA0B3-985A-C0A7-6226-C534738A104E}"/>
                  </a:ext>
                </a:extLst>
              </p:cNvPr>
              <p:cNvSpPr/>
              <p:nvPr/>
            </p:nvSpPr>
            <p:spPr>
              <a:xfrm>
                <a:off x="826242" y="3170927"/>
                <a:ext cx="486340" cy="175596"/>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a:t>
                </a:r>
              </a:p>
            </p:txBody>
          </p:sp>
          <p:sp>
            <p:nvSpPr>
              <p:cNvPr id="6" name="Rectangle 5">
                <a:extLst>
                  <a:ext uri="{FF2B5EF4-FFF2-40B4-BE49-F238E27FC236}">
                    <a16:creationId xmlns:a16="http://schemas.microsoft.com/office/drawing/2014/main" id="{50406C6C-B4E7-F211-BCBC-32C3067F2632}"/>
                  </a:ext>
                </a:extLst>
              </p:cNvPr>
              <p:cNvSpPr/>
              <p:nvPr/>
            </p:nvSpPr>
            <p:spPr>
              <a:xfrm>
                <a:off x="826242" y="3343428"/>
                <a:ext cx="486340" cy="175596"/>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a:t>
                </a:r>
              </a:p>
            </p:txBody>
          </p:sp>
        </p:grpSp>
        <p:sp>
          <p:nvSpPr>
            <p:cNvPr id="39" name="TextBox 38">
              <a:extLst>
                <a:ext uri="{FF2B5EF4-FFF2-40B4-BE49-F238E27FC236}">
                  <a16:creationId xmlns:a16="http://schemas.microsoft.com/office/drawing/2014/main" id="{D5CB9BD8-BEFF-B8CA-CF7E-32948BDA828F}"/>
                </a:ext>
              </a:extLst>
            </p:cNvPr>
            <p:cNvSpPr txBox="1"/>
            <p:nvPr/>
          </p:nvSpPr>
          <p:spPr>
            <a:xfrm rot="5400000">
              <a:off x="846273" y="3422528"/>
              <a:ext cx="604653" cy="707886"/>
            </a:xfrm>
            <a:prstGeom prst="rect">
              <a:avLst/>
            </a:prstGeom>
            <a:noFill/>
          </p:spPr>
          <p:txBody>
            <a:bodyPr wrap="none" rtlCol="0">
              <a:spAutoFit/>
            </a:bodyPr>
            <a:lstStyle/>
            <a:p>
              <a:r>
                <a:rPr lang="en-US" sz="4000" dirty="0"/>
                <a:t>…</a:t>
              </a:r>
            </a:p>
          </p:txBody>
        </p:sp>
        <p:sp>
          <p:nvSpPr>
            <p:cNvPr id="40" name="Rectangle 39">
              <a:extLst>
                <a:ext uri="{FF2B5EF4-FFF2-40B4-BE49-F238E27FC236}">
                  <a16:creationId xmlns:a16="http://schemas.microsoft.com/office/drawing/2014/main" id="{99659B51-5FC4-1CC2-1CF9-811AC8C3B6D7}"/>
                </a:ext>
              </a:extLst>
            </p:cNvPr>
            <p:cNvSpPr/>
            <p:nvPr/>
          </p:nvSpPr>
          <p:spPr>
            <a:xfrm>
              <a:off x="821168" y="2313552"/>
              <a:ext cx="415961" cy="279400"/>
            </a:xfrm>
            <a:prstGeom prst="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CLS</a:t>
              </a:r>
            </a:p>
          </p:txBody>
        </p:sp>
        <p:grpSp>
          <p:nvGrpSpPr>
            <p:cNvPr id="60" name="Group 59">
              <a:extLst>
                <a:ext uri="{FF2B5EF4-FFF2-40B4-BE49-F238E27FC236}">
                  <a16:creationId xmlns:a16="http://schemas.microsoft.com/office/drawing/2014/main" id="{0CA855F1-DB88-A525-B072-1C3DB8DF3682}"/>
                </a:ext>
              </a:extLst>
            </p:cNvPr>
            <p:cNvGrpSpPr/>
            <p:nvPr/>
          </p:nvGrpSpPr>
          <p:grpSpPr>
            <a:xfrm>
              <a:off x="828480" y="4078798"/>
              <a:ext cx="343652" cy="755423"/>
              <a:chOff x="826242" y="2998440"/>
              <a:chExt cx="486340" cy="520584"/>
            </a:xfrm>
          </p:grpSpPr>
          <p:sp>
            <p:nvSpPr>
              <p:cNvPr id="61" name="Rectangle 60">
                <a:extLst>
                  <a:ext uri="{FF2B5EF4-FFF2-40B4-BE49-F238E27FC236}">
                    <a16:creationId xmlns:a16="http://schemas.microsoft.com/office/drawing/2014/main" id="{DB91EEAC-4DB2-9F8E-1230-9D812DA7F3D9}"/>
                  </a:ext>
                </a:extLst>
              </p:cNvPr>
              <p:cNvSpPr/>
              <p:nvPr/>
            </p:nvSpPr>
            <p:spPr>
              <a:xfrm>
                <a:off x="826242" y="2998440"/>
                <a:ext cx="486340" cy="175596"/>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a:t>
                </a:r>
              </a:p>
            </p:txBody>
          </p:sp>
          <p:sp>
            <p:nvSpPr>
              <p:cNvPr id="62" name="Rectangle 61">
                <a:extLst>
                  <a:ext uri="{FF2B5EF4-FFF2-40B4-BE49-F238E27FC236}">
                    <a16:creationId xmlns:a16="http://schemas.microsoft.com/office/drawing/2014/main" id="{245FD8C5-9608-5D24-664C-FAC96D65A044}"/>
                  </a:ext>
                </a:extLst>
              </p:cNvPr>
              <p:cNvSpPr/>
              <p:nvPr/>
            </p:nvSpPr>
            <p:spPr>
              <a:xfrm>
                <a:off x="826242" y="3170927"/>
                <a:ext cx="486340" cy="175596"/>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a:t>
                </a:r>
              </a:p>
            </p:txBody>
          </p:sp>
          <p:sp>
            <p:nvSpPr>
              <p:cNvPr id="63" name="Rectangle 62">
                <a:extLst>
                  <a:ext uri="{FF2B5EF4-FFF2-40B4-BE49-F238E27FC236}">
                    <a16:creationId xmlns:a16="http://schemas.microsoft.com/office/drawing/2014/main" id="{4C03EE80-F3CA-DD08-71AB-6A544FB61F81}"/>
                  </a:ext>
                </a:extLst>
              </p:cNvPr>
              <p:cNvSpPr/>
              <p:nvPr/>
            </p:nvSpPr>
            <p:spPr>
              <a:xfrm>
                <a:off x="826242" y="3343428"/>
                <a:ext cx="486340" cy="175596"/>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a:t>
                </a:r>
              </a:p>
            </p:txBody>
          </p:sp>
        </p:grpSp>
      </p:grpSp>
      <p:sp>
        <p:nvSpPr>
          <p:cNvPr id="65" name="TextBox 64">
            <a:extLst>
              <a:ext uri="{FF2B5EF4-FFF2-40B4-BE49-F238E27FC236}">
                <a16:creationId xmlns:a16="http://schemas.microsoft.com/office/drawing/2014/main" id="{31857FF4-F8E9-4EF8-D172-C8DD16BD5F76}"/>
              </a:ext>
            </a:extLst>
          </p:cNvPr>
          <p:cNvSpPr txBox="1"/>
          <p:nvPr/>
        </p:nvSpPr>
        <p:spPr>
          <a:xfrm rot="4384904">
            <a:off x="732921" y="4579303"/>
            <a:ext cx="1569005" cy="307777"/>
          </a:xfrm>
          <a:prstGeom prst="rect">
            <a:avLst/>
          </a:prstGeom>
          <a:noFill/>
        </p:spPr>
        <p:txBody>
          <a:bodyPr wrap="square" rtlCol="0">
            <a:spAutoFit/>
          </a:bodyPr>
          <a:lstStyle/>
          <a:p>
            <a:r>
              <a:rPr lang="en-US" sz="1400" dirty="0"/>
              <a:t>CLS + </a:t>
            </a:r>
            <a:r>
              <a:rPr lang="en-US" sz="1400" dirty="0" err="1"/>
              <a:t>scFv</a:t>
            </a:r>
            <a:r>
              <a:rPr lang="en-US" sz="1400" dirty="0"/>
              <a:t> aa</a:t>
            </a:r>
          </a:p>
        </p:txBody>
      </p:sp>
      <p:grpSp>
        <p:nvGrpSpPr>
          <p:cNvPr id="124" name="Group 123">
            <a:extLst>
              <a:ext uri="{FF2B5EF4-FFF2-40B4-BE49-F238E27FC236}">
                <a16:creationId xmlns:a16="http://schemas.microsoft.com/office/drawing/2014/main" id="{D7087214-E592-8643-B2C5-EBA71BF2DA31}"/>
              </a:ext>
            </a:extLst>
          </p:cNvPr>
          <p:cNvGrpSpPr/>
          <p:nvPr/>
        </p:nvGrpSpPr>
        <p:grpSpPr>
          <a:xfrm>
            <a:off x="1986346" y="1351067"/>
            <a:ext cx="707886" cy="2520669"/>
            <a:chOff x="1562764" y="1371634"/>
            <a:chExt cx="707886" cy="2520669"/>
          </a:xfrm>
        </p:grpSpPr>
        <p:sp>
          <p:nvSpPr>
            <p:cNvPr id="68" name="TextBox 67">
              <a:extLst>
                <a:ext uri="{FF2B5EF4-FFF2-40B4-BE49-F238E27FC236}">
                  <a16:creationId xmlns:a16="http://schemas.microsoft.com/office/drawing/2014/main" id="{B505B256-A2A7-7488-4DAD-8547B8F32BED}"/>
                </a:ext>
              </a:extLst>
            </p:cNvPr>
            <p:cNvSpPr txBox="1"/>
            <p:nvPr/>
          </p:nvSpPr>
          <p:spPr>
            <a:xfrm rot="5400000">
              <a:off x="1614380" y="2480610"/>
              <a:ext cx="604653" cy="707886"/>
            </a:xfrm>
            <a:prstGeom prst="rect">
              <a:avLst/>
            </a:prstGeom>
            <a:noFill/>
          </p:spPr>
          <p:txBody>
            <a:bodyPr wrap="none" rtlCol="0">
              <a:spAutoFit/>
            </a:bodyPr>
            <a:lstStyle/>
            <a:p>
              <a:r>
                <a:rPr lang="en-US" sz="4000" dirty="0"/>
                <a:t>…</a:t>
              </a:r>
            </a:p>
          </p:txBody>
        </p:sp>
        <p:grpSp>
          <p:nvGrpSpPr>
            <p:cNvPr id="84" name="Group 83">
              <a:extLst>
                <a:ext uri="{FF2B5EF4-FFF2-40B4-BE49-F238E27FC236}">
                  <a16:creationId xmlns:a16="http://schemas.microsoft.com/office/drawing/2014/main" id="{8360462A-3CE7-DA2C-7810-5D6703548719}"/>
                </a:ext>
              </a:extLst>
            </p:cNvPr>
            <p:cNvGrpSpPr/>
            <p:nvPr/>
          </p:nvGrpSpPr>
          <p:grpSpPr>
            <a:xfrm>
              <a:off x="1589275" y="1371634"/>
              <a:ext cx="464879" cy="2520669"/>
              <a:chOff x="1589275" y="2286038"/>
              <a:chExt cx="464879" cy="2520669"/>
            </a:xfrm>
          </p:grpSpPr>
          <p:grpSp>
            <p:nvGrpSpPr>
              <p:cNvPr id="67" name="Group 66">
                <a:extLst>
                  <a:ext uri="{FF2B5EF4-FFF2-40B4-BE49-F238E27FC236}">
                    <a16:creationId xmlns:a16="http://schemas.microsoft.com/office/drawing/2014/main" id="{615A5D28-85F4-35D4-1429-ABCE89804760}"/>
                  </a:ext>
                </a:extLst>
              </p:cNvPr>
              <p:cNvGrpSpPr/>
              <p:nvPr/>
            </p:nvGrpSpPr>
            <p:grpSpPr>
              <a:xfrm>
                <a:off x="1606674" y="2724827"/>
                <a:ext cx="447480" cy="755423"/>
                <a:chOff x="826241" y="2998440"/>
                <a:chExt cx="633278" cy="520584"/>
              </a:xfrm>
            </p:grpSpPr>
            <p:sp>
              <p:nvSpPr>
                <p:cNvPr id="74" name="Rectangle 73">
                  <a:extLst>
                    <a:ext uri="{FF2B5EF4-FFF2-40B4-BE49-F238E27FC236}">
                      <a16:creationId xmlns:a16="http://schemas.microsoft.com/office/drawing/2014/main" id="{0511B4C5-29A1-C8A4-A3A0-A853335784E3}"/>
                    </a:ext>
                  </a:extLst>
                </p:cNvPr>
                <p:cNvSpPr/>
                <p:nvPr/>
              </p:nvSpPr>
              <p:spPr>
                <a:xfrm>
                  <a:off x="826241" y="2998440"/>
                  <a:ext cx="633277" cy="175596"/>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14</a:t>
                  </a:r>
                </a:p>
              </p:txBody>
            </p:sp>
            <p:sp>
              <p:nvSpPr>
                <p:cNvPr id="79" name="Rectangle 78">
                  <a:extLst>
                    <a:ext uri="{FF2B5EF4-FFF2-40B4-BE49-F238E27FC236}">
                      <a16:creationId xmlns:a16="http://schemas.microsoft.com/office/drawing/2014/main" id="{01E94BCF-0B38-48AA-CC97-4719202D24A2}"/>
                    </a:ext>
                  </a:extLst>
                </p:cNvPr>
                <p:cNvSpPr/>
                <p:nvPr/>
              </p:nvSpPr>
              <p:spPr>
                <a:xfrm>
                  <a:off x="826241" y="3170927"/>
                  <a:ext cx="633278" cy="175596"/>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16</a:t>
                  </a:r>
                </a:p>
              </p:txBody>
            </p:sp>
            <p:sp>
              <p:nvSpPr>
                <p:cNvPr id="81" name="Rectangle 80">
                  <a:extLst>
                    <a:ext uri="{FF2B5EF4-FFF2-40B4-BE49-F238E27FC236}">
                      <a16:creationId xmlns:a16="http://schemas.microsoft.com/office/drawing/2014/main" id="{29285862-28DE-7FA3-D3CA-1199CF4B9A40}"/>
                    </a:ext>
                  </a:extLst>
                </p:cNvPr>
                <p:cNvSpPr/>
                <p:nvPr/>
              </p:nvSpPr>
              <p:spPr>
                <a:xfrm>
                  <a:off x="826242" y="3343428"/>
                  <a:ext cx="633275" cy="175596"/>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18</a:t>
                  </a:r>
                </a:p>
              </p:txBody>
            </p:sp>
          </p:grpSp>
          <p:sp>
            <p:nvSpPr>
              <p:cNvPr id="69" name="Rectangle 68">
                <a:extLst>
                  <a:ext uri="{FF2B5EF4-FFF2-40B4-BE49-F238E27FC236}">
                    <a16:creationId xmlns:a16="http://schemas.microsoft.com/office/drawing/2014/main" id="{FA9507B8-F5E0-62B2-F910-60103BF766BB}"/>
                  </a:ext>
                </a:extLst>
              </p:cNvPr>
              <p:cNvSpPr/>
              <p:nvPr/>
            </p:nvSpPr>
            <p:spPr>
              <a:xfrm>
                <a:off x="1589275" y="2286038"/>
                <a:ext cx="464878" cy="279400"/>
              </a:xfrm>
              <a:prstGeom prst="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0</a:t>
                </a:r>
              </a:p>
            </p:txBody>
          </p:sp>
          <p:grpSp>
            <p:nvGrpSpPr>
              <p:cNvPr id="70" name="Group 69">
                <a:extLst>
                  <a:ext uri="{FF2B5EF4-FFF2-40B4-BE49-F238E27FC236}">
                    <a16:creationId xmlns:a16="http://schemas.microsoft.com/office/drawing/2014/main" id="{78361089-DAA3-2409-6A1E-22A70028F63C}"/>
                  </a:ext>
                </a:extLst>
              </p:cNvPr>
              <p:cNvGrpSpPr/>
              <p:nvPr/>
            </p:nvGrpSpPr>
            <p:grpSpPr>
              <a:xfrm>
                <a:off x="1596587" y="4051284"/>
                <a:ext cx="433491" cy="755423"/>
                <a:chOff x="826241" y="2998440"/>
                <a:chExt cx="613481" cy="520584"/>
              </a:xfrm>
            </p:grpSpPr>
            <p:sp>
              <p:nvSpPr>
                <p:cNvPr id="71" name="Rectangle 70">
                  <a:extLst>
                    <a:ext uri="{FF2B5EF4-FFF2-40B4-BE49-F238E27FC236}">
                      <a16:creationId xmlns:a16="http://schemas.microsoft.com/office/drawing/2014/main" id="{35F4A33B-64CE-B4AE-3504-62B66069BEC8}"/>
                    </a:ext>
                  </a:extLst>
                </p:cNvPr>
                <p:cNvSpPr/>
                <p:nvPr/>
              </p:nvSpPr>
              <p:spPr>
                <a:xfrm>
                  <a:off x="826242" y="2998440"/>
                  <a:ext cx="613480" cy="175596"/>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13</a:t>
                  </a:r>
                </a:p>
              </p:txBody>
            </p:sp>
            <p:sp>
              <p:nvSpPr>
                <p:cNvPr id="72" name="Rectangle 71">
                  <a:extLst>
                    <a:ext uri="{FF2B5EF4-FFF2-40B4-BE49-F238E27FC236}">
                      <a16:creationId xmlns:a16="http://schemas.microsoft.com/office/drawing/2014/main" id="{D6F672A4-CCCA-ADDD-9186-3D7A597D40A7}"/>
                    </a:ext>
                  </a:extLst>
                </p:cNvPr>
                <p:cNvSpPr/>
                <p:nvPr/>
              </p:nvSpPr>
              <p:spPr>
                <a:xfrm>
                  <a:off x="826242" y="3170927"/>
                  <a:ext cx="613480" cy="175596"/>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17</a:t>
                  </a:r>
                </a:p>
              </p:txBody>
            </p:sp>
            <p:sp>
              <p:nvSpPr>
                <p:cNvPr id="73" name="Rectangle 72">
                  <a:extLst>
                    <a:ext uri="{FF2B5EF4-FFF2-40B4-BE49-F238E27FC236}">
                      <a16:creationId xmlns:a16="http://schemas.microsoft.com/office/drawing/2014/main" id="{EDA4C7AA-DE90-76A2-0B58-FBFEE30E6FB3}"/>
                    </a:ext>
                  </a:extLst>
                </p:cNvPr>
                <p:cNvSpPr/>
                <p:nvPr/>
              </p:nvSpPr>
              <p:spPr>
                <a:xfrm>
                  <a:off x="826241" y="3343428"/>
                  <a:ext cx="613479" cy="175596"/>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16</a:t>
                  </a:r>
                </a:p>
              </p:txBody>
            </p:sp>
          </p:grpSp>
        </p:grpSp>
      </p:grpSp>
      <p:grpSp>
        <p:nvGrpSpPr>
          <p:cNvPr id="123" name="Group 122">
            <a:extLst>
              <a:ext uri="{FF2B5EF4-FFF2-40B4-BE49-F238E27FC236}">
                <a16:creationId xmlns:a16="http://schemas.microsoft.com/office/drawing/2014/main" id="{03B94C03-321F-3BB6-B0B6-F9B570CB4C15}"/>
              </a:ext>
            </a:extLst>
          </p:cNvPr>
          <p:cNvGrpSpPr/>
          <p:nvPr/>
        </p:nvGrpSpPr>
        <p:grpSpPr>
          <a:xfrm>
            <a:off x="2792557" y="1351067"/>
            <a:ext cx="934503" cy="2520669"/>
            <a:chOff x="2368975" y="1356675"/>
            <a:chExt cx="934503" cy="2520669"/>
          </a:xfrm>
        </p:grpSpPr>
        <p:grpSp>
          <p:nvGrpSpPr>
            <p:cNvPr id="85" name="Group 84">
              <a:extLst>
                <a:ext uri="{FF2B5EF4-FFF2-40B4-BE49-F238E27FC236}">
                  <a16:creationId xmlns:a16="http://schemas.microsoft.com/office/drawing/2014/main" id="{19829FE7-2340-9AE2-78E7-038C777A68CD}"/>
                </a:ext>
              </a:extLst>
            </p:cNvPr>
            <p:cNvGrpSpPr/>
            <p:nvPr/>
          </p:nvGrpSpPr>
          <p:grpSpPr>
            <a:xfrm>
              <a:off x="2368975" y="1356675"/>
              <a:ext cx="885451" cy="2520669"/>
              <a:chOff x="1596587" y="2286038"/>
              <a:chExt cx="353739" cy="2520669"/>
            </a:xfrm>
            <a:pattFill prst="pct5">
              <a:fgClr>
                <a:schemeClr val="tx1"/>
              </a:fgClr>
              <a:bgClr>
                <a:schemeClr val="bg1"/>
              </a:bgClr>
            </a:pattFill>
          </p:grpSpPr>
          <p:grpSp>
            <p:nvGrpSpPr>
              <p:cNvPr id="86" name="Group 85">
                <a:extLst>
                  <a:ext uri="{FF2B5EF4-FFF2-40B4-BE49-F238E27FC236}">
                    <a16:creationId xmlns:a16="http://schemas.microsoft.com/office/drawing/2014/main" id="{4D0536C4-157F-A5F1-4D46-18732BF0AC82}"/>
                  </a:ext>
                </a:extLst>
              </p:cNvPr>
              <p:cNvGrpSpPr/>
              <p:nvPr/>
            </p:nvGrpSpPr>
            <p:grpSpPr>
              <a:xfrm>
                <a:off x="1606674" y="2724827"/>
                <a:ext cx="343652" cy="755423"/>
                <a:chOff x="826242" y="2998440"/>
                <a:chExt cx="486340" cy="520584"/>
              </a:xfrm>
              <a:grpFill/>
            </p:grpSpPr>
            <p:sp>
              <p:nvSpPr>
                <p:cNvPr id="95" name="Rectangle 94">
                  <a:extLst>
                    <a:ext uri="{FF2B5EF4-FFF2-40B4-BE49-F238E27FC236}">
                      <a16:creationId xmlns:a16="http://schemas.microsoft.com/office/drawing/2014/main" id="{1F03CE2F-A842-C122-3118-2DDB896659B8}"/>
                    </a:ext>
                  </a:extLst>
                </p:cNvPr>
                <p:cNvSpPr/>
                <p:nvPr/>
              </p:nvSpPr>
              <p:spPr>
                <a:xfrm>
                  <a:off x="826242" y="2998440"/>
                  <a:ext cx="486340" cy="175596"/>
                </a:xfrm>
                <a:prstGeom prst="rect">
                  <a:avLst/>
                </a:prstGeom>
                <a:pattFill prst="pct5">
                  <a:fgClr>
                    <a:schemeClr val="tx1"/>
                  </a:fgClr>
                  <a:bgClr>
                    <a:srgbClr val="00B0F0"/>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96" name="Rectangle 95">
                  <a:extLst>
                    <a:ext uri="{FF2B5EF4-FFF2-40B4-BE49-F238E27FC236}">
                      <a16:creationId xmlns:a16="http://schemas.microsoft.com/office/drawing/2014/main" id="{826A67FF-AB2D-184C-953B-3A08D6ED08F0}"/>
                    </a:ext>
                  </a:extLst>
                </p:cNvPr>
                <p:cNvSpPr/>
                <p:nvPr/>
              </p:nvSpPr>
              <p:spPr>
                <a:xfrm>
                  <a:off x="826242" y="3170927"/>
                  <a:ext cx="486340" cy="175596"/>
                </a:xfrm>
                <a:prstGeom prst="rect">
                  <a:avLst/>
                </a:prstGeom>
                <a:pattFill prst="pct5">
                  <a:fgClr>
                    <a:schemeClr val="tx1"/>
                  </a:fgClr>
                  <a:bgClr>
                    <a:srgbClr val="00B0F0"/>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97" name="Rectangle 96">
                  <a:extLst>
                    <a:ext uri="{FF2B5EF4-FFF2-40B4-BE49-F238E27FC236}">
                      <a16:creationId xmlns:a16="http://schemas.microsoft.com/office/drawing/2014/main" id="{3F0B4F63-C5C8-B17F-397C-D7D7169DBC63}"/>
                    </a:ext>
                  </a:extLst>
                </p:cNvPr>
                <p:cNvSpPr/>
                <p:nvPr/>
              </p:nvSpPr>
              <p:spPr>
                <a:xfrm>
                  <a:off x="826242" y="3343428"/>
                  <a:ext cx="486340" cy="175596"/>
                </a:xfrm>
                <a:prstGeom prst="rect">
                  <a:avLst/>
                </a:prstGeom>
                <a:pattFill prst="pct5">
                  <a:fgClr>
                    <a:schemeClr val="tx1"/>
                  </a:fgClr>
                  <a:bgClr>
                    <a:srgbClr val="00B0F0"/>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grpSp>
          <p:sp>
            <p:nvSpPr>
              <p:cNvPr id="90" name="Rectangle 89">
                <a:extLst>
                  <a:ext uri="{FF2B5EF4-FFF2-40B4-BE49-F238E27FC236}">
                    <a16:creationId xmlns:a16="http://schemas.microsoft.com/office/drawing/2014/main" id="{A054DAD1-07DA-1694-84C3-0CC393B19EA5}"/>
                  </a:ext>
                </a:extLst>
              </p:cNvPr>
              <p:cNvSpPr/>
              <p:nvPr/>
            </p:nvSpPr>
            <p:spPr>
              <a:xfrm>
                <a:off x="1611340" y="2286038"/>
                <a:ext cx="338986" cy="279400"/>
              </a:xfrm>
              <a:prstGeom prst="rect">
                <a:avLst/>
              </a:prstGeom>
              <a:pattFill prst="pct5">
                <a:fgClr>
                  <a:schemeClr val="tx1"/>
                </a:fgClr>
                <a:bgClr>
                  <a:srgbClr val="FFFF00"/>
                </a:bgClr>
              </a:patt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grpSp>
            <p:nvGrpSpPr>
              <p:cNvPr id="91" name="Group 90">
                <a:extLst>
                  <a:ext uri="{FF2B5EF4-FFF2-40B4-BE49-F238E27FC236}">
                    <a16:creationId xmlns:a16="http://schemas.microsoft.com/office/drawing/2014/main" id="{0934CBA1-9E0B-6B88-9E84-A5691A784DEB}"/>
                  </a:ext>
                </a:extLst>
              </p:cNvPr>
              <p:cNvGrpSpPr/>
              <p:nvPr/>
            </p:nvGrpSpPr>
            <p:grpSpPr>
              <a:xfrm>
                <a:off x="1596587" y="4051284"/>
                <a:ext cx="343652" cy="755423"/>
                <a:chOff x="826242" y="2998440"/>
                <a:chExt cx="486340" cy="520584"/>
              </a:xfrm>
              <a:grpFill/>
            </p:grpSpPr>
            <p:sp>
              <p:nvSpPr>
                <p:cNvPr id="92" name="Rectangle 91">
                  <a:extLst>
                    <a:ext uri="{FF2B5EF4-FFF2-40B4-BE49-F238E27FC236}">
                      <a16:creationId xmlns:a16="http://schemas.microsoft.com/office/drawing/2014/main" id="{E234BC74-C205-27AF-2A51-F273B4C17AAF}"/>
                    </a:ext>
                  </a:extLst>
                </p:cNvPr>
                <p:cNvSpPr/>
                <p:nvPr/>
              </p:nvSpPr>
              <p:spPr>
                <a:xfrm>
                  <a:off x="826242" y="2998440"/>
                  <a:ext cx="486340" cy="175596"/>
                </a:xfrm>
                <a:prstGeom prst="rect">
                  <a:avLst/>
                </a:prstGeom>
                <a:pattFill prst="pct5">
                  <a:fgClr>
                    <a:schemeClr val="tx1"/>
                  </a:fgClr>
                  <a:bgClr>
                    <a:srgbClr val="00B0F0"/>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93" name="Rectangle 92">
                  <a:extLst>
                    <a:ext uri="{FF2B5EF4-FFF2-40B4-BE49-F238E27FC236}">
                      <a16:creationId xmlns:a16="http://schemas.microsoft.com/office/drawing/2014/main" id="{AF948747-C58B-496D-4EC0-86DC1183EFD4}"/>
                    </a:ext>
                  </a:extLst>
                </p:cNvPr>
                <p:cNvSpPr/>
                <p:nvPr/>
              </p:nvSpPr>
              <p:spPr>
                <a:xfrm>
                  <a:off x="826242" y="3170927"/>
                  <a:ext cx="486340" cy="175596"/>
                </a:xfrm>
                <a:prstGeom prst="rect">
                  <a:avLst/>
                </a:prstGeom>
                <a:pattFill prst="pct5">
                  <a:fgClr>
                    <a:schemeClr val="tx1"/>
                  </a:fgClr>
                  <a:bgClr>
                    <a:srgbClr val="00B0F0"/>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94" name="Rectangle 93">
                  <a:extLst>
                    <a:ext uri="{FF2B5EF4-FFF2-40B4-BE49-F238E27FC236}">
                      <a16:creationId xmlns:a16="http://schemas.microsoft.com/office/drawing/2014/main" id="{48A79A65-CED4-5FC0-8B89-CB649EAF5D94}"/>
                    </a:ext>
                  </a:extLst>
                </p:cNvPr>
                <p:cNvSpPr/>
                <p:nvPr/>
              </p:nvSpPr>
              <p:spPr>
                <a:xfrm>
                  <a:off x="826242" y="3343428"/>
                  <a:ext cx="486340" cy="175596"/>
                </a:xfrm>
                <a:prstGeom prst="rect">
                  <a:avLst/>
                </a:prstGeom>
                <a:pattFill prst="pct5">
                  <a:fgClr>
                    <a:schemeClr val="tx1"/>
                  </a:fgClr>
                  <a:bgClr>
                    <a:srgbClr val="00B0F0"/>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grpSp>
        </p:grpSp>
        <p:sp>
          <p:nvSpPr>
            <p:cNvPr id="108" name="TextBox 107">
              <a:extLst>
                <a:ext uri="{FF2B5EF4-FFF2-40B4-BE49-F238E27FC236}">
                  <a16:creationId xmlns:a16="http://schemas.microsoft.com/office/drawing/2014/main" id="{7A98645A-EF68-13DD-7B81-9A3746CF1C44}"/>
                </a:ext>
              </a:extLst>
            </p:cNvPr>
            <p:cNvSpPr txBox="1"/>
            <p:nvPr/>
          </p:nvSpPr>
          <p:spPr>
            <a:xfrm rot="5400000">
              <a:off x="2647208" y="2483254"/>
              <a:ext cx="604653" cy="707886"/>
            </a:xfrm>
            <a:prstGeom prst="rect">
              <a:avLst/>
            </a:prstGeom>
            <a:noFill/>
          </p:spPr>
          <p:txBody>
            <a:bodyPr wrap="none" rtlCol="0">
              <a:spAutoFit/>
            </a:bodyPr>
            <a:lstStyle/>
            <a:p>
              <a:r>
                <a:rPr lang="en-US" sz="4000" dirty="0"/>
                <a:t>…</a:t>
              </a:r>
            </a:p>
          </p:txBody>
        </p:sp>
      </p:grpSp>
      <p:sp>
        <p:nvSpPr>
          <p:cNvPr id="109" name="TextBox 108">
            <a:extLst>
              <a:ext uri="{FF2B5EF4-FFF2-40B4-BE49-F238E27FC236}">
                <a16:creationId xmlns:a16="http://schemas.microsoft.com/office/drawing/2014/main" id="{C807C50B-06F5-64C4-B902-7E9196FEF805}"/>
              </a:ext>
            </a:extLst>
          </p:cNvPr>
          <p:cNvSpPr txBox="1"/>
          <p:nvPr/>
        </p:nvSpPr>
        <p:spPr>
          <a:xfrm rot="4384904">
            <a:off x="1768125" y="4354383"/>
            <a:ext cx="1098816" cy="307777"/>
          </a:xfrm>
          <a:prstGeom prst="rect">
            <a:avLst/>
          </a:prstGeom>
          <a:noFill/>
        </p:spPr>
        <p:txBody>
          <a:bodyPr wrap="square" rtlCol="0">
            <a:spAutoFit/>
          </a:bodyPr>
          <a:lstStyle/>
          <a:p>
            <a:r>
              <a:rPr lang="en-US" sz="1400" dirty="0"/>
              <a:t>Encodings </a:t>
            </a:r>
          </a:p>
        </p:txBody>
      </p:sp>
      <p:sp>
        <p:nvSpPr>
          <p:cNvPr id="110" name="TextBox 109">
            <a:extLst>
              <a:ext uri="{FF2B5EF4-FFF2-40B4-BE49-F238E27FC236}">
                <a16:creationId xmlns:a16="http://schemas.microsoft.com/office/drawing/2014/main" id="{48714DA4-457C-1045-8F62-F687EF4EE71D}"/>
              </a:ext>
            </a:extLst>
          </p:cNvPr>
          <p:cNvSpPr txBox="1"/>
          <p:nvPr/>
        </p:nvSpPr>
        <p:spPr>
          <a:xfrm rot="4384904">
            <a:off x="2598749" y="4579303"/>
            <a:ext cx="1569005" cy="307777"/>
          </a:xfrm>
          <a:prstGeom prst="rect">
            <a:avLst/>
          </a:prstGeom>
          <a:noFill/>
        </p:spPr>
        <p:txBody>
          <a:bodyPr wrap="square" rtlCol="0">
            <a:spAutoFit/>
          </a:bodyPr>
          <a:lstStyle/>
          <a:p>
            <a:r>
              <a:rPr lang="en-US" sz="1400" dirty="0"/>
              <a:t>Embeddings</a:t>
            </a:r>
          </a:p>
        </p:txBody>
      </p:sp>
      <p:cxnSp>
        <p:nvCxnSpPr>
          <p:cNvPr id="111" name="Straight Arrow Connector 110">
            <a:extLst>
              <a:ext uri="{FF2B5EF4-FFF2-40B4-BE49-F238E27FC236}">
                <a16:creationId xmlns:a16="http://schemas.microsoft.com/office/drawing/2014/main" id="{1775893F-94EC-985A-64D3-350962951035}"/>
              </a:ext>
            </a:extLst>
          </p:cNvPr>
          <p:cNvCxnSpPr>
            <a:cxnSpLocks/>
          </p:cNvCxnSpPr>
          <p:nvPr/>
        </p:nvCxnSpPr>
        <p:spPr>
          <a:xfrm flipV="1">
            <a:off x="1687408" y="2756452"/>
            <a:ext cx="241615" cy="108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2" name="Straight Arrow Connector 111">
            <a:extLst>
              <a:ext uri="{FF2B5EF4-FFF2-40B4-BE49-F238E27FC236}">
                <a16:creationId xmlns:a16="http://schemas.microsoft.com/office/drawing/2014/main" id="{A268E77C-E77E-4D68-8B43-9BDA3E5CB67C}"/>
              </a:ext>
            </a:extLst>
          </p:cNvPr>
          <p:cNvCxnSpPr>
            <a:cxnSpLocks/>
          </p:cNvCxnSpPr>
          <p:nvPr/>
        </p:nvCxnSpPr>
        <p:spPr>
          <a:xfrm flipV="1">
            <a:off x="2506643" y="2756452"/>
            <a:ext cx="241615" cy="108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125" name="Group 124">
            <a:extLst>
              <a:ext uri="{FF2B5EF4-FFF2-40B4-BE49-F238E27FC236}">
                <a16:creationId xmlns:a16="http://schemas.microsoft.com/office/drawing/2014/main" id="{75828BF5-F154-3890-597F-EE0B15C9317B}"/>
              </a:ext>
            </a:extLst>
          </p:cNvPr>
          <p:cNvGrpSpPr/>
          <p:nvPr/>
        </p:nvGrpSpPr>
        <p:grpSpPr>
          <a:xfrm>
            <a:off x="5608297" y="1351067"/>
            <a:ext cx="934503" cy="2520669"/>
            <a:chOff x="2368975" y="1356675"/>
            <a:chExt cx="934503" cy="2520669"/>
          </a:xfrm>
          <a:pattFill prst="pct5">
            <a:fgClr>
              <a:schemeClr val="accent1"/>
            </a:fgClr>
            <a:bgClr>
              <a:schemeClr val="bg1"/>
            </a:bgClr>
          </a:pattFill>
        </p:grpSpPr>
        <p:grpSp>
          <p:nvGrpSpPr>
            <p:cNvPr id="126" name="Group 125">
              <a:extLst>
                <a:ext uri="{FF2B5EF4-FFF2-40B4-BE49-F238E27FC236}">
                  <a16:creationId xmlns:a16="http://schemas.microsoft.com/office/drawing/2014/main" id="{8C822D27-C68B-A31E-656B-3BB7856FFCE2}"/>
                </a:ext>
              </a:extLst>
            </p:cNvPr>
            <p:cNvGrpSpPr/>
            <p:nvPr/>
          </p:nvGrpSpPr>
          <p:grpSpPr>
            <a:xfrm>
              <a:off x="2368975" y="1356675"/>
              <a:ext cx="885451" cy="2520669"/>
              <a:chOff x="1596587" y="2286038"/>
              <a:chExt cx="353739" cy="2520669"/>
            </a:xfrm>
            <a:grpFill/>
          </p:grpSpPr>
          <p:grpSp>
            <p:nvGrpSpPr>
              <p:cNvPr id="128" name="Group 127">
                <a:extLst>
                  <a:ext uri="{FF2B5EF4-FFF2-40B4-BE49-F238E27FC236}">
                    <a16:creationId xmlns:a16="http://schemas.microsoft.com/office/drawing/2014/main" id="{5DF01B61-9784-1C98-CC92-98BDAACC0DA2}"/>
                  </a:ext>
                </a:extLst>
              </p:cNvPr>
              <p:cNvGrpSpPr/>
              <p:nvPr/>
            </p:nvGrpSpPr>
            <p:grpSpPr>
              <a:xfrm>
                <a:off x="1606674" y="2724827"/>
                <a:ext cx="343652" cy="755423"/>
                <a:chOff x="826242" y="2998440"/>
                <a:chExt cx="486340" cy="520584"/>
              </a:xfrm>
              <a:grpFill/>
            </p:grpSpPr>
            <p:sp>
              <p:nvSpPr>
                <p:cNvPr id="134" name="Rectangle 133">
                  <a:extLst>
                    <a:ext uri="{FF2B5EF4-FFF2-40B4-BE49-F238E27FC236}">
                      <a16:creationId xmlns:a16="http://schemas.microsoft.com/office/drawing/2014/main" id="{C6EF3EF5-484B-91E9-CDA2-5089668E4AB2}"/>
                    </a:ext>
                  </a:extLst>
                </p:cNvPr>
                <p:cNvSpPr/>
                <p:nvPr/>
              </p:nvSpPr>
              <p:spPr>
                <a:xfrm>
                  <a:off x="826242" y="2998440"/>
                  <a:ext cx="486340" cy="175596"/>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135" name="Rectangle 134">
                  <a:extLst>
                    <a:ext uri="{FF2B5EF4-FFF2-40B4-BE49-F238E27FC236}">
                      <a16:creationId xmlns:a16="http://schemas.microsoft.com/office/drawing/2014/main" id="{B7221257-FCCD-A821-550E-F8C2B620308D}"/>
                    </a:ext>
                  </a:extLst>
                </p:cNvPr>
                <p:cNvSpPr/>
                <p:nvPr/>
              </p:nvSpPr>
              <p:spPr>
                <a:xfrm>
                  <a:off x="826242" y="3170927"/>
                  <a:ext cx="486340" cy="175596"/>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136" name="Rectangle 135">
                  <a:extLst>
                    <a:ext uri="{FF2B5EF4-FFF2-40B4-BE49-F238E27FC236}">
                      <a16:creationId xmlns:a16="http://schemas.microsoft.com/office/drawing/2014/main" id="{C4C46389-87A7-0917-45FC-0645AB6C2010}"/>
                    </a:ext>
                  </a:extLst>
                </p:cNvPr>
                <p:cNvSpPr/>
                <p:nvPr/>
              </p:nvSpPr>
              <p:spPr>
                <a:xfrm>
                  <a:off x="826242" y="3343428"/>
                  <a:ext cx="486340" cy="175596"/>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grpSp>
          <p:sp>
            <p:nvSpPr>
              <p:cNvPr id="129" name="Rectangle 128">
                <a:extLst>
                  <a:ext uri="{FF2B5EF4-FFF2-40B4-BE49-F238E27FC236}">
                    <a16:creationId xmlns:a16="http://schemas.microsoft.com/office/drawing/2014/main" id="{33FD39C9-BE68-D8BD-0A32-0BADC1F383D1}"/>
                  </a:ext>
                </a:extLst>
              </p:cNvPr>
              <p:cNvSpPr/>
              <p:nvPr/>
            </p:nvSpPr>
            <p:spPr>
              <a:xfrm>
                <a:off x="1611340" y="2286038"/>
                <a:ext cx="338986" cy="279400"/>
              </a:xfrm>
              <a:prstGeom prst="rect">
                <a:avLst/>
              </a:prstGeom>
              <a:pattFill prst="pct5">
                <a:fgClr>
                  <a:schemeClr val="accent1"/>
                </a:fgClr>
                <a:bgClr>
                  <a:srgbClr val="FFFF00"/>
                </a:bgClr>
              </a:patt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grpSp>
            <p:nvGrpSpPr>
              <p:cNvPr id="130" name="Group 129">
                <a:extLst>
                  <a:ext uri="{FF2B5EF4-FFF2-40B4-BE49-F238E27FC236}">
                    <a16:creationId xmlns:a16="http://schemas.microsoft.com/office/drawing/2014/main" id="{BD520636-9970-4600-4F4B-A145E86BD115}"/>
                  </a:ext>
                </a:extLst>
              </p:cNvPr>
              <p:cNvGrpSpPr/>
              <p:nvPr/>
            </p:nvGrpSpPr>
            <p:grpSpPr>
              <a:xfrm>
                <a:off x="1596587" y="4051284"/>
                <a:ext cx="343652" cy="755423"/>
                <a:chOff x="826242" y="2998440"/>
                <a:chExt cx="486340" cy="520584"/>
              </a:xfrm>
              <a:grpFill/>
            </p:grpSpPr>
            <p:sp>
              <p:nvSpPr>
                <p:cNvPr id="131" name="Rectangle 130">
                  <a:extLst>
                    <a:ext uri="{FF2B5EF4-FFF2-40B4-BE49-F238E27FC236}">
                      <a16:creationId xmlns:a16="http://schemas.microsoft.com/office/drawing/2014/main" id="{6D0371B5-E54D-5220-AA99-14D1C17EF26A}"/>
                    </a:ext>
                  </a:extLst>
                </p:cNvPr>
                <p:cNvSpPr/>
                <p:nvPr/>
              </p:nvSpPr>
              <p:spPr>
                <a:xfrm>
                  <a:off x="826242" y="2998440"/>
                  <a:ext cx="486340" cy="175596"/>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132" name="Rectangle 131">
                  <a:extLst>
                    <a:ext uri="{FF2B5EF4-FFF2-40B4-BE49-F238E27FC236}">
                      <a16:creationId xmlns:a16="http://schemas.microsoft.com/office/drawing/2014/main" id="{02FA62A3-9D24-61C4-BB56-C1B22FFDF50D}"/>
                    </a:ext>
                  </a:extLst>
                </p:cNvPr>
                <p:cNvSpPr/>
                <p:nvPr/>
              </p:nvSpPr>
              <p:spPr>
                <a:xfrm>
                  <a:off x="826242" y="3170927"/>
                  <a:ext cx="486340" cy="175596"/>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133" name="Rectangle 132">
                  <a:extLst>
                    <a:ext uri="{FF2B5EF4-FFF2-40B4-BE49-F238E27FC236}">
                      <a16:creationId xmlns:a16="http://schemas.microsoft.com/office/drawing/2014/main" id="{F32AC907-5D4B-FADD-E773-A30AB6641051}"/>
                    </a:ext>
                  </a:extLst>
                </p:cNvPr>
                <p:cNvSpPr/>
                <p:nvPr/>
              </p:nvSpPr>
              <p:spPr>
                <a:xfrm>
                  <a:off x="826242" y="3343428"/>
                  <a:ext cx="486340" cy="175596"/>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grpSp>
        </p:grpSp>
        <p:sp>
          <p:nvSpPr>
            <p:cNvPr id="127" name="TextBox 126">
              <a:extLst>
                <a:ext uri="{FF2B5EF4-FFF2-40B4-BE49-F238E27FC236}">
                  <a16:creationId xmlns:a16="http://schemas.microsoft.com/office/drawing/2014/main" id="{A74B21AE-146B-4186-20A2-6DE0D2A9EBFB}"/>
                </a:ext>
              </a:extLst>
            </p:cNvPr>
            <p:cNvSpPr txBox="1"/>
            <p:nvPr/>
          </p:nvSpPr>
          <p:spPr>
            <a:xfrm rot="5400000">
              <a:off x="2647208" y="2483254"/>
              <a:ext cx="604653" cy="707886"/>
            </a:xfrm>
            <a:prstGeom prst="rect">
              <a:avLst/>
            </a:prstGeom>
            <a:noFill/>
          </p:spPr>
          <p:txBody>
            <a:bodyPr wrap="none" rtlCol="0">
              <a:spAutoFit/>
            </a:bodyPr>
            <a:lstStyle/>
            <a:p>
              <a:r>
                <a:rPr lang="en-US" sz="4000" dirty="0"/>
                <a:t>…</a:t>
              </a:r>
            </a:p>
          </p:txBody>
        </p:sp>
      </p:grpSp>
      <p:cxnSp>
        <p:nvCxnSpPr>
          <p:cNvPr id="151" name="Straight Arrow Connector 150">
            <a:extLst>
              <a:ext uri="{FF2B5EF4-FFF2-40B4-BE49-F238E27FC236}">
                <a16:creationId xmlns:a16="http://schemas.microsoft.com/office/drawing/2014/main" id="{5AEC59BA-D07A-7A8D-643E-0AA276153271}"/>
              </a:ext>
            </a:extLst>
          </p:cNvPr>
          <p:cNvCxnSpPr>
            <a:cxnSpLocks/>
          </p:cNvCxnSpPr>
          <p:nvPr/>
        </p:nvCxnSpPr>
        <p:spPr>
          <a:xfrm>
            <a:off x="6648608" y="1491854"/>
            <a:ext cx="606631"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05" name="TextBox 204">
            <a:extLst>
              <a:ext uri="{FF2B5EF4-FFF2-40B4-BE49-F238E27FC236}">
                <a16:creationId xmlns:a16="http://schemas.microsoft.com/office/drawing/2014/main" id="{34DE4BD2-9A80-AB39-A469-D55B4D4AAA12}"/>
              </a:ext>
            </a:extLst>
          </p:cNvPr>
          <p:cNvSpPr txBox="1"/>
          <p:nvPr/>
        </p:nvSpPr>
        <p:spPr>
          <a:xfrm>
            <a:off x="1562235" y="270983"/>
            <a:ext cx="8518999" cy="369332"/>
          </a:xfrm>
          <a:prstGeom prst="rect">
            <a:avLst/>
          </a:prstGeom>
          <a:noFill/>
        </p:spPr>
        <p:txBody>
          <a:bodyPr wrap="none" rtlCol="0">
            <a:spAutoFit/>
          </a:bodyPr>
          <a:lstStyle/>
          <a:p>
            <a:r>
              <a:rPr lang="en-US" b="1" dirty="0"/>
              <a:t>fine-tune on </a:t>
            </a:r>
            <a:r>
              <a:rPr lang="en-US" b="1" dirty="0" err="1"/>
              <a:t>scFv</a:t>
            </a:r>
            <a:r>
              <a:rPr lang="en-US" b="1" dirty="0"/>
              <a:t> library with binding affinities</a:t>
            </a:r>
            <a:r>
              <a:rPr lang="en-US" dirty="0"/>
              <a:t>.  Create sequence to affinity model</a:t>
            </a:r>
          </a:p>
        </p:txBody>
      </p:sp>
      <p:sp>
        <p:nvSpPr>
          <p:cNvPr id="206" name="TextBox 205">
            <a:extLst>
              <a:ext uri="{FF2B5EF4-FFF2-40B4-BE49-F238E27FC236}">
                <a16:creationId xmlns:a16="http://schemas.microsoft.com/office/drawing/2014/main" id="{D34CF774-8499-E480-516A-FF6C4A54BF23}"/>
              </a:ext>
            </a:extLst>
          </p:cNvPr>
          <p:cNvSpPr txBox="1"/>
          <p:nvPr/>
        </p:nvSpPr>
        <p:spPr>
          <a:xfrm rot="4384904">
            <a:off x="5640341" y="4260857"/>
            <a:ext cx="903303" cy="307777"/>
          </a:xfrm>
          <a:prstGeom prst="rect">
            <a:avLst/>
          </a:prstGeom>
          <a:noFill/>
        </p:spPr>
        <p:txBody>
          <a:bodyPr wrap="square" rtlCol="0">
            <a:spAutoFit/>
          </a:bodyPr>
          <a:lstStyle/>
          <a:p>
            <a:r>
              <a:rPr lang="en-US" sz="1400" dirty="0"/>
              <a:t>Contexts</a:t>
            </a:r>
          </a:p>
        </p:txBody>
      </p:sp>
      <p:sp>
        <p:nvSpPr>
          <p:cNvPr id="17" name="Rectangle 16">
            <a:extLst>
              <a:ext uri="{FF2B5EF4-FFF2-40B4-BE49-F238E27FC236}">
                <a16:creationId xmlns:a16="http://schemas.microsoft.com/office/drawing/2014/main" id="{91B1A6DC-D6FA-B19F-8A23-90F9EC3E5071}"/>
              </a:ext>
            </a:extLst>
          </p:cNvPr>
          <p:cNvSpPr/>
          <p:nvPr/>
        </p:nvSpPr>
        <p:spPr>
          <a:xfrm>
            <a:off x="7329685" y="1214686"/>
            <a:ext cx="1682819" cy="539155"/>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Regression Head</a:t>
            </a:r>
          </a:p>
          <a:p>
            <a:pPr algn="ctr"/>
            <a:r>
              <a:rPr lang="en-US" sz="1600" dirty="0">
                <a:solidFill>
                  <a:schemeClr val="tx1"/>
                </a:solidFill>
              </a:rPr>
              <a:t>(e.g. </a:t>
            </a:r>
            <a:r>
              <a:rPr lang="en-US" sz="1600" dirty="0" err="1">
                <a:solidFill>
                  <a:schemeClr val="tx1"/>
                </a:solidFill>
              </a:rPr>
              <a:t>mlp</a:t>
            </a:r>
            <a:r>
              <a:rPr lang="en-US" sz="1600" dirty="0">
                <a:solidFill>
                  <a:schemeClr val="tx1"/>
                </a:solidFill>
              </a:rPr>
              <a:t>)</a:t>
            </a:r>
          </a:p>
        </p:txBody>
      </p:sp>
      <p:sp>
        <p:nvSpPr>
          <p:cNvPr id="18" name="Left Brace 17">
            <a:extLst>
              <a:ext uri="{FF2B5EF4-FFF2-40B4-BE49-F238E27FC236}">
                <a16:creationId xmlns:a16="http://schemas.microsoft.com/office/drawing/2014/main" id="{9E564449-752E-A497-6B3B-0E0C4D68DA50}"/>
              </a:ext>
            </a:extLst>
          </p:cNvPr>
          <p:cNvSpPr/>
          <p:nvPr/>
        </p:nvSpPr>
        <p:spPr>
          <a:xfrm rot="16200000">
            <a:off x="4593909" y="2684539"/>
            <a:ext cx="303650" cy="13153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9" name="TextBox 18">
            <a:extLst>
              <a:ext uri="{FF2B5EF4-FFF2-40B4-BE49-F238E27FC236}">
                <a16:creationId xmlns:a16="http://schemas.microsoft.com/office/drawing/2014/main" id="{9B6EC208-3BB2-1333-3AEC-D0A00C566FF9}"/>
              </a:ext>
            </a:extLst>
          </p:cNvPr>
          <p:cNvSpPr txBox="1"/>
          <p:nvPr/>
        </p:nvSpPr>
        <p:spPr>
          <a:xfrm rot="4305945">
            <a:off x="3763359" y="4651275"/>
            <a:ext cx="2523448" cy="307777"/>
          </a:xfrm>
          <a:prstGeom prst="rect">
            <a:avLst/>
          </a:prstGeom>
          <a:noFill/>
        </p:spPr>
        <p:txBody>
          <a:bodyPr wrap="none" rtlCol="0">
            <a:spAutoFit/>
          </a:bodyPr>
          <a:lstStyle/>
          <a:p>
            <a:r>
              <a:rPr lang="en-US" sz="1400" dirty="0"/>
              <a:t>freeze some or all of the layers</a:t>
            </a:r>
          </a:p>
        </p:txBody>
      </p:sp>
      <p:cxnSp>
        <p:nvCxnSpPr>
          <p:cNvPr id="20" name="Straight Arrow Connector 19">
            <a:extLst>
              <a:ext uri="{FF2B5EF4-FFF2-40B4-BE49-F238E27FC236}">
                <a16:creationId xmlns:a16="http://schemas.microsoft.com/office/drawing/2014/main" id="{CDFE064D-ED3D-27FB-473B-D1FE2289960A}"/>
              </a:ext>
            </a:extLst>
          </p:cNvPr>
          <p:cNvCxnSpPr>
            <a:cxnSpLocks/>
          </p:cNvCxnSpPr>
          <p:nvPr/>
        </p:nvCxnSpPr>
        <p:spPr>
          <a:xfrm>
            <a:off x="9154464" y="1487190"/>
            <a:ext cx="606631"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1" name="Plus 20">
            <a:extLst>
              <a:ext uri="{FF2B5EF4-FFF2-40B4-BE49-F238E27FC236}">
                <a16:creationId xmlns:a16="http://schemas.microsoft.com/office/drawing/2014/main" id="{9DA504B7-6EF9-88C9-151D-9D0333F842B2}"/>
              </a:ext>
            </a:extLst>
          </p:cNvPr>
          <p:cNvSpPr/>
          <p:nvPr/>
        </p:nvSpPr>
        <p:spPr>
          <a:xfrm>
            <a:off x="9343626" y="1662451"/>
            <a:ext cx="228306" cy="254809"/>
          </a:xfrm>
          <a:prstGeom prst="mathPlus">
            <a:avLst/>
          </a:prstGeom>
          <a:solidFill>
            <a:schemeClr val="tx1"/>
          </a:solidFill>
          <a:ln w="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7CD439DE-0446-62EE-7F06-94A2ABAF4A0E}"/>
              </a:ext>
            </a:extLst>
          </p:cNvPr>
          <p:cNvSpPr txBox="1"/>
          <p:nvPr/>
        </p:nvSpPr>
        <p:spPr>
          <a:xfrm>
            <a:off x="8609969" y="1929101"/>
            <a:ext cx="1923925" cy="338554"/>
          </a:xfrm>
          <a:prstGeom prst="rect">
            <a:avLst/>
          </a:prstGeom>
          <a:noFill/>
        </p:spPr>
        <p:txBody>
          <a:bodyPr wrap="none" rtlCol="0">
            <a:spAutoFit/>
          </a:bodyPr>
          <a:lstStyle/>
          <a:p>
            <a:r>
              <a:rPr lang="en-US" sz="1600" dirty="0"/>
              <a:t>binding energy (nm)</a:t>
            </a:r>
          </a:p>
        </p:txBody>
      </p:sp>
      <p:sp>
        <p:nvSpPr>
          <p:cNvPr id="23" name="TextBox 22">
            <a:extLst>
              <a:ext uri="{FF2B5EF4-FFF2-40B4-BE49-F238E27FC236}">
                <a16:creationId xmlns:a16="http://schemas.microsoft.com/office/drawing/2014/main" id="{8F70E623-402A-26E6-E5C7-E8DFA466AFC8}"/>
              </a:ext>
            </a:extLst>
          </p:cNvPr>
          <p:cNvSpPr txBox="1"/>
          <p:nvPr/>
        </p:nvSpPr>
        <p:spPr>
          <a:xfrm>
            <a:off x="9761095" y="1298363"/>
            <a:ext cx="982961" cy="338554"/>
          </a:xfrm>
          <a:prstGeom prst="rect">
            <a:avLst/>
          </a:prstGeom>
          <a:noFill/>
        </p:spPr>
        <p:txBody>
          <a:bodyPr wrap="none" rtlCol="0">
            <a:spAutoFit/>
          </a:bodyPr>
          <a:lstStyle/>
          <a:p>
            <a:r>
              <a:rPr lang="en-US" sz="1600" dirty="0"/>
              <a:t>MSE loss</a:t>
            </a:r>
          </a:p>
        </p:txBody>
      </p:sp>
      <p:sp>
        <p:nvSpPr>
          <p:cNvPr id="24" name="Left Brace 23">
            <a:extLst>
              <a:ext uri="{FF2B5EF4-FFF2-40B4-BE49-F238E27FC236}">
                <a16:creationId xmlns:a16="http://schemas.microsoft.com/office/drawing/2014/main" id="{640A4B81-817D-0DF0-E1F0-F7F5784F4DCE}"/>
              </a:ext>
            </a:extLst>
          </p:cNvPr>
          <p:cNvSpPr/>
          <p:nvPr/>
        </p:nvSpPr>
        <p:spPr>
          <a:xfrm rot="10800000">
            <a:off x="6553012" y="1753841"/>
            <a:ext cx="383718" cy="2184016"/>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25" name="TextBox 24">
            <a:extLst>
              <a:ext uri="{FF2B5EF4-FFF2-40B4-BE49-F238E27FC236}">
                <a16:creationId xmlns:a16="http://schemas.microsoft.com/office/drawing/2014/main" id="{A08537D6-5DE9-CEC0-D9F3-56424F75986B}"/>
              </a:ext>
            </a:extLst>
          </p:cNvPr>
          <p:cNvSpPr txBox="1"/>
          <p:nvPr/>
        </p:nvSpPr>
        <p:spPr>
          <a:xfrm>
            <a:off x="6958518" y="2669408"/>
            <a:ext cx="734881" cy="338554"/>
          </a:xfrm>
          <a:prstGeom prst="rect">
            <a:avLst/>
          </a:prstGeom>
          <a:noFill/>
        </p:spPr>
        <p:txBody>
          <a:bodyPr wrap="none" rtlCol="0">
            <a:spAutoFit/>
          </a:bodyPr>
          <a:lstStyle/>
          <a:p>
            <a:r>
              <a:rPr lang="en-US" sz="1600" dirty="0"/>
              <a:t>ignore</a:t>
            </a:r>
          </a:p>
        </p:txBody>
      </p:sp>
    </p:spTree>
    <p:extLst>
      <p:ext uri="{BB962C8B-B14F-4D97-AF65-F5344CB8AC3E}">
        <p14:creationId xmlns:p14="http://schemas.microsoft.com/office/powerpoint/2010/main" val="1383313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E231D6-438C-BCE9-2D4A-B65BED30FBD7}"/>
              </a:ext>
            </a:extLst>
          </p:cNvPr>
          <p:cNvSpPr txBox="1"/>
          <p:nvPr/>
        </p:nvSpPr>
        <p:spPr>
          <a:xfrm>
            <a:off x="173866" y="154242"/>
            <a:ext cx="6862328" cy="461665"/>
          </a:xfrm>
          <a:prstGeom prst="rect">
            <a:avLst/>
          </a:prstGeom>
          <a:noFill/>
        </p:spPr>
        <p:txBody>
          <a:bodyPr wrap="none" rtlCol="0">
            <a:spAutoFit/>
          </a:bodyPr>
          <a:lstStyle/>
          <a:p>
            <a:r>
              <a:rPr lang="en-US" sz="2400" dirty="0"/>
              <a:t>Settings for BERT that I tried on the homework data</a:t>
            </a:r>
          </a:p>
        </p:txBody>
      </p:sp>
      <p:grpSp>
        <p:nvGrpSpPr>
          <p:cNvPr id="24" name="Group 23">
            <a:extLst>
              <a:ext uri="{FF2B5EF4-FFF2-40B4-BE49-F238E27FC236}">
                <a16:creationId xmlns:a16="http://schemas.microsoft.com/office/drawing/2014/main" id="{16549EC4-5C33-A19F-7347-12AA8BDDE2E3}"/>
              </a:ext>
            </a:extLst>
          </p:cNvPr>
          <p:cNvGrpSpPr/>
          <p:nvPr/>
        </p:nvGrpSpPr>
        <p:grpSpPr>
          <a:xfrm>
            <a:off x="1678984" y="1017917"/>
            <a:ext cx="2435923" cy="3163085"/>
            <a:chOff x="5828290" y="1052422"/>
            <a:chExt cx="2435923" cy="3163085"/>
          </a:xfrm>
        </p:grpSpPr>
        <p:sp>
          <p:nvSpPr>
            <p:cNvPr id="15" name="Rectangle 14">
              <a:extLst>
                <a:ext uri="{FF2B5EF4-FFF2-40B4-BE49-F238E27FC236}">
                  <a16:creationId xmlns:a16="http://schemas.microsoft.com/office/drawing/2014/main" id="{62BEBBAF-18EA-F3CD-2ECC-EA9E8D4B73D7}"/>
                </a:ext>
              </a:extLst>
            </p:cNvPr>
            <p:cNvSpPr/>
            <p:nvPr/>
          </p:nvSpPr>
          <p:spPr>
            <a:xfrm>
              <a:off x="5828290" y="1052422"/>
              <a:ext cx="2435923" cy="2941608"/>
            </a:xfrm>
            <a:prstGeom prst="rect">
              <a:avLst/>
            </a:prstGeom>
            <a:solidFill>
              <a:schemeClr val="accent4">
                <a:alpha val="19958"/>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4D35DF2-BD73-C434-8BB7-FF641C7D2938}"/>
                </a:ext>
              </a:extLst>
            </p:cNvPr>
            <p:cNvSpPr txBox="1"/>
            <p:nvPr/>
          </p:nvSpPr>
          <p:spPr>
            <a:xfrm>
              <a:off x="6247667" y="1052425"/>
              <a:ext cx="1598515" cy="369332"/>
            </a:xfrm>
            <a:prstGeom prst="rect">
              <a:avLst/>
            </a:prstGeom>
            <a:noFill/>
          </p:spPr>
          <p:txBody>
            <a:bodyPr wrap="none" rtlCol="0">
              <a:spAutoFit/>
            </a:bodyPr>
            <a:lstStyle/>
            <a:p>
              <a:r>
                <a:rPr lang="en-US" dirty="0"/>
                <a:t>BERT pre-train</a:t>
              </a:r>
            </a:p>
          </p:txBody>
        </p:sp>
        <p:sp>
          <p:nvSpPr>
            <p:cNvPr id="11" name="TextBox 10">
              <a:extLst>
                <a:ext uri="{FF2B5EF4-FFF2-40B4-BE49-F238E27FC236}">
                  <a16:creationId xmlns:a16="http://schemas.microsoft.com/office/drawing/2014/main" id="{1295B3D1-E65B-D10A-E01A-745ED5F1ED49}"/>
                </a:ext>
              </a:extLst>
            </p:cNvPr>
            <p:cNvSpPr txBox="1"/>
            <p:nvPr/>
          </p:nvSpPr>
          <p:spPr>
            <a:xfrm>
              <a:off x="6080611" y="1414740"/>
              <a:ext cx="2028504" cy="2800767"/>
            </a:xfrm>
            <a:prstGeom prst="rect">
              <a:avLst/>
            </a:prstGeom>
            <a:noFill/>
          </p:spPr>
          <p:txBody>
            <a:bodyPr wrap="none" rtlCol="0">
              <a:spAutoFit/>
            </a:bodyPr>
            <a:lstStyle/>
            <a:p>
              <a:pPr marL="285750" indent="-285750">
                <a:buFont typeface="Arial" panose="020B0604020202020204" pitchFamily="34" charset="0"/>
                <a:buChar char="•"/>
              </a:pPr>
              <a:r>
                <a:rPr lang="en-US" sz="1600" dirty="0"/>
                <a:t>block size: 248</a:t>
              </a:r>
            </a:p>
            <a:p>
              <a:pPr marL="285750" indent="-285750">
                <a:buFont typeface="Arial" panose="020B0604020202020204" pitchFamily="34" charset="0"/>
                <a:buChar char="•"/>
              </a:pPr>
              <a:r>
                <a:rPr lang="en-US" sz="1600" dirty="0" err="1"/>
                <a:t>emb_dim</a:t>
              </a:r>
              <a:r>
                <a:rPr lang="en-US" sz="1600" dirty="0"/>
                <a:t>: 192</a:t>
              </a:r>
            </a:p>
            <a:p>
              <a:pPr marL="285750" indent="-285750">
                <a:buFont typeface="Arial" panose="020B0604020202020204" pitchFamily="34" charset="0"/>
                <a:buChar char="•"/>
              </a:pPr>
              <a:r>
                <a:rPr lang="en-US" sz="1600" dirty="0"/>
                <a:t>heads: 8</a:t>
              </a:r>
            </a:p>
            <a:p>
              <a:pPr marL="285750" indent="-285750">
                <a:buFont typeface="Arial" panose="020B0604020202020204" pitchFamily="34" charset="0"/>
                <a:buChar char="•"/>
              </a:pPr>
              <a:r>
                <a:rPr lang="en-US" sz="1600" dirty="0"/>
                <a:t>layers: 6</a:t>
              </a:r>
            </a:p>
            <a:p>
              <a:pPr marL="285750" indent="-285750">
                <a:buFont typeface="Arial" panose="020B0604020202020204" pitchFamily="34" charset="0"/>
                <a:buChar char="•"/>
              </a:pPr>
              <a:r>
                <a:rPr lang="en-US" sz="1600" dirty="0"/>
                <a:t>mask prob: 0.15</a:t>
              </a:r>
            </a:p>
            <a:p>
              <a:pPr marL="285750" indent="-285750">
                <a:buFont typeface="Arial" panose="020B0604020202020204" pitchFamily="34" charset="0"/>
                <a:buChar char="•"/>
              </a:pPr>
              <a:r>
                <a:rPr lang="en-US" sz="1600" dirty="0"/>
                <a:t>vocab size: 25</a:t>
              </a:r>
            </a:p>
            <a:p>
              <a:pPr marL="285750" indent="-285750">
                <a:buFont typeface="Arial" panose="020B0604020202020204" pitchFamily="34" charset="0"/>
                <a:buChar char="•"/>
              </a:pPr>
              <a:r>
                <a:rPr lang="en-US" sz="1600" dirty="0"/>
                <a:t>dropouts</a:t>
              </a:r>
            </a:p>
            <a:p>
              <a:pPr marL="742950" lvl="1" indent="-285750">
                <a:buFont typeface="Arial" panose="020B0604020202020204" pitchFamily="34" charset="0"/>
                <a:buChar char="•"/>
              </a:pPr>
              <a:r>
                <a:rPr lang="en-US" sz="1600" dirty="0" err="1"/>
                <a:t>emb</a:t>
              </a:r>
              <a:r>
                <a:rPr lang="en-US" sz="1600" dirty="0"/>
                <a:t>: 0.1</a:t>
              </a:r>
            </a:p>
            <a:p>
              <a:pPr marL="742950" lvl="1" indent="-285750">
                <a:buFont typeface="Arial" panose="020B0604020202020204" pitchFamily="34" charset="0"/>
                <a:buChar char="•"/>
              </a:pPr>
              <a:r>
                <a:rPr lang="en-US" sz="1600" dirty="0"/>
                <a:t>residual: 0.1</a:t>
              </a:r>
            </a:p>
            <a:p>
              <a:pPr marL="742950" lvl="1" indent="-285750">
                <a:buFont typeface="Arial" panose="020B0604020202020204" pitchFamily="34" charset="0"/>
                <a:buChar char="•"/>
              </a:pPr>
              <a:r>
                <a:rPr lang="en-US" sz="1600" dirty="0" err="1"/>
                <a:t>attn:</a:t>
              </a:r>
              <a:r>
                <a:rPr lang="en-US" sz="1600" dirty="0"/>
                <a:t> 0.1</a:t>
              </a:r>
            </a:p>
            <a:p>
              <a:pPr marL="285750" indent="-285750">
                <a:buFont typeface="Arial" panose="020B0604020202020204" pitchFamily="34" charset="0"/>
                <a:buChar char="•"/>
              </a:pPr>
              <a:endParaRPr lang="en-US" sz="1600" dirty="0"/>
            </a:p>
          </p:txBody>
        </p:sp>
      </p:grpSp>
      <p:grpSp>
        <p:nvGrpSpPr>
          <p:cNvPr id="25" name="Group 24">
            <a:extLst>
              <a:ext uri="{FF2B5EF4-FFF2-40B4-BE49-F238E27FC236}">
                <a16:creationId xmlns:a16="http://schemas.microsoft.com/office/drawing/2014/main" id="{D84FB101-46A9-724B-73E3-3460EF2C80F7}"/>
              </a:ext>
            </a:extLst>
          </p:cNvPr>
          <p:cNvGrpSpPr/>
          <p:nvPr/>
        </p:nvGrpSpPr>
        <p:grpSpPr>
          <a:xfrm>
            <a:off x="4979701" y="1017917"/>
            <a:ext cx="2435923" cy="2941608"/>
            <a:chOff x="8516534" y="1052422"/>
            <a:chExt cx="2435923" cy="2941608"/>
          </a:xfrm>
        </p:grpSpPr>
        <p:sp>
          <p:nvSpPr>
            <p:cNvPr id="16" name="Rectangle 15">
              <a:extLst>
                <a:ext uri="{FF2B5EF4-FFF2-40B4-BE49-F238E27FC236}">
                  <a16:creationId xmlns:a16="http://schemas.microsoft.com/office/drawing/2014/main" id="{9076DE57-CD38-F5D7-D311-F3C498F8F124}"/>
                </a:ext>
              </a:extLst>
            </p:cNvPr>
            <p:cNvSpPr/>
            <p:nvPr/>
          </p:nvSpPr>
          <p:spPr>
            <a:xfrm>
              <a:off x="8516534" y="1052422"/>
              <a:ext cx="2435923" cy="2941608"/>
            </a:xfrm>
            <a:prstGeom prst="rect">
              <a:avLst/>
            </a:prstGeom>
            <a:solidFill>
              <a:schemeClr val="accent4">
                <a:alpha val="19958"/>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43B2943-5BB5-5DBB-7721-E313935CD162}"/>
                </a:ext>
              </a:extLst>
            </p:cNvPr>
            <p:cNvSpPr txBox="1"/>
            <p:nvPr/>
          </p:nvSpPr>
          <p:spPr>
            <a:xfrm>
              <a:off x="8896602" y="1052425"/>
              <a:ext cx="1646989" cy="369332"/>
            </a:xfrm>
            <a:prstGeom prst="rect">
              <a:avLst/>
            </a:prstGeom>
            <a:noFill/>
          </p:spPr>
          <p:txBody>
            <a:bodyPr wrap="none" rtlCol="0">
              <a:spAutoFit/>
            </a:bodyPr>
            <a:lstStyle/>
            <a:p>
              <a:r>
                <a:rPr lang="en-US" dirty="0"/>
                <a:t>BERT fine-tune</a:t>
              </a:r>
            </a:p>
          </p:txBody>
        </p:sp>
        <p:sp>
          <p:nvSpPr>
            <p:cNvPr id="12" name="TextBox 11">
              <a:extLst>
                <a:ext uri="{FF2B5EF4-FFF2-40B4-BE49-F238E27FC236}">
                  <a16:creationId xmlns:a16="http://schemas.microsoft.com/office/drawing/2014/main" id="{D345135F-4C5E-C0F0-FDA6-6CE9C653C015}"/>
                </a:ext>
              </a:extLst>
            </p:cNvPr>
            <p:cNvSpPr txBox="1"/>
            <p:nvPr/>
          </p:nvSpPr>
          <p:spPr>
            <a:xfrm>
              <a:off x="8597668" y="1414740"/>
              <a:ext cx="2354789"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t>BERT pre-train</a:t>
              </a:r>
            </a:p>
            <a:p>
              <a:pPr marL="285750" indent="-285750">
                <a:buFont typeface="Arial" panose="020B0604020202020204" pitchFamily="34" charset="0"/>
                <a:buChar char="•"/>
              </a:pPr>
              <a:r>
                <a:rPr lang="en-US" sz="1600" dirty="0"/>
                <a:t>mask prob: 0</a:t>
              </a:r>
            </a:p>
            <a:p>
              <a:pPr marL="285750" indent="-285750">
                <a:buFont typeface="Arial" panose="020B0604020202020204" pitchFamily="34" charset="0"/>
                <a:buChar char="•"/>
              </a:pPr>
              <a:r>
                <a:rPr lang="en-US" sz="1600" dirty="0"/>
                <a:t>head dropout: 0.2</a:t>
              </a:r>
            </a:p>
            <a:p>
              <a:pPr marL="285750" indent="-285750">
                <a:buFont typeface="Arial" panose="020B0604020202020204" pitchFamily="34" charset="0"/>
                <a:buChar char="•"/>
              </a:pPr>
              <a:r>
                <a:rPr lang="en-US" sz="1600" dirty="0"/>
                <a:t>base </a:t>
              </a:r>
              <a:r>
                <a:rPr lang="en-US" sz="1600" dirty="0" err="1"/>
                <a:t>tformer</a:t>
              </a:r>
              <a:r>
                <a:rPr lang="en-US" sz="1600" dirty="0"/>
                <a:t> layers:</a:t>
              </a:r>
            </a:p>
            <a:p>
              <a:pPr marL="742950" lvl="1" indent="-285750">
                <a:buFont typeface="Arial" panose="020B0604020202020204" pitchFamily="34" charset="0"/>
                <a:buChar char="•"/>
              </a:pPr>
              <a:r>
                <a:rPr lang="en-US" sz="1600" dirty="0"/>
                <a:t>all frozen</a:t>
              </a:r>
            </a:p>
            <a:p>
              <a:pPr marL="742950" lvl="1" indent="-285750">
                <a:buFont typeface="Arial" panose="020B0604020202020204" pitchFamily="34" charset="0"/>
                <a:buChar char="•"/>
              </a:pPr>
              <a:r>
                <a:rPr lang="en-US" sz="1600" dirty="0"/>
                <a:t>unfreeze last 1</a:t>
              </a:r>
            </a:p>
            <a:p>
              <a:pPr marL="742950" lvl="1" indent="-285750">
                <a:buFont typeface="Arial" panose="020B0604020202020204" pitchFamily="34" charset="0"/>
                <a:buChar char="•"/>
              </a:pPr>
              <a:r>
                <a:rPr lang="en-US" sz="1600" dirty="0"/>
                <a:t>unfreeze last 2</a:t>
              </a:r>
            </a:p>
            <a:p>
              <a:pPr marL="742950" lvl="1" indent="-285750">
                <a:buFont typeface="Arial" panose="020B0604020202020204" pitchFamily="34" charset="0"/>
                <a:buChar char="•"/>
              </a:pPr>
              <a:r>
                <a:rPr lang="en-US" sz="1600" dirty="0"/>
                <a:t>unfreeze last 3</a:t>
              </a:r>
            </a:p>
          </p:txBody>
        </p:sp>
      </p:grpSp>
      <p:sp>
        <p:nvSpPr>
          <p:cNvPr id="21" name="TextBox 20">
            <a:extLst>
              <a:ext uri="{FF2B5EF4-FFF2-40B4-BE49-F238E27FC236}">
                <a16:creationId xmlns:a16="http://schemas.microsoft.com/office/drawing/2014/main" id="{55619909-2482-8E10-24D1-F543F57A7335}"/>
              </a:ext>
            </a:extLst>
          </p:cNvPr>
          <p:cNvSpPr txBox="1"/>
          <p:nvPr/>
        </p:nvSpPr>
        <p:spPr>
          <a:xfrm>
            <a:off x="436781" y="4430545"/>
            <a:ext cx="10783018" cy="1569660"/>
          </a:xfrm>
          <a:prstGeom prst="rect">
            <a:avLst/>
          </a:prstGeom>
          <a:noFill/>
        </p:spPr>
        <p:txBody>
          <a:bodyPr wrap="square" rtlCol="0">
            <a:spAutoFit/>
          </a:bodyPr>
          <a:lstStyle/>
          <a:p>
            <a:r>
              <a:rPr lang="en-US" sz="1600" dirty="0" err="1"/>
              <a:t>Misc</a:t>
            </a:r>
            <a:r>
              <a:rPr lang="en-US" sz="1600" dirty="0"/>
              <a:t>:</a:t>
            </a:r>
          </a:p>
          <a:p>
            <a:pPr marL="285750" indent="-285750">
              <a:buFont typeface="Arial" panose="020B0604020202020204" pitchFamily="34" charset="0"/>
              <a:buChar char="•"/>
            </a:pPr>
            <a:r>
              <a:rPr lang="en-US" sz="1600" dirty="0"/>
              <a:t>BERT pre-train: due to resource constraints, I had to use a small BERT (</a:t>
            </a:r>
            <a:r>
              <a:rPr lang="en-US" sz="1600" dirty="0" err="1"/>
              <a:t>emb</a:t>
            </a:r>
            <a:r>
              <a:rPr lang="en-US" sz="1600" dirty="0"/>
              <a:t>, heads, layers) and only did 10 epochs of pre-training</a:t>
            </a:r>
          </a:p>
          <a:p>
            <a:pPr marL="285750" indent="-285750">
              <a:buFont typeface="Arial" panose="020B0604020202020204" pitchFamily="34" charset="0"/>
              <a:buChar char="•"/>
            </a:pPr>
            <a:r>
              <a:rPr lang="en-US" sz="1600" dirty="0" err="1"/>
              <a:t>AdamW</a:t>
            </a:r>
            <a:r>
              <a:rPr lang="en-US" sz="1600" dirty="0"/>
              <a:t> and exponential learning rate decay for all trainings</a:t>
            </a:r>
          </a:p>
          <a:p>
            <a:pPr marL="285750" indent="-285750">
              <a:buFont typeface="Arial" panose="020B0604020202020204" pitchFamily="34" charset="0"/>
              <a:buChar char="•"/>
            </a:pPr>
            <a:r>
              <a:rPr lang="en-US" sz="1600" dirty="0"/>
              <a:t>Initial learning rate 0.0001</a:t>
            </a:r>
          </a:p>
          <a:p>
            <a:pPr marL="285750" indent="-285750">
              <a:buFont typeface="Arial" panose="020B0604020202020204" pitchFamily="34" charset="0"/>
              <a:buChar char="•"/>
            </a:pPr>
            <a:r>
              <a:rPr lang="en-US" sz="1600" dirty="0"/>
              <a:t>Loss: Cross entropy for MLM pretraining.  MSE for fine tuning</a:t>
            </a:r>
          </a:p>
        </p:txBody>
      </p:sp>
    </p:spTree>
    <p:extLst>
      <p:ext uri="{BB962C8B-B14F-4D97-AF65-F5344CB8AC3E}">
        <p14:creationId xmlns:p14="http://schemas.microsoft.com/office/powerpoint/2010/main" val="309080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B699E5-6A91-D5D4-A6B0-C71C42589BC8}"/>
              </a:ext>
            </a:extLst>
          </p:cNvPr>
          <p:cNvSpPr txBox="1"/>
          <p:nvPr/>
        </p:nvSpPr>
        <p:spPr>
          <a:xfrm>
            <a:off x="140127" y="221836"/>
            <a:ext cx="4394088" cy="461665"/>
          </a:xfrm>
          <a:prstGeom prst="rect">
            <a:avLst/>
          </a:prstGeom>
          <a:noFill/>
        </p:spPr>
        <p:txBody>
          <a:bodyPr wrap="none" rtlCol="0">
            <a:spAutoFit/>
          </a:bodyPr>
          <a:lstStyle/>
          <a:p>
            <a:r>
              <a:rPr lang="en-US" sz="2400" dirty="0"/>
              <a:t>Results:  Dataset Clean-3, BERT</a:t>
            </a:r>
          </a:p>
        </p:txBody>
      </p:sp>
      <p:graphicFrame>
        <p:nvGraphicFramePr>
          <p:cNvPr id="3" name="Table 2">
            <a:extLst>
              <a:ext uri="{FF2B5EF4-FFF2-40B4-BE49-F238E27FC236}">
                <a16:creationId xmlns:a16="http://schemas.microsoft.com/office/drawing/2014/main" id="{06968A34-6E02-9A89-9D28-711A65FA6A49}"/>
              </a:ext>
            </a:extLst>
          </p:cNvPr>
          <p:cNvGraphicFramePr>
            <a:graphicFrameLocks noGrp="1"/>
          </p:cNvGraphicFramePr>
          <p:nvPr>
            <p:extLst>
              <p:ext uri="{D42A27DB-BD31-4B8C-83A1-F6EECF244321}">
                <p14:modId xmlns:p14="http://schemas.microsoft.com/office/powerpoint/2010/main" val="1213375463"/>
              </p:ext>
            </p:extLst>
          </p:nvPr>
        </p:nvGraphicFramePr>
        <p:xfrm>
          <a:off x="1465085" y="860641"/>
          <a:ext cx="8079215" cy="3702376"/>
        </p:xfrm>
        <a:graphic>
          <a:graphicData uri="http://schemas.openxmlformats.org/drawingml/2006/table">
            <a:tbl>
              <a:tblPr firstRow="1" bandRow="1">
                <a:tableStyleId>{5C22544A-7EE6-4342-B048-85BDC9FD1C3A}</a:tableStyleId>
              </a:tblPr>
              <a:tblGrid>
                <a:gridCol w="1396282">
                  <a:extLst>
                    <a:ext uri="{9D8B030D-6E8A-4147-A177-3AD203B41FA5}">
                      <a16:colId xmlns:a16="http://schemas.microsoft.com/office/drawing/2014/main" val="873310604"/>
                    </a:ext>
                  </a:extLst>
                </a:gridCol>
                <a:gridCol w="1489386">
                  <a:extLst>
                    <a:ext uri="{9D8B030D-6E8A-4147-A177-3AD203B41FA5}">
                      <a16:colId xmlns:a16="http://schemas.microsoft.com/office/drawing/2014/main" val="3981708244"/>
                    </a:ext>
                  </a:extLst>
                </a:gridCol>
                <a:gridCol w="1106226">
                  <a:extLst>
                    <a:ext uri="{9D8B030D-6E8A-4147-A177-3AD203B41FA5}">
                      <a16:colId xmlns:a16="http://schemas.microsoft.com/office/drawing/2014/main" val="1135465181"/>
                    </a:ext>
                  </a:extLst>
                </a:gridCol>
                <a:gridCol w="1363281">
                  <a:extLst>
                    <a:ext uri="{9D8B030D-6E8A-4147-A177-3AD203B41FA5}">
                      <a16:colId xmlns:a16="http://schemas.microsoft.com/office/drawing/2014/main" val="91865083"/>
                    </a:ext>
                  </a:extLst>
                </a:gridCol>
                <a:gridCol w="2724040">
                  <a:extLst>
                    <a:ext uri="{9D8B030D-6E8A-4147-A177-3AD203B41FA5}">
                      <a16:colId xmlns:a16="http://schemas.microsoft.com/office/drawing/2014/main" val="2256753199"/>
                    </a:ext>
                  </a:extLst>
                </a:gridCol>
              </a:tblGrid>
              <a:tr h="548304">
                <a:tc>
                  <a:txBody>
                    <a:bodyPr/>
                    <a:lstStyle/>
                    <a:p>
                      <a:pPr algn="ctr"/>
                      <a:r>
                        <a:rPr lang="en-US" sz="1600" dirty="0"/>
                        <a:t>Train Loss</a:t>
                      </a:r>
                    </a:p>
                  </a:txBody>
                  <a:tcPr anchor="ctr"/>
                </a:tc>
                <a:tc>
                  <a:txBody>
                    <a:bodyPr/>
                    <a:lstStyle/>
                    <a:p>
                      <a:pPr algn="ctr"/>
                      <a:r>
                        <a:rPr lang="en-US" sz="1600" dirty="0"/>
                        <a:t>Valid. Loss</a:t>
                      </a:r>
                    </a:p>
                  </a:txBody>
                  <a:tcPr anchor="ctr"/>
                </a:tc>
                <a:tc>
                  <a:txBody>
                    <a:bodyPr/>
                    <a:lstStyle/>
                    <a:p>
                      <a:pPr algn="ctr"/>
                      <a:r>
                        <a:rPr lang="en-US" sz="1600" dirty="0"/>
                        <a:t>Epochs</a:t>
                      </a:r>
                    </a:p>
                  </a:txBody>
                  <a:tcPr anchor="ctr"/>
                </a:tc>
                <a:tc>
                  <a:txBody>
                    <a:bodyPr/>
                    <a:lstStyle/>
                    <a:p>
                      <a:pPr algn="ctr"/>
                      <a:r>
                        <a:rPr lang="en-US" sz="1600" dirty="0"/>
                        <a:t>RMSE</a:t>
                      </a:r>
                    </a:p>
                    <a:p>
                      <a:pPr algn="ctr"/>
                      <a:r>
                        <a:rPr lang="en-US" sz="1600" dirty="0"/>
                        <a:t>(valid set)</a:t>
                      </a:r>
                    </a:p>
                  </a:txBody>
                  <a:tcPr anchor="ctr"/>
                </a:tc>
                <a:tc>
                  <a:txBody>
                    <a:bodyPr/>
                    <a:lstStyle/>
                    <a:p>
                      <a:pPr algn="ctr"/>
                      <a:r>
                        <a:rPr lang="en-US" sz="1600" dirty="0"/>
                        <a:t>Comment</a:t>
                      </a:r>
                    </a:p>
                  </a:txBody>
                  <a:tcPr anchor="ctr"/>
                </a:tc>
                <a:extLst>
                  <a:ext uri="{0D108BD9-81ED-4DB2-BD59-A6C34878D82A}">
                    <a16:rowId xmlns:a16="http://schemas.microsoft.com/office/drawing/2014/main" val="1617347897"/>
                  </a:ext>
                </a:extLst>
              </a:tr>
              <a:tr h="375318">
                <a:tc>
                  <a:txBody>
                    <a:bodyPr/>
                    <a:lstStyle/>
                    <a:p>
                      <a:pPr algn="ctr"/>
                      <a:r>
                        <a:rPr lang="en-US" sz="1600" dirty="0"/>
                        <a:t>0.34</a:t>
                      </a:r>
                    </a:p>
                  </a:txBody>
                  <a:tcPr anchor="ctr"/>
                </a:tc>
                <a:tc>
                  <a:txBody>
                    <a:bodyPr/>
                    <a:lstStyle/>
                    <a:p>
                      <a:pPr algn="ctr"/>
                      <a:r>
                        <a:rPr lang="en-US" sz="1600" dirty="0"/>
                        <a:t>0.33</a:t>
                      </a:r>
                    </a:p>
                  </a:txBody>
                  <a:tcPr anchor="ctr"/>
                </a:tc>
                <a:tc>
                  <a:txBody>
                    <a:bodyPr/>
                    <a:lstStyle/>
                    <a:p>
                      <a:pPr algn="ctr"/>
                      <a:r>
                        <a:rPr lang="en-US" sz="1600" dirty="0"/>
                        <a:t>10</a:t>
                      </a:r>
                      <a:endParaRPr lang="en-US" sz="1600" baseline="30000" dirty="0"/>
                    </a:p>
                  </a:txBody>
                  <a:tcPr anchor="ctr"/>
                </a:tc>
                <a:tc>
                  <a:txBody>
                    <a:bodyPr/>
                    <a:lstStyle/>
                    <a:p>
                      <a:pPr algn="ctr"/>
                      <a:r>
                        <a:rPr lang="en-US" sz="1600" dirty="0" err="1"/>
                        <a:t>na</a:t>
                      </a:r>
                      <a:endParaRPr lang="en-US" sz="1600" dirty="0"/>
                    </a:p>
                  </a:txBody>
                  <a:tcPr anchor="ctr"/>
                </a:tc>
                <a:tc>
                  <a:txBody>
                    <a:bodyPr/>
                    <a:lstStyle/>
                    <a:p>
                      <a:pPr algn="ctr"/>
                      <a:r>
                        <a:rPr lang="en-US" sz="1600" dirty="0"/>
                        <a:t>pre-train OAS data</a:t>
                      </a:r>
                    </a:p>
                  </a:txBody>
                  <a:tcPr anchor="ctr"/>
                </a:tc>
                <a:extLst>
                  <a:ext uri="{0D108BD9-81ED-4DB2-BD59-A6C34878D82A}">
                    <a16:rowId xmlns:a16="http://schemas.microsoft.com/office/drawing/2014/main" val="4051566852"/>
                  </a:ext>
                </a:extLst>
              </a:tr>
              <a:tr h="548304">
                <a:tc>
                  <a:txBody>
                    <a:bodyPr/>
                    <a:lstStyle/>
                    <a:p>
                      <a:pPr algn="ctr"/>
                      <a:r>
                        <a:rPr lang="en-US" sz="1600" dirty="0"/>
                        <a:t>0.51</a:t>
                      </a:r>
                    </a:p>
                  </a:txBody>
                  <a:tcPr anchor="ctr"/>
                </a:tc>
                <a:tc>
                  <a:txBody>
                    <a:bodyPr/>
                    <a:lstStyle/>
                    <a:p>
                      <a:pPr algn="ctr"/>
                      <a:r>
                        <a:rPr lang="en-US" sz="1600" dirty="0"/>
                        <a:t>0.52</a:t>
                      </a:r>
                    </a:p>
                  </a:txBody>
                  <a:tcPr anchor="ctr"/>
                </a:tc>
                <a:tc>
                  <a:txBody>
                    <a:bodyPr/>
                    <a:lstStyle/>
                    <a:p>
                      <a:pPr algn="ctr"/>
                      <a:r>
                        <a:rPr lang="en-US" sz="1600" dirty="0"/>
                        <a:t>160</a:t>
                      </a:r>
                    </a:p>
                  </a:txBody>
                  <a:tcPr anchor="ctr"/>
                </a:tc>
                <a:tc>
                  <a:txBody>
                    <a:bodyPr/>
                    <a:lstStyle/>
                    <a:p>
                      <a:pPr algn="ctr"/>
                      <a:r>
                        <a:rPr lang="en-US" sz="1600" dirty="0"/>
                        <a:t>1.06</a:t>
                      </a:r>
                    </a:p>
                  </a:txBody>
                  <a:tcPr anchor="ctr"/>
                </a:tc>
                <a:tc>
                  <a:txBody>
                    <a:bodyPr/>
                    <a:lstStyle/>
                    <a:p>
                      <a:pPr algn="ctr"/>
                      <a:r>
                        <a:rPr lang="en-US" sz="1600" dirty="0"/>
                        <a:t>fine-tune</a:t>
                      </a:r>
                    </a:p>
                    <a:p>
                      <a:pPr algn="ctr"/>
                      <a:r>
                        <a:rPr lang="en-US" sz="1600" dirty="0"/>
                        <a:t>transformer frozen</a:t>
                      </a:r>
                    </a:p>
                  </a:txBody>
                  <a:tcPr anchor="ctr"/>
                </a:tc>
                <a:extLst>
                  <a:ext uri="{0D108BD9-81ED-4DB2-BD59-A6C34878D82A}">
                    <a16:rowId xmlns:a16="http://schemas.microsoft.com/office/drawing/2014/main" val="3788428899"/>
                  </a:ext>
                </a:extLst>
              </a:tr>
              <a:tr h="767626">
                <a:tc>
                  <a:txBody>
                    <a:bodyPr/>
                    <a:lstStyle/>
                    <a:p>
                      <a:pPr algn="ctr"/>
                      <a:r>
                        <a:rPr lang="en-US" sz="1600" dirty="0"/>
                        <a:t>0.50</a:t>
                      </a:r>
                    </a:p>
                  </a:txBody>
                  <a:tcPr anchor="ctr"/>
                </a:tc>
                <a:tc>
                  <a:txBody>
                    <a:bodyPr/>
                    <a:lstStyle/>
                    <a:p>
                      <a:pPr algn="ctr"/>
                      <a:r>
                        <a:rPr lang="en-US" sz="1600" dirty="0"/>
                        <a:t>0.52</a:t>
                      </a:r>
                    </a:p>
                  </a:txBody>
                  <a:tcPr anchor="ctr"/>
                </a:tc>
                <a:tc>
                  <a:txBody>
                    <a:bodyPr/>
                    <a:lstStyle/>
                    <a:p>
                      <a:pPr algn="ctr"/>
                      <a:r>
                        <a:rPr lang="en-US" sz="1600" dirty="0"/>
                        <a:t>335</a:t>
                      </a:r>
                    </a:p>
                  </a:txBody>
                  <a:tcPr anchor="ctr"/>
                </a:tc>
                <a:tc>
                  <a:txBody>
                    <a:bodyPr/>
                    <a:lstStyle/>
                    <a:p>
                      <a:pPr algn="ctr"/>
                      <a:endParaRPr lang="en-US" sz="1600" dirty="0"/>
                    </a:p>
                  </a:txBody>
                  <a:tcPr anchor="ctr"/>
                </a:tc>
                <a:tc>
                  <a:txBody>
                    <a:bodyPr/>
                    <a:lstStyle/>
                    <a:p>
                      <a:pPr algn="ctr"/>
                      <a:r>
                        <a:rPr lang="en-US" sz="1600" dirty="0"/>
                        <a:t>fine-tune</a:t>
                      </a:r>
                    </a:p>
                    <a:p>
                      <a:pPr algn="ctr"/>
                      <a:r>
                        <a:rPr lang="en-US" sz="1600" dirty="0"/>
                        <a:t>last 1 layer </a:t>
                      </a:r>
                      <a:r>
                        <a:rPr lang="en-US" sz="1600" dirty="0" err="1"/>
                        <a:t>tform</a:t>
                      </a:r>
                      <a:endParaRPr lang="en-US" sz="1600" dirty="0"/>
                    </a:p>
                  </a:txBody>
                  <a:tcPr anchor="ctr"/>
                </a:tc>
                <a:extLst>
                  <a:ext uri="{0D108BD9-81ED-4DB2-BD59-A6C34878D82A}">
                    <a16:rowId xmlns:a16="http://schemas.microsoft.com/office/drawing/2014/main" val="3796785061"/>
                  </a:ext>
                </a:extLst>
              </a:tr>
              <a:tr h="767626">
                <a:tc>
                  <a:txBody>
                    <a:bodyPr/>
                    <a:lstStyle/>
                    <a:p>
                      <a:pPr algn="ctr"/>
                      <a:r>
                        <a:rPr lang="en-US" sz="1600" dirty="0"/>
                        <a:t>0.24</a:t>
                      </a:r>
                    </a:p>
                  </a:txBody>
                  <a:tcPr anchor="ctr"/>
                </a:tc>
                <a:tc>
                  <a:txBody>
                    <a:bodyPr/>
                    <a:lstStyle/>
                    <a:p>
                      <a:pPr algn="ctr"/>
                      <a:r>
                        <a:rPr lang="en-US" sz="1600" dirty="0"/>
                        <a:t>0.29</a:t>
                      </a:r>
                    </a:p>
                  </a:txBody>
                  <a:tcPr anchor="ctr"/>
                </a:tc>
                <a:tc>
                  <a:txBody>
                    <a:bodyPr/>
                    <a:lstStyle/>
                    <a:p>
                      <a:pPr algn="ctr"/>
                      <a:r>
                        <a:rPr lang="en-US" sz="1600" dirty="0"/>
                        <a:t>460</a:t>
                      </a:r>
                    </a:p>
                  </a:txBody>
                  <a:tcPr anchor="ctr"/>
                </a:tc>
                <a:tc>
                  <a:txBody>
                    <a:bodyPr/>
                    <a:lstStyle/>
                    <a:p>
                      <a:pPr algn="ctr"/>
                      <a:endParaRPr lang="en-US" sz="1600" dirty="0"/>
                    </a:p>
                  </a:txBody>
                  <a:tcPr anchor="ctr"/>
                </a:tc>
                <a:tc>
                  <a:txBody>
                    <a:bodyPr/>
                    <a:lstStyle/>
                    <a:p>
                      <a:pPr algn="ctr"/>
                      <a:r>
                        <a:rPr lang="en-US" sz="1600" dirty="0"/>
                        <a:t>fine-tune</a:t>
                      </a:r>
                    </a:p>
                    <a:p>
                      <a:pPr algn="ctr"/>
                      <a:r>
                        <a:rPr lang="en-US" sz="1600" dirty="0"/>
                        <a:t>last 2 layers </a:t>
                      </a:r>
                      <a:r>
                        <a:rPr lang="en-US" sz="1600" dirty="0" err="1"/>
                        <a:t>tform</a:t>
                      </a:r>
                      <a:endParaRPr lang="en-US" sz="1600" dirty="0"/>
                    </a:p>
                  </a:txBody>
                  <a:tcPr anchor="ctr"/>
                </a:tc>
                <a:extLst>
                  <a:ext uri="{0D108BD9-81ED-4DB2-BD59-A6C34878D82A}">
                    <a16:rowId xmlns:a16="http://schemas.microsoft.com/office/drawing/2014/main" val="3068902763"/>
                  </a:ext>
                </a:extLst>
              </a:tr>
              <a:tr h="633566">
                <a:tc>
                  <a:txBody>
                    <a:bodyPr/>
                    <a:lstStyle/>
                    <a:p>
                      <a:pPr algn="ctr"/>
                      <a:r>
                        <a:rPr lang="en-US" sz="1600" dirty="0"/>
                        <a:t>0.05</a:t>
                      </a:r>
                    </a:p>
                  </a:txBody>
                  <a:tcPr anchor="ctr"/>
                </a:tc>
                <a:tc>
                  <a:txBody>
                    <a:bodyPr/>
                    <a:lstStyle/>
                    <a:p>
                      <a:pPr algn="ctr"/>
                      <a:r>
                        <a:rPr lang="en-US" sz="1600" dirty="0"/>
                        <a:t>0.18</a:t>
                      </a:r>
                    </a:p>
                  </a:txBody>
                  <a:tcPr anchor="ctr"/>
                </a:tc>
                <a:tc>
                  <a:txBody>
                    <a:bodyPr/>
                    <a:lstStyle/>
                    <a:p>
                      <a:pPr algn="ctr"/>
                      <a:r>
                        <a:rPr lang="en-US" sz="1600" dirty="0"/>
                        <a:t>675</a:t>
                      </a:r>
                    </a:p>
                  </a:txBody>
                  <a:tcPr anchor="ctr"/>
                </a:tc>
                <a:tc>
                  <a:txBody>
                    <a:bodyPr/>
                    <a:lstStyle/>
                    <a:p>
                      <a:pPr algn="ctr"/>
                      <a:r>
                        <a:rPr lang="en-US" sz="1600" dirty="0"/>
                        <a:t>1.06</a:t>
                      </a:r>
                    </a:p>
                  </a:txBody>
                  <a:tcPr anchor="ctr"/>
                </a:tc>
                <a:tc>
                  <a:txBody>
                    <a:bodyPr/>
                    <a:lstStyle/>
                    <a:p>
                      <a:pPr algn="ctr"/>
                      <a:r>
                        <a:rPr lang="en-US" sz="1600" dirty="0"/>
                        <a:t>unfreeze last 3 layers</a:t>
                      </a:r>
                    </a:p>
                  </a:txBody>
                  <a:tcPr anchor="ctr"/>
                </a:tc>
                <a:extLst>
                  <a:ext uri="{0D108BD9-81ED-4DB2-BD59-A6C34878D82A}">
                    <a16:rowId xmlns:a16="http://schemas.microsoft.com/office/drawing/2014/main" val="3315586637"/>
                  </a:ext>
                </a:extLst>
              </a:tr>
            </a:tbl>
          </a:graphicData>
        </a:graphic>
      </p:graphicFrame>
      <p:sp>
        <p:nvSpPr>
          <p:cNvPr id="4" name="TextBox 3">
            <a:extLst>
              <a:ext uri="{FF2B5EF4-FFF2-40B4-BE49-F238E27FC236}">
                <a16:creationId xmlns:a16="http://schemas.microsoft.com/office/drawing/2014/main" id="{00DD7777-9BF6-823F-4376-3C2BB81EAC9C}"/>
              </a:ext>
            </a:extLst>
          </p:cNvPr>
          <p:cNvSpPr txBox="1"/>
          <p:nvPr/>
        </p:nvSpPr>
        <p:spPr>
          <a:xfrm>
            <a:off x="432746" y="6266832"/>
            <a:ext cx="10016781" cy="369332"/>
          </a:xfrm>
          <a:prstGeom prst="rect">
            <a:avLst/>
          </a:prstGeom>
          <a:noFill/>
        </p:spPr>
        <p:txBody>
          <a:bodyPr wrap="none" rtlCol="0">
            <a:spAutoFit/>
          </a:bodyPr>
          <a:lstStyle/>
          <a:p>
            <a:pPr marL="342900" indent="-342900">
              <a:buAutoNum type="arabicPeriod"/>
            </a:pPr>
            <a:r>
              <a:rPr lang="en-US" dirty="0"/>
              <a:t>Pre-train BERT on OAS dataset, then fine-tune on </a:t>
            </a:r>
            <a:r>
              <a:rPr lang="en-US" dirty="0" err="1"/>
              <a:t>scFv</a:t>
            </a:r>
            <a:r>
              <a:rPr lang="en-US" dirty="0"/>
              <a:t> train data (OAS dataset is </a:t>
            </a:r>
            <a:r>
              <a:rPr lang="en-US" b="0" dirty="0">
                <a:effectLst/>
              </a:rPr>
              <a:t>18061315 rows)</a:t>
            </a:r>
            <a:endParaRPr lang="en-US" dirty="0"/>
          </a:p>
        </p:txBody>
      </p:sp>
      <p:sp>
        <p:nvSpPr>
          <p:cNvPr id="5" name="TextBox 4">
            <a:extLst>
              <a:ext uri="{FF2B5EF4-FFF2-40B4-BE49-F238E27FC236}">
                <a16:creationId xmlns:a16="http://schemas.microsoft.com/office/drawing/2014/main" id="{FCE61C06-9E53-3659-0FA2-986040D584B4}"/>
              </a:ext>
            </a:extLst>
          </p:cNvPr>
          <p:cNvSpPr txBox="1"/>
          <p:nvPr/>
        </p:nvSpPr>
        <p:spPr>
          <a:xfrm>
            <a:off x="1380226" y="4860926"/>
            <a:ext cx="7948907" cy="646331"/>
          </a:xfrm>
          <a:prstGeom prst="rect">
            <a:avLst/>
          </a:prstGeom>
          <a:noFill/>
        </p:spPr>
        <p:txBody>
          <a:bodyPr wrap="none" rtlCol="0">
            <a:spAutoFit/>
          </a:bodyPr>
          <a:lstStyle/>
          <a:p>
            <a:r>
              <a:rPr lang="en-US" dirty="0"/>
              <a:t>definitely some overfitting</a:t>
            </a:r>
          </a:p>
          <a:p>
            <a:r>
              <a:rPr lang="en-US" dirty="0"/>
              <a:t>I simple didn’t have the GPU resources and time to really refine the pre-training</a:t>
            </a:r>
          </a:p>
        </p:txBody>
      </p:sp>
    </p:spTree>
    <p:extLst>
      <p:ext uri="{BB962C8B-B14F-4D97-AF65-F5344CB8AC3E}">
        <p14:creationId xmlns:p14="http://schemas.microsoft.com/office/powerpoint/2010/main" val="2851684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AB9F594-C03F-C97E-A552-D21028275E9B}"/>
              </a:ext>
            </a:extLst>
          </p:cNvPr>
          <p:cNvPicPr>
            <a:picLocks noChangeAspect="1"/>
          </p:cNvPicPr>
          <p:nvPr/>
        </p:nvPicPr>
        <p:blipFill>
          <a:blip r:embed="rId2"/>
          <a:stretch>
            <a:fillRect/>
          </a:stretch>
        </p:blipFill>
        <p:spPr>
          <a:xfrm>
            <a:off x="671064" y="3975100"/>
            <a:ext cx="4000500" cy="2882900"/>
          </a:xfrm>
          <a:prstGeom prst="rect">
            <a:avLst/>
          </a:prstGeom>
        </p:spPr>
      </p:pic>
      <p:sp>
        <p:nvSpPr>
          <p:cNvPr id="2" name="TextBox 1">
            <a:extLst>
              <a:ext uri="{FF2B5EF4-FFF2-40B4-BE49-F238E27FC236}">
                <a16:creationId xmlns:a16="http://schemas.microsoft.com/office/drawing/2014/main" id="{E758D5CD-18BF-EE2E-47E2-E832CEE7988E}"/>
              </a:ext>
            </a:extLst>
          </p:cNvPr>
          <p:cNvSpPr txBox="1"/>
          <p:nvPr/>
        </p:nvSpPr>
        <p:spPr>
          <a:xfrm>
            <a:off x="140127" y="221836"/>
            <a:ext cx="3472810" cy="461665"/>
          </a:xfrm>
          <a:prstGeom prst="rect">
            <a:avLst/>
          </a:prstGeom>
          <a:noFill/>
        </p:spPr>
        <p:txBody>
          <a:bodyPr wrap="none" rtlCol="0">
            <a:spAutoFit/>
          </a:bodyPr>
          <a:lstStyle/>
          <a:p>
            <a:r>
              <a:rPr lang="en-US" sz="2400" dirty="0"/>
              <a:t>Data set analysis – part 2</a:t>
            </a:r>
          </a:p>
        </p:txBody>
      </p:sp>
      <p:pic>
        <p:nvPicPr>
          <p:cNvPr id="5" name="Picture 4">
            <a:extLst>
              <a:ext uri="{FF2B5EF4-FFF2-40B4-BE49-F238E27FC236}">
                <a16:creationId xmlns:a16="http://schemas.microsoft.com/office/drawing/2014/main" id="{004E675A-1C32-B792-0686-94A327045471}"/>
              </a:ext>
            </a:extLst>
          </p:cNvPr>
          <p:cNvPicPr>
            <a:picLocks noChangeAspect="1"/>
          </p:cNvPicPr>
          <p:nvPr/>
        </p:nvPicPr>
        <p:blipFill>
          <a:blip r:embed="rId3"/>
          <a:stretch>
            <a:fillRect/>
          </a:stretch>
        </p:blipFill>
        <p:spPr>
          <a:xfrm>
            <a:off x="3670560" y="698948"/>
            <a:ext cx="3683000" cy="2882900"/>
          </a:xfrm>
          <a:prstGeom prst="rect">
            <a:avLst/>
          </a:prstGeom>
        </p:spPr>
      </p:pic>
      <p:pic>
        <p:nvPicPr>
          <p:cNvPr id="7" name="Picture 6">
            <a:extLst>
              <a:ext uri="{FF2B5EF4-FFF2-40B4-BE49-F238E27FC236}">
                <a16:creationId xmlns:a16="http://schemas.microsoft.com/office/drawing/2014/main" id="{27C0F13D-962E-3657-5DEE-34FD510A4981}"/>
              </a:ext>
            </a:extLst>
          </p:cNvPr>
          <p:cNvPicPr>
            <a:picLocks noChangeAspect="1"/>
          </p:cNvPicPr>
          <p:nvPr/>
        </p:nvPicPr>
        <p:blipFill>
          <a:blip r:embed="rId4"/>
          <a:stretch>
            <a:fillRect/>
          </a:stretch>
        </p:blipFill>
        <p:spPr>
          <a:xfrm>
            <a:off x="7714172" y="711289"/>
            <a:ext cx="3733800" cy="2882900"/>
          </a:xfrm>
          <a:prstGeom prst="rect">
            <a:avLst/>
          </a:prstGeom>
        </p:spPr>
      </p:pic>
      <p:sp>
        <p:nvSpPr>
          <p:cNvPr id="8" name="Right Brace 7">
            <a:extLst>
              <a:ext uri="{FF2B5EF4-FFF2-40B4-BE49-F238E27FC236}">
                <a16:creationId xmlns:a16="http://schemas.microsoft.com/office/drawing/2014/main" id="{384E57D8-39A4-D74D-ED33-24E95A329067}"/>
              </a:ext>
            </a:extLst>
          </p:cNvPr>
          <p:cNvSpPr/>
          <p:nvPr/>
        </p:nvSpPr>
        <p:spPr>
          <a:xfrm rot="3143533">
            <a:off x="3147459" y="3942365"/>
            <a:ext cx="297297" cy="290566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EC1A7CCE-E29E-8773-70DE-2B8B0A3A53C2}"/>
              </a:ext>
            </a:extLst>
          </p:cNvPr>
          <p:cNvSpPr txBox="1"/>
          <p:nvPr/>
        </p:nvSpPr>
        <p:spPr>
          <a:xfrm>
            <a:off x="4996724" y="4364964"/>
            <a:ext cx="6038000" cy="369332"/>
          </a:xfrm>
          <a:prstGeom prst="rect">
            <a:avLst/>
          </a:prstGeom>
          <a:noFill/>
        </p:spPr>
        <p:txBody>
          <a:bodyPr wrap="none" rtlCol="0">
            <a:spAutoFit/>
          </a:bodyPr>
          <a:lstStyle/>
          <a:p>
            <a:r>
              <a:rPr lang="en-US" dirty="0"/>
              <a:t>Not surprising that larger </a:t>
            </a:r>
            <a:r>
              <a:rPr lang="en-US" dirty="0" err="1">
                <a:latin typeface="Symbol" pitchFamily="2" charset="2"/>
              </a:rPr>
              <a:t>D</a:t>
            </a:r>
            <a:r>
              <a:rPr lang="en-US" dirty="0" err="1"/>
              <a:t>Kd</a:t>
            </a:r>
            <a:r>
              <a:rPr lang="en-US" dirty="0"/>
              <a:t> correlate with larger </a:t>
            </a:r>
            <a:r>
              <a:rPr lang="en-US" dirty="0" err="1"/>
              <a:t>q_values</a:t>
            </a:r>
            <a:endParaRPr lang="en-US" dirty="0"/>
          </a:p>
        </p:txBody>
      </p:sp>
      <p:sp>
        <p:nvSpPr>
          <p:cNvPr id="10" name="TextBox 9">
            <a:extLst>
              <a:ext uri="{FF2B5EF4-FFF2-40B4-BE49-F238E27FC236}">
                <a16:creationId xmlns:a16="http://schemas.microsoft.com/office/drawing/2014/main" id="{086D1D2D-CE4E-8707-3A56-AEBF7E6EF12B}"/>
              </a:ext>
            </a:extLst>
          </p:cNvPr>
          <p:cNvSpPr txBox="1"/>
          <p:nvPr/>
        </p:nvSpPr>
        <p:spPr>
          <a:xfrm>
            <a:off x="5323334" y="302307"/>
            <a:ext cx="582724" cy="369332"/>
          </a:xfrm>
          <a:prstGeom prst="rect">
            <a:avLst/>
          </a:prstGeom>
          <a:noFill/>
        </p:spPr>
        <p:txBody>
          <a:bodyPr wrap="none" rtlCol="0">
            <a:spAutoFit/>
          </a:bodyPr>
          <a:lstStyle/>
          <a:p>
            <a:r>
              <a:rPr lang="en-US" dirty="0" err="1">
                <a:latin typeface="Symbol" pitchFamily="2" charset="2"/>
              </a:rPr>
              <a:t>D</a:t>
            </a:r>
            <a:r>
              <a:rPr lang="en-US" dirty="0" err="1"/>
              <a:t>Kd</a:t>
            </a:r>
            <a:endParaRPr lang="en-US" dirty="0"/>
          </a:p>
        </p:txBody>
      </p:sp>
      <p:sp>
        <p:nvSpPr>
          <p:cNvPr id="11" name="TextBox 10">
            <a:extLst>
              <a:ext uri="{FF2B5EF4-FFF2-40B4-BE49-F238E27FC236}">
                <a16:creationId xmlns:a16="http://schemas.microsoft.com/office/drawing/2014/main" id="{C911AC79-99E3-3159-74E9-7C2EACF44FA1}"/>
              </a:ext>
            </a:extLst>
          </p:cNvPr>
          <p:cNvSpPr txBox="1"/>
          <p:nvPr/>
        </p:nvSpPr>
        <p:spPr>
          <a:xfrm>
            <a:off x="9237548" y="314648"/>
            <a:ext cx="1068754" cy="369332"/>
          </a:xfrm>
          <a:prstGeom prst="rect">
            <a:avLst/>
          </a:prstGeom>
          <a:noFill/>
        </p:spPr>
        <p:txBody>
          <a:bodyPr wrap="none" rtlCol="0">
            <a:spAutoFit/>
          </a:bodyPr>
          <a:lstStyle/>
          <a:p>
            <a:r>
              <a:rPr lang="en-US" dirty="0" err="1"/>
              <a:t>q_values</a:t>
            </a:r>
            <a:endParaRPr lang="en-US" dirty="0"/>
          </a:p>
        </p:txBody>
      </p:sp>
      <p:sp>
        <p:nvSpPr>
          <p:cNvPr id="13" name="TextBox 12">
            <a:extLst>
              <a:ext uri="{FF2B5EF4-FFF2-40B4-BE49-F238E27FC236}">
                <a16:creationId xmlns:a16="http://schemas.microsoft.com/office/drawing/2014/main" id="{D4AB0126-C1AF-39FE-F8F1-B266C4A5FFE9}"/>
              </a:ext>
            </a:extLst>
          </p:cNvPr>
          <p:cNvSpPr txBox="1"/>
          <p:nvPr/>
        </p:nvSpPr>
        <p:spPr>
          <a:xfrm>
            <a:off x="1643252" y="3594189"/>
            <a:ext cx="1662635" cy="369332"/>
          </a:xfrm>
          <a:prstGeom prst="rect">
            <a:avLst/>
          </a:prstGeom>
          <a:noFill/>
        </p:spPr>
        <p:txBody>
          <a:bodyPr wrap="none" rtlCol="0">
            <a:spAutoFit/>
          </a:bodyPr>
          <a:lstStyle/>
          <a:p>
            <a:r>
              <a:rPr lang="en-US" dirty="0" err="1">
                <a:latin typeface="Symbol" pitchFamily="2" charset="2"/>
              </a:rPr>
              <a:t>D</a:t>
            </a:r>
            <a:r>
              <a:rPr lang="en-US" dirty="0" err="1"/>
              <a:t>Kd</a:t>
            </a:r>
            <a:r>
              <a:rPr lang="en-US" dirty="0"/>
              <a:t> vs </a:t>
            </a:r>
            <a:r>
              <a:rPr lang="en-US" dirty="0" err="1"/>
              <a:t>q_value</a:t>
            </a:r>
            <a:endParaRPr lang="en-US" dirty="0"/>
          </a:p>
        </p:txBody>
      </p:sp>
      <p:sp>
        <p:nvSpPr>
          <p:cNvPr id="14" name="TextBox 13">
            <a:extLst>
              <a:ext uri="{FF2B5EF4-FFF2-40B4-BE49-F238E27FC236}">
                <a16:creationId xmlns:a16="http://schemas.microsoft.com/office/drawing/2014/main" id="{A11BB0B1-F8C8-C7DA-DD29-480E8BEA37CF}"/>
              </a:ext>
            </a:extLst>
          </p:cNvPr>
          <p:cNvSpPr txBox="1"/>
          <p:nvPr/>
        </p:nvSpPr>
        <p:spPr>
          <a:xfrm>
            <a:off x="5037826" y="5365630"/>
            <a:ext cx="5326138" cy="369332"/>
          </a:xfrm>
          <a:prstGeom prst="rect">
            <a:avLst/>
          </a:prstGeom>
          <a:noFill/>
        </p:spPr>
        <p:txBody>
          <a:bodyPr wrap="none" rtlCol="0">
            <a:spAutoFit/>
          </a:bodyPr>
          <a:lstStyle/>
          <a:p>
            <a:r>
              <a:rPr lang="en-US" dirty="0"/>
              <a:t>Data in this region should be considered for removal</a:t>
            </a:r>
          </a:p>
        </p:txBody>
      </p:sp>
      <p:cxnSp>
        <p:nvCxnSpPr>
          <p:cNvPr id="16" name="Straight Arrow Connector 15">
            <a:extLst>
              <a:ext uri="{FF2B5EF4-FFF2-40B4-BE49-F238E27FC236}">
                <a16:creationId xmlns:a16="http://schemas.microsoft.com/office/drawing/2014/main" id="{E08DA9AE-070F-EC00-8E9C-B9BB358B7474}"/>
              </a:ext>
            </a:extLst>
          </p:cNvPr>
          <p:cNvCxnSpPr>
            <a:cxnSpLocks/>
            <a:stCxn id="14" idx="1"/>
          </p:cNvCxnSpPr>
          <p:nvPr/>
        </p:nvCxnSpPr>
        <p:spPr>
          <a:xfrm flipH="1">
            <a:off x="3485072" y="5550296"/>
            <a:ext cx="155275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642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23B7D1-6885-6524-808E-292692E93FBC}"/>
              </a:ext>
            </a:extLst>
          </p:cNvPr>
          <p:cNvSpPr txBox="1"/>
          <p:nvPr/>
        </p:nvSpPr>
        <p:spPr>
          <a:xfrm>
            <a:off x="146649" y="184362"/>
            <a:ext cx="4542975" cy="461665"/>
          </a:xfrm>
          <a:prstGeom prst="rect">
            <a:avLst/>
          </a:prstGeom>
          <a:noFill/>
        </p:spPr>
        <p:txBody>
          <a:bodyPr wrap="none" rtlCol="0">
            <a:spAutoFit/>
          </a:bodyPr>
          <a:lstStyle/>
          <a:p>
            <a:r>
              <a:rPr lang="en-US" sz="2400" dirty="0"/>
              <a:t>Training Datasets : three versions</a:t>
            </a:r>
          </a:p>
        </p:txBody>
      </p:sp>
      <p:grpSp>
        <p:nvGrpSpPr>
          <p:cNvPr id="26" name="Group 25">
            <a:extLst>
              <a:ext uri="{FF2B5EF4-FFF2-40B4-BE49-F238E27FC236}">
                <a16:creationId xmlns:a16="http://schemas.microsoft.com/office/drawing/2014/main" id="{C770E91E-1E35-3E88-9960-86E8224D68B6}"/>
              </a:ext>
            </a:extLst>
          </p:cNvPr>
          <p:cNvGrpSpPr/>
          <p:nvPr/>
        </p:nvGrpSpPr>
        <p:grpSpPr>
          <a:xfrm>
            <a:off x="1735340" y="991092"/>
            <a:ext cx="6728764" cy="1292662"/>
            <a:chOff x="1735340" y="999718"/>
            <a:chExt cx="6728764" cy="1292662"/>
          </a:xfrm>
        </p:grpSpPr>
        <p:sp>
          <p:nvSpPr>
            <p:cNvPr id="3" name="TextBox 2">
              <a:extLst>
                <a:ext uri="{FF2B5EF4-FFF2-40B4-BE49-F238E27FC236}">
                  <a16:creationId xmlns:a16="http://schemas.microsoft.com/office/drawing/2014/main" id="{90F59776-7CC5-CCAF-413F-1B038A87DE9F}"/>
                </a:ext>
              </a:extLst>
            </p:cNvPr>
            <p:cNvSpPr txBox="1"/>
            <p:nvPr/>
          </p:nvSpPr>
          <p:spPr>
            <a:xfrm>
              <a:off x="2082550" y="1369050"/>
              <a:ext cx="6381554" cy="923330"/>
            </a:xfrm>
            <a:prstGeom prst="rect">
              <a:avLst/>
            </a:prstGeom>
            <a:noFill/>
          </p:spPr>
          <p:txBody>
            <a:bodyPr wrap="square">
              <a:spAutoFit/>
            </a:bodyPr>
            <a:lstStyle/>
            <a:p>
              <a:pPr marL="285750" indent="-285750">
                <a:buFont typeface="Arial" panose="020B0604020202020204" pitchFamily="34" charset="0"/>
                <a:buChar char="•"/>
              </a:pPr>
              <a:r>
                <a:rPr lang="en-US" dirty="0"/>
                <a:t>remove NANs, duplicates, and use mean </a:t>
              </a:r>
              <a:r>
                <a:rPr lang="en-US" dirty="0" err="1"/>
                <a:t>Kd</a:t>
              </a:r>
              <a:r>
                <a:rPr lang="en-US" dirty="0"/>
                <a:t> for duplicates</a:t>
              </a:r>
              <a:endParaRPr lang="en-US" sz="1800" b="0" dirty="0">
                <a:effectLst/>
              </a:endParaRPr>
            </a:p>
            <a:p>
              <a:pPr marL="285750" indent="-285750">
                <a:buFont typeface="Arial" panose="020B0604020202020204" pitchFamily="34" charset="0"/>
                <a:buChar char="•"/>
              </a:pPr>
              <a:r>
                <a:rPr lang="en-US" dirty="0"/>
                <a:t>keep </a:t>
              </a:r>
              <a:r>
                <a:rPr lang="en-US" b="1" dirty="0"/>
                <a:t>all rows (29199 rows)</a:t>
              </a:r>
              <a:endParaRPr lang="en-US" sz="1800" b="1" dirty="0">
                <a:effectLst/>
              </a:endParaRPr>
            </a:p>
            <a:p>
              <a:pPr marL="285750" indent="-285750">
                <a:buFont typeface="Arial" panose="020B0604020202020204" pitchFamily="34" charset="0"/>
                <a:buChar char="•"/>
              </a:pPr>
              <a:r>
                <a:rPr lang="en-US" sz="1800" dirty="0"/>
                <a:t>80/10/10 split train (23359 rows), </a:t>
              </a:r>
              <a:r>
                <a:rPr lang="en-US" sz="1800" dirty="0" err="1"/>
                <a:t>val</a:t>
              </a:r>
              <a:r>
                <a:rPr lang="en-US" sz="1800" dirty="0"/>
                <a:t> (2920 rows), test (2920)</a:t>
              </a:r>
            </a:p>
          </p:txBody>
        </p:sp>
        <p:sp>
          <p:nvSpPr>
            <p:cNvPr id="5" name="TextBox 4">
              <a:extLst>
                <a:ext uri="{FF2B5EF4-FFF2-40B4-BE49-F238E27FC236}">
                  <a16:creationId xmlns:a16="http://schemas.microsoft.com/office/drawing/2014/main" id="{B2600AAF-F4BA-D6D8-31D9-0D669D1AB800}"/>
                </a:ext>
              </a:extLst>
            </p:cNvPr>
            <p:cNvSpPr txBox="1"/>
            <p:nvPr/>
          </p:nvSpPr>
          <p:spPr>
            <a:xfrm>
              <a:off x="1735340" y="999718"/>
              <a:ext cx="960776" cy="369332"/>
            </a:xfrm>
            <a:prstGeom prst="rect">
              <a:avLst/>
            </a:prstGeom>
            <a:noFill/>
          </p:spPr>
          <p:txBody>
            <a:bodyPr wrap="none" rtlCol="0">
              <a:spAutoFit/>
            </a:bodyPr>
            <a:lstStyle/>
            <a:p>
              <a:r>
                <a:rPr lang="en-US" dirty="0"/>
                <a:t>Clean-1</a:t>
              </a:r>
            </a:p>
          </p:txBody>
        </p:sp>
      </p:grpSp>
      <p:grpSp>
        <p:nvGrpSpPr>
          <p:cNvPr id="25" name="Group 24">
            <a:extLst>
              <a:ext uri="{FF2B5EF4-FFF2-40B4-BE49-F238E27FC236}">
                <a16:creationId xmlns:a16="http://schemas.microsoft.com/office/drawing/2014/main" id="{FC15B14D-A0C3-7D4F-9BC1-BED73BA03700}"/>
              </a:ext>
            </a:extLst>
          </p:cNvPr>
          <p:cNvGrpSpPr/>
          <p:nvPr/>
        </p:nvGrpSpPr>
        <p:grpSpPr>
          <a:xfrm>
            <a:off x="1735340" y="4656531"/>
            <a:ext cx="6803368" cy="1569661"/>
            <a:chOff x="1708030" y="2698601"/>
            <a:chExt cx="6803368" cy="1569661"/>
          </a:xfrm>
        </p:grpSpPr>
        <p:sp>
          <p:nvSpPr>
            <p:cNvPr id="12" name="TextBox 11">
              <a:extLst>
                <a:ext uri="{FF2B5EF4-FFF2-40B4-BE49-F238E27FC236}">
                  <a16:creationId xmlns:a16="http://schemas.microsoft.com/office/drawing/2014/main" id="{4379C880-87A8-E4F0-3029-8D5A6116FAEB}"/>
                </a:ext>
              </a:extLst>
            </p:cNvPr>
            <p:cNvSpPr txBox="1"/>
            <p:nvPr/>
          </p:nvSpPr>
          <p:spPr>
            <a:xfrm>
              <a:off x="1708030" y="2698601"/>
              <a:ext cx="1107996" cy="369332"/>
            </a:xfrm>
            <a:prstGeom prst="rect">
              <a:avLst/>
            </a:prstGeom>
            <a:noFill/>
          </p:spPr>
          <p:txBody>
            <a:bodyPr wrap="none" rtlCol="0">
              <a:spAutoFit/>
            </a:bodyPr>
            <a:lstStyle/>
            <a:p>
              <a:r>
                <a:rPr lang="en-US" dirty="0"/>
                <a:t>Clean-3b</a:t>
              </a:r>
            </a:p>
          </p:txBody>
        </p:sp>
        <p:sp>
          <p:nvSpPr>
            <p:cNvPr id="13" name="TextBox 12">
              <a:extLst>
                <a:ext uri="{FF2B5EF4-FFF2-40B4-BE49-F238E27FC236}">
                  <a16:creationId xmlns:a16="http://schemas.microsoft.com/office/drawing/2014/main" id="{593741C5-6171-594F-EF0C-3540745BA613}"/>
                </a:ext>
              </a:extLst>
            </p:cNvPr>
            <p:cNvSpPr txBox="1"/>
            <p:nvPr/>
          </p:nvSpPr>
          <p:spPr>
            <a:xfrm>
              <a:off x="2043738" y="3067933"/>
              <a:ext cx="6467660" cy="1200329"/>
            </a:xfrm>
            <a:prstGeom prst="rect">
              <a:avLst/>
            </a:prstGeom>
            <a:noFill/>
          </p:spPr>
          <p:txBody>
            <a:bodyPr wrap="square">
              <a:spAutoFit/>
            </a:bodyPr>
            <a:lstStyle/>
            <a:p>
              <a:pPr marL="285750" indent="-285750">
                <a:buFont typeface="Arial" panose="020B0604020202020204" pitchFamily="34" charset="0"/>
                <a:buChar char="•"/>
              </a:pPr>
              <a:r>
                <a:rPr lang="en-US" dirty="0"/>
                <a:t>remove NANs, duplicates, and use mean </a:t>
              </a:r>
              <a:r>
                <a:rPr lang="en-US" dirty="0" err="1"/>
                <a:t>Kd</a:t>
              </a:r>
              <a:r>
                <a:rPr lang="en-US" dirty="0"/>
                <a:t> for duplicates</a:t>
              </a:r>
            </a:p>
            <a:p>
              <a:pPr marL="285750" indent="-285750">
                <a:buFont typeface="Arial" panose="020B0604020202020204" pitchFamily="34" charset="0"/>
                <a:buChar char="•"/>
              </a:pPr>
              <a:r>
                <a:rPr lang="en-US" sz="1800" b="0" dirty="0">
                  <a:effectLst/>
                </a:rPr>
                <a:t>keep only rows with </a:t>
              </a:r>
              <a:r>
                <a:rPr lang="en-US" sz="1800" b="1" dirty="0" err="1">
                  <a:effectLst/>
                </a:rPr>
                <a:t>q_value</a:t>
              </a:r>
              <a:r>
                <a:rPr lang="en-US" sz="1800" b="1" dirty="0">
                  <a:effectLst/>
                </a:rPr>
                <a:t> &lt; 0.05 (9302 rows)</a:t>
              </a:r>
            </a:p>
            <a:p>
              <a:pPr marL="285750" indent="-285750">
                <a:buFont typeface="Arial" panose="020B0604020202020204" pitchFamily="34" charset="0"/>
                <a:buChar char="•"/>
              </a:pPr>
              <a:r>
                <a:rPr lang="en-US" dirty="0"/>
                <a:t>85/7.5/7.5 split: train(7862), </a:t>
              </a:r>
              <a:r>
                <a:rPr lang="en-US" dirty="0" err="1"/>
                <a:t>val</a:t>
              </a:r>
              <a:r>
                <a:rPr lang="en-US" dirty="0"/>
                <a:t> (694), test(694)</a:t>
              </a:r>
              <a:endParaRPr lang="en-US" sz="1800" b="0" dirty="0">
                <a:effectLst/>
              </a:endParaRPr>
            </a:p>
            <a:p>
              <a:pPr marL="285750" indent="-285750">
                <a:buFont typeface="Arial" panose="020B0604020202020204" pitchFamily="34" charset="0"/>
                <a:buChar char="•"/>
              </a:pPr>
              <a:endParaRPr lang="en-US" dirty="0"/>
            </a:p>
          </p:txBody>
        </p:sp>
      </p:grpSp>
      <p:grpSp>
        <p:nvGrpSpPr>
          <p:cNvPr id="27" name="Group 26">
            <a:extLst>
              <a:ext uri="{FF2B5EF4-FFF2-40B4-BE49-F238E27FC236}">
                <a16:creationId xmlns:a16="http://schemas.microsoft.com/office/drawing/2014/main" id="{37F5CD2E-7883-B6AF-D5C4-F8A1AB3C2C80}"/>
              </a:ext>
            </a:extLst>
          </p:cNvPr>
          <p:cNvGrpSpPr/>
          <p:nvPr/>
        </p:nvGrpSpPr>
        <p:grpSpPr>
          <a:xfrm>
            <a:off x="1735340" y="2752782"/>
            <a:ext cx="6803368" cy="1292662"/>
            <a:chOff x="1735340" y="4463708"/>
            <a:chExt cx="6803368" cy="1292662"/>
          </a:xfrm>
        </p:grpSpPr>
        <p:sp>
          <p:nvSpPr>
            <p:cNvPr id="15" name="TextBox 14">
              <a:extLst>
                <a:ext uri="{FF2B5EF4-FFF2-40B4-BE49-F238E27FC236}">
                  <a16:creationId xmlns:a16="http://schemas.microsoft.com/office/drawing/2014/main" id="{4C5E23BE-CC77-2A8B-093D-8B06E84CE434}"/>
                </a:ext>
              </a:extLst>
            </p:cNvPr>
            <p:cNvSpPr txBox="1"/>
            <p:nvPr/>
          </p:nvSpPr>
          <p:spPr>
            <a:xfrm>
              <a:off x="1735340" y="4463708"/>
              <a:ext cx="978153" cy="369332"/>
            </a:xfrm>
            <a:prstGeom prst="rect">
              <a:avLst/>
            </a:prstGeom>
            <a:noFill/>
          </p:spPr>
          <p:txBody>
            <a:bodyPr wrap="none" rtlCol="0">
              <a:spAutoFit/>
            </a:bodyPr>
            <a:lstStyle/>
            <a:p>
              <a:r>
                <a:rPr lang="en-US" dirty="0"/>
                <a:t>Clean-4</a:t>
              </a:r>
            </a:p>
          </p:txBody>
        </p:sp>
        <p:sp>
          <p:nvSpPr>
            <p:cNvPr id="16" name="TextBox 15">
              <a:extLst>
                <a:ext uri="{FF2B5EF4-FFF2-40B4-BE49-F238E27FC236}">
                  <a16:creationId xmlns:a16="http://schemas.microsoft.com/office/drawing/2014/main" id="{4B593975-C03F-F861-FB9A-E077DED89E51}"/>
                </a:ext>
              </a:extLst>
            </p:cNvPr>
            <p:cNvSpPr txBox="1"/>
            <p:nvPr/>
          </p:nvSpPr>
          <p:spPr>
            <a:xfrm>
              <a:off x="2071048" y="4833040"/>
              <a:ext cx="6467660" cy="923330"/>
            </a:xfrm>
            <a:prstGeom prst="rect">
              <a:avLst/>
            </a:prstGeom>
            <a:noFill/>
          </p:spPr>
          <p:txBody>
            <a:bodyPr wrap="square">
              <a:spAutoFit/>
            </a:bodyPr>
            <a:lstStyle/>
            <a:p>
              <a:pPr marL="285750" indent="-285750">
                <a:buFont typeface="Arial" panose="020B0604020202020204" pitchFamily="34" charset="0"/>
                <a:buChar char="•"/>
              </a:pPr>
              <a:r>
                <a:rPr lang="en-US" dirty="0"/>
                <a:t>remove NANs, duplicates, and use mean </a:t>
              </a:r>
              <a:r>
                <a:rPr lang="en-US" dirty="0" err="1"/>
                <a:t>Kd</a:t>
              </a:r>
              <a:r>
                <a:rPr lang="en-US" dirty="0"/>
                <a:t> for duplicates</a:t>
              </a:r>
            </a:p>
            <a:p>
              <a:pPr marL="285750" indent="-285750">
                <a:buFont typeface="Arial" panose="020B0604020202020204" pitchFamily="34" charset="0"/>
                <a:buChar char="•"/>
              </a:pPr>
              <a:r>
                <a:rPr lang="en-US" sz="1800" b="0" dirty="0">
                  <a:effectLst/>
                </a:rPr>
                <a:t>keep only rows with </a:t>
              </a:r>
              <a:r>
                <a:rPr lang="en-US" sz="1800" b="1" dirty="0" err="1">
                  <a:effectLst/>
                </a:rPr>
                <a:t>q_value</a:t>
              </a:r>
              <a:r>
                <a:rPr lang="en-US" b="1" dirty="0" err="1"/>
                <a:t>s</a:t>
              </a:r>
              <a:r>
                <a:rPr lang="en-US" sz="1800" b="1" dirty="0">
                  <a:effectLst/>
                </a:rPr>
                <a:t> </a:t>
              </a:r>
              <a:r>
                <a:rPr lang="en-US" b="1" dirty="0"/>
                <a:t>&lt;</a:t>
              </a:r>
              <a:r>
                <a:rPr lang="en-US" sz="1800" b="1" dirty="0">
                  <a:effectLst/>
                </a:rPr>
                <a:t> 0.50 (12320 rows)</a:t>
              </a:r>
            </a:p>
            <a:p>
              <a:pPr marL="285750" indent="-285750">
                <a:buFont typeface="Arial" panose="020B0604020202020204" pitchFamily="34" charset="0"/>
                <a:buChar char="•"/>
              </a:pPr>
              <a:r>
                <a:rPr lang="en-US" dirty="0"/>
                <a:t>80/10/10 split: train(9856), </a:t>
              </a:r>
              <a:r>
                <a:rPr lang="en-US" dirty="0" err="1"/>
                <a:t>val</a:t>
              </a:r>
              <a:r>
                <a:rPr lang="en-US" dirty="0"/>
                <a:t> (1232), test(1232)</a:t>
              </a:r>
              <a:endParaRPr lang="en-US" sz="1800" b="0" dirty="0">
                <a:effectLst/>
              </a:endParaRPr>
            </a:p>
          </p:txBody>
        </p:sp>
      </p:grpSp>
    </p:spTree>
    <p:extLst>
      <p:ext uri="{BB962C8B-B14F-4D97-AF65-F5344CB8AC3E}">
        <p14:creationId xmlns:p14="http://schemas.microsoft.com/office/powerpoint/2010/main" val="1507180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23B7D1-6885-6524-808E-292692E93FBC}"/>
              </a:ext>
            </a:extLst>
          </p:cNvPr>
          <p:cNvSpPr txBox="1"/>
          <p:nvPr/>
        </p:nvSpPr>
        <p:spPr>
          <a:xfrm>
            <a:off x="146649" y="184362"/>
            <a:ext cx="2466124" cy="461665"/>
          </a:xfrm>
          <a:prstGeom prst="rect">
            <a:avLst/>
          </a:prstGeom>
          <a:noFill/>
        </p:spPr>
        <p:txBody>
          <a:bodyPr wrap="none" rtlCol="0">
            <a:spAutoFit/>
          </a:bodyPr>
          <a:lstStyle/>
          <a:p>
            <a:r>
              <a:rPr lang="en-US" sz="2400" dirty="0"/>
              <a:t>Training Datasets</a:t>
            </a:r>
          </a:p>
        </p:txBody>
      </p:sp>
      <p:sp>
        <p:nvSpPr>
          <p:cNvPr id="9" name="TextBox 8">
            <a:extLst>
              <a:ext uri="{FF2B5EF4-FFF2-40B4-BE49-F238E27FC236}">
                <a16:creationId xmlns:a16="http://schemas.microsoft.com/office/drawing/2014/main" id="{DEB93D53-C98F-967F-FD08-149A4D6157AA}"/>
              </a:ext>
            </a:extLst>
          </p:cNvPr>
          <p:cNvSpPr txBox="1"/>
          <p:nvPr/>
        </p:nvSpPr>
        <p:spPr>
          <a:xfrm>
            <a:off x="8850539" y="4812123"/>
            <a:ext cx="1783117" cy="369332"/>
          </a:xfrm>
          <a:prstGeom prst="rect">
            <a:avLst/>
          </a:prstGeom>
          <a:noFill/>
        </p:spPr>
        <p:txBody>
          <a:bodyPr wrap="none" rtlCol="0">
            <a:spAutoFit/>
          </a:bodyPr>
          <a:lstStyle/>
          <a:p>
            <a:r>
              <a:rPr lang="en-US" dirty="0"/>
              <a:t>Clean-3 dataset</a:t>
            </a:r>
          </a:p>
        </p:txBody>
      </p:sp>
      <p:pic>
        <p:nvPicPr>
          <p:cNvPr id="20" name="Picture 19">
            <a:extLst>
              <a:ext uri="{FF2B5EF4-FFF2-40B4-BE49-F238E27FC236}">
                <a16:creationId xmlns:a16="http://schemas.microsoft.com/office/drawing/2014/main" id="{C1038154-5D7A-B535-E72C-6F71E15A8B37}"/>
              </a:ext>
            </a:extLst>
          </p:cNvPr>
          <p:cNvPicPr>
            <a:picLocks noChangeAspect="1"/>
          </p:cNvPicPr>
          <p:nvPr/>
        </p:nvPicPr>
        <p:blipFill>
          <a:blip r:embed="rId2"/>
          <a:stretch>
            <a:fillRect/>
          </a:stretch>
        </p:blipFill>
        <p:spPr>
          <a:xfrm>
            <a:off x="7834644" y="1423473"/>
            <a:ext cx="4033366" cy="3148973"/>
          </a:xfrm>
          <a:prstGeom prst="rect">
            <a:avLst/>
          </a:prstGeom>
        </p:spPr>
      </p:pic>
      <p:grpSp>
        <p:nvGrpSpPr>
          <p:cNvPr id="14" name="Group 13">
            <a:extLst>
              <a:ext uri="{FF2B5EF4-FFF2-40B4-BE49-F238E27FC236}">
                <a16:creationId xmlns:a16="http://schemas.microsoft.com/office/drawing/2014/main" id="{3CFA440A-B1CF-3ADE-7103-B27B033D0850}"/>
              </a:ext>
            </a:extLst>
          </p:cNvPr>
          <p:cNvGrpSpPr/>
          <p:nvPr/>
        </p:nvGrpSpPr>
        <p:grpSpPr>
          <a:xfrm>
            <a:off x="225042" y="1423473"/>
            <a:ext cx="4033366" cy="3757982"/>
            <a:chOff x="225042" y="1423473"/>
            <a:chExt cx="4033366" cy="3757982"/>
          </a:xfrm>
        </p:grpSpPr>
        <p:sp>
          <p:nvSpPr>
            <p:cNvPr id="11" name="TextBox 10">
              <a:extLst>
                <a:ext uri="{FF2B5EF4-FFF2-40B4-BE49-F238E27FC236}">
                  <a16:creationId xmlns:a16="http://schemas.microsoft.com/office/drawing/2014/main" id="{E352572C-0B04-B7EF-D36F-336747D674CB}"/>
                </a:ext>
              </a:extLst>
            </p:cNvPr>
            <p:cNvSpPr txBox="1"/>
            <p:nvPr/>
          </p:nvSpPr>
          <p:spPr>
            <a:xfrm>
              <a:off x="1094274" y="4812123"/>
              <a:ext cx="1765740" cy="369332"/>
            </a:xfrm>
            <a:prstGeom prst="rect">
              <a:avLst/>
            </a:prstGeom>
            <a:noFill/>
          </p:spPr>
          <p:txBody>
            <a:bodyPr wrap="none" rtlCol="0">
              <a:spAutoFit/>
            </a:bodyPr>
            <a:lstStyle/>
            <a:p>
              <a:r>
                <a:rPr lang="en-US" dirty="0"/>
                <a:t>Clean-1 dataset</a:t>
              </a:r>
            </a:p>
          </p:txBody>
        </p:sp>
        <p:pic>
          <p:nvPicPr>
            <p:cNvPr id="21" name="Picture 20">
              <a:extLst>
                <a:ext uri="{FF2B5EF4-FFF2-40B4-BE49-F238E27FC236}">
                  <a16:creationId xmlns:a16="http://schemas.microsoft.com/office/drawing/2014/main" id="{7E15F6C0-DAEB-57DE-8319-FA75D954AD61}"/>
                </a:ext>
              </a:extLst>
            </p:cNvPr>
            <p:cNvPicPr>
              <a:picLocks noChangeAspect="1"/>
            </p:cNvPicPr>
            <p:nvPr/>
          </p:nvPicPr>
          <p:blipFill>
            <a:blip r:embed="rId3"/>
            <a:stretch>
              <a:fillRect/>
            </a:stretch>
          </p:blipFill>
          <p:spPr>
            <a:xfrm>
              <a:off x="225042" y="1423473"/>
              <a:ext cx="4033366" cy="3148974"/>
            </a:xfrm>
            <a:prstGeom prst="rect">
              <a:avLst/>
            </a:prstGeom>
          </p:spPr>
        </p:pic>
      </p:grpSp>
      <p:grpSp>
        <p:nvGrpSpPr>
          <p:cNvPr id="8" name="Group 7">
            <a:extLst>
              <a:ext uri="{FF2B5EF4-FFF2-40B4-BE49-F238E27FC236}">
                <a16:creationId xmlns:a16="http://schemas.microsoft.com/office/drawing/2014/main" id="{6B02CA0B-30C2-0ADF-6150-9012DA793899}"/>
              </a:ext>
            </a:extLst>
          </p:cNvPr>
          <p:cNvGrpSpPr/>
          <p:nvPr/>
        </p:nvGrpSpPr>
        <p:grpSpPr>
          <a:xfrm>
            <a:off x="3905772" y="1420578"/>
            <a:ext cx="4042032" cy="3730686"/>
            <a:chOff x="8149968" y="1423473"/>
            <a:chExt cx="4042032" cy="3730686"/>
          </a:xfrm>
        </p:grpSpPr>
        <p:pic>
          <p:nvPicPr>
            <p:cNvPr id="22" name="Picture 21">
              <a:extLst>
                <a:ext uri="{FF2B5EF4-FFF2-40B4-BE49-F238E27FC236}">
                  <a16:creationId xmlns:a16="http://schemas.microsoft.com/office/drawing/2014/main" id="{11951687-A464-0317-1C02-F3C4615B6C78}"/>
                </a:ext>
              </a:extLst>
            </p:cNvPr>
            <p:cNvPicPr>
              <a:picLocks noChangeAspect="1"/>
            </p:cNvPicPr>
            <p:nvPr/>
          </p:nvPicPr>
          <p:blipFill>
            <a:blip r:embed="rId4"/>
            <a:stretch>
              <a:fillRect/>
            </a:stretch>
          </p:blipFill>
          <p:spPr>
            <a:xfrm>
              <a:off x="8149968" y="1423473"/>
              <a:ext cx="4042032" cy="3155739"/>
            </a:xfrm>
            <a:prstGeom prst="rect">
              <a:avLst/>
            </a:prstGeom>
          </p:spPr>
        </p:pic>
        <p:sp>
          <p:nvSpPr>
            <p:cNvPr id="2" name="TextBox 1">
              <a:extLst>
                <a:ext uri="{FF2B5EF4-FFF2-40B4-BE49-F238E27FC236}">
                  <a16:creationId xmlns:a16="http://schemas.microsoft.com/office/drawing/2014/main" id="{0D363818-7BFD-9A72-E1BB-FCE7B53D0A00}"/>
                </a:ext>
              </a:extLst>
            </p:cNvPr>
            <p:cNvSpPr txBox="1"/>
            <p:nvPr/>
          </p:nvSpPr>
          <p:spPr>
            <a:xfrm>
              <a:off x="9209974" y="4784827"/>
              <a:ext cx="1783117" cy="369332"/>
            </a:xfrm>
            <a:prstGeom prst="rect">
              <a:avLst/>
            </a:prstGeom>
            <a:noFill/>
          </p:spPr>
          <p:txBody>
            <a:bodyPr wrap="none" rtlCol="0">
              <a:spAutoFit/>
            </a:bodyPr>
            <a:lstStyle/>
            <a:p>
              <a:r>
                <a:rPr lang="en-US" dirty="0"/>
                <a:t>Clean-4 dataset</a:t>
              </a:r>
            </a:p>
          </p:txBody>
        </p:sp>
      </p:grpSp>
      <p:sp>
        <p:nvSpPr>
          <p:cNvPr id="6" name="Rectangle 5">
            <a:extLst>
              <a:ext uri="{FF2B5EF4-FFF2-40B4-BE49-F238E27FC236}">
                <a16:creationId xmlns:a16="http://schemas.microsoft.com/office/drawing/2014/main" id="{14AFF784-48D6-D6CC-D5BC-709CAA57A15A}"/>
              </a:ext>
            </a:extLst>
          </p:cNvPr>
          <p:cNvSpPr/>
          <p:nvPr/>
        </p:nvSpPr>
        <p:spPr>
          <a:xfrm>
            <a:off x="225042" y="1250828"/>
            <a:ext cx="11895071" cy="36230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E0FE2D7C-EC55-EBC4-8260-437AA46BC51F}"/>
              </a:ext>
            </a:extLst>
          </p:cNvPr>
          <p:cNvSpPr txBox="1"/>
          <p:nvPr/>
        </p:nvSpPr>
        <p:spPr>
          <a:xfrm>
            <a:off x="221042" y="749637"/>
            <a:ext cx="4885633" cy="369332"/>
          </a:xfrm>
          <a:prstGeom prst="rect">
            <a:avLst/>
          </a:prstGeom>
          <a:noFill/>
        </p:spPr>
        <p:txBody>
          <a:bodyPr wrap="none" rtlCol="0">
            <a:spAutoFit/>
          </a:bodyPr>
          <a:lstStyle/>
          <a:p>
            <a:r>
              <a:rPr lang="en-US" dirty="0"/>
              <a:t>Relative variability of sequence data by position</a:t>
            </a:r>
          </a:p>
        </p:txBody>
      </p:sp>
    </p:spTree>
    <p:extLst>
      <p:ext uri="{BB962C8B-B14F-4D97-AF65-F5344CB8AC3E}">
        <p14:creationId xmlns:p14="http://schemas.microsoft.com/office/powerpoint/2010/main" val="32218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D82A056-A86A-59A1-BDB2-9142D9E30591}"/>
              </a:ext>
            </a:extLst>
          </p:cNvPr>
          <p:cNvGraphicFramePr>
            <a:graphicFrameLocks noGrp="1"/>
          </p:cNvGraphicFramePr>
          <p:nvPr>
            <p:extLst>
              <p:ext uri="{D42A27DB-BD31-4B8C-83A1-F6EECF244321}">
                <p14:modId xmlns:p14="http://schemas.microsoft.com/office/powerpoint/2010/main" val="4207181676"/>
              </p:ext>
            </p:extLst>
          </p:nvPr>
        </p:nvGraphicFramePr>
        <p:xfrm>
          <a:off x="2609970" y="1285430"/>
          <a:ext cx="5744631" cy="2461247"/>
        </p:xfrm>
        <a:graphic>
          <a:graphicData uri="http://schemas.openxmlformats.org/drawingml/2006/table">
            <a:tbl>
              <a:tblPr firstRow="1" bandRow="1">
                <a:tableStyleId>{5C22544A-7EE6-4342-B048-85BDC9FD1C3A}</a:tableStyleId>
              </a:tblPr>
              <a:tblGrid>
                <a:gridCol w="1604944">
                  <a:extLst>
                    <a:ext uri="{9D8B030D-6E8A-4147-A177-3AD203B41FA5}">
                      <a16:colId xmlns:a16="http://schemas.microsoft.com/office/drawing/2014/main" val="2397869438"/>
                    </a:ext>
                  </a:extLst>
                </a:gridCol>
                <a:gridCol w="1659675">
                  <a:extLst>
                    <a:ext uri="{9D8B030D-6E8A-4147-A177-3AD203B41FA5}">
                      <a16:colId xmlns:a16="http://schemas.microsoft.com/office/drawing/2014/main" val="2684795497"/>
                    </a:ext>
                  </a:extLst>
                </a:gridCol>
                <a:gridCol w="2480012">
                  <a:extLst>
                    <a:ext uri="{9D8B030D-6E8A-4147-A177-3AD203B41FA5}">
                      <a16:colId xmlns:a16="http://schemas.microsoft.com/office/drawing/2014/main" val="2600938863"/>
                    </a:ext>
                  </a:extLst>
                </a:gridCol>
              </a:tblGrid>
              <a:tr h="658423">
                <a:tc rowSpan="2">
                  <a:txBody>
                    <a:bodyPr/>
                    <a:lstStyle/>
                    <a:p>
                      <a:pPr algn="ctr"/>
                      <a:r>
                        <a:rPr lang="en-US" dirty="0"/>
                        <a:t>Sequence Length</a:t>
                      </a:r>
                    </a:p>
                  </a:txBody>
                  <a:tcPr anchor="ctr"/>
                </a:tc>
                <a:tc gridSpan="2">
                  <a:txBody>
                    <a:bodyPr/>
                    <a:lstStyle/>
                    <a:p>
                      <a:pPr algn="ctr"/>
                      <a:r>
                        <a:rPr lang="en-US" dirty="0"/>
                        <a:t>Number of sequences</a:t>
                      </a:r>
                    </a:p>
                  </a:txBody>
                  <a:tcPr anchor="ctr"/>
                </a:tc>
                <a:tc hMerge="1">
                  <a:txBody>
                    <a:bodyPr/>
                    <a:lstStyle/>
                    <a:p>
                      <a:pPr algn="ctr"/>
                      <a:endParaRPr lang="en-US" dirty="0"/>
                    </a:p>
                  </a:txBody>
                  <a:tcPr anchor="ctr"/>
                </a:tc>
                <a:extLst>
                  <a:ext uri="{0D108BD9-81ED-4DB2-BD59-A6C34878D82A}">
                    <a16:rowId xmlns:a16="http://schemas.microsoft.com/office/drawing/2014/main" val="1711387217"/>
                  </a:ext>
                </a:extLst>
              </a:tr>
              <a:tr h="658423">
                <a:tc vMerge="1">
                  <a:txBody>
                    <a:bodyPr/>
                    <a:lstStyle/>
                    <a:p>
                      <a:endParaRPr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Holdout Set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Training Set (clean-1)</a:t>
                      </a:r>
                    </a:p>
                  </a:txBody>
                  <a:tcPr anchor="ctr"/>
                </a:tc>
                <a:extLst>
                  <a:ext uri="{0D108BD9-81ED-4DB2-BD59-A6C34878D82A}">
                    <a16:rowId xmlns:a16="http://schemas.microsoft.com/office/drawing/2014/main" val="993099948"/>
                  </a:ext>
                </a:extLst>
              </a:tr>
              <a:tr h="381467">
                <a:tc>
                  <a:txBody>
                    <a:bodyPr/>
                    <a:lstStyle/>
                    <a:p>
                      <a:pPr algn="ctr"/>
                      <a:r>
                        <a:rPr lang="en-US" dirty="0"/>
                        <a:t>245</a:t>
                      </a:r>
                    </a:p>
                  </a:txBody>
                  <a:tcPr anchor="ctr"/>
                </a:tc>
                <a:tc>
                  <a:txBody>
                    <a:bodyPr/>
                    <a:lstStyle/>
                    <a:p>
                      <a:pPr algn="ctr"/>
                      <a:r>
                        <a:rPr lang="en-US" dirty="0"/>
                        <a:t>301</a:t>
                      </a:r>
                    </a:p>
                  </a:txBody>
                  <a:tcPr anchor="ctr"/>
                </a:tc>
                <a:tc>
                  <a:txBody>
                    <a:bodyPr/>
                    <a:lstStyle/>
                    <a:p>
                      <a:pPr algn="ctr"/>
                      <a:r>
                        <a:rPr lang="en-US" dirty="0"/>
                        <a:t>0</a:t>
                      </a:r>
                    </a:p>
                  </a:txBody>
                  <a:tcPr anchor="ctr"/>
                </a:tc>
                <a:extLst>
                  <a:ext uri="{0D108BD9-81ED-4DB2-BD59-A6C34878D82A}">
                    <a16:rowId xmlns:a16="http://schemas.microsoft.com/office/drawing/2014/main" val="2776180180"/>
                  </a:ext>
                </a:extLst>
              </a:tr>
              <a:tr h="381467">
                <a:tc>
                  <a:txBody>
                    <a:bodyPr/>
                    <a:lstStyle/>
                    <a:p>
                      <a:pPr algn="ctr"/>
                      <a:r>
                        <a:rPr lang="en-US" dirty="0"/>
                        <a:t>246</a:t>
                      </a:r>
                    </a:p>
                  </a:txBody>
                  <a:tcPr anchor="ctr"/>
                </a:tc>
                <a:tc>
                  <a:txBody>
                    <a:bodyPr/>
                    <a:lstStyle/>
                    <a:p>
                      <a:pPr algn="ctr"/>
                      <a:r>
                        <a:rPr lang="en-US" dirty="0"/>
                        <a:t>24112</a:t>
                      </a:r>
                    </a:p>
                  </a:txBody>
                  <a:tcPr anchor="ctr"/>
                </a:tc>
                <a:tc>
                  <a:txBody>
                    <a:bodyPr/>
                    <a:lstStyle/>
                    <a:p>
                      <a:pPr algn="ctr"/>
                      <a:r>
                        <a:rPr lang="en-US" sz="1800" b="0" dirty="0">
                          <a:effectLst/>
                        </a:rPr>
                        <a:t>29199</a:t>
                      </a:r>
                      <a:endParaRPr lang="en-US" dirty="0"/>
                    </a:p>
                  </a:txBody>
                  <a:tcPr anchor="ctr"/>
                </a:tc>
                <a:extLst>
                  <a:ext uri="{0D108BD9-81ED-4DB2-BD59-A6C34878D82A}">
                    <a16:rowId xmlns:a16="http://schemas.microsoft.com/office/drawing/2014/main" val="2143108276"/>
                  </a:ext>
                </a:extLst>
              </a:tr>
              <a:tr h="381467">
                <a:tc>
                  <a:txBody>
                    <a:bodyPr/>
                    <a:lstStyle/>
                    <a:p>
                      <a:pPr algn="ctr"/>
                      <a:r>
                        <a:rPr lang="en-US" dirty="0"/>
                        <a:t>247</a:t>
                      </a:r>
                    </a:p>
                  </a:txBody>
                  <a:tcPr anchor="ctr"/>
                </a:tc>
                <a:tc>
                  <a:txBody>
                    <a:bodyPr/>
                    <a:lstStyle/>
                    <a:p>
                      <a:pPr algn="ctr"/>
                      <a:r>
                        <a:rPr lang="en-US" dirty="0"/>
                        <a:t>5658</a:t>
                      </a:r>
                    </a:p>
                  </a:txBody>
                  <a:tcPr anchor="ctr"/>
                </a:tc>
                <a:tc>
                  <a:txBody>
                    <a:bodyPr/>
                    <a:lstStyle/>
                    <a:p>
                      <a:pPr algn="ctr"/>
                      <a:r>
                        <a:rPr lang="en-US" dirty="0"/>
                        <a:t>0</a:t>
                      </a:r>
                    </a:p>
                  </a:txBody>
                  <a:tcPr anchor="ctr"/>
                </a:tc>
                <a:extLst>
                  <a:ext uri="{0D108BD9-81ED-4DB2-BD59-A6C34878D82A}">
                    <a16:rowId xmlns:a16="http://schemas.microsoft.com/office/drawing/2014/main" val="2951945719"/>
                  </a:ext>
                </a:extLst>
              </a:tr>
            </a:tbl>
          </a:graphicData>
        </a:graphic>
      </p:graphicFrame>
      <p:sp>
        <p:nvSpPr>
          <p:cNvPr id="5" name="TextBox 4">
            <a:extLst>
              <a:ext uri="{FF2B5EF4-FFF2-40B4-BE49-F238E27FC236}">
                <a16:creationId xmlns:a16="http://schemas.microsoft.com/office/drawing/2014/main" id="{FCDD5289-1D4B-375A-6E73-1AFAAD08FC05}"/>
              </a:ext>
            </a:extLst>
          </p:cNvPr>
          <p:cNvSpPr txBox="1"/>
          <p:nvPr/>
        </p:nvSpPr>
        <p:spPr>
          <a:xfrm>
            <a:off x="140127" y="221836"/>
            <a:ext cx="6788397" cy="461665"/>
          </a:xfrm>
          <a:prstGeom prst="rect">
            <a:avLst/>
          </a:prstGeom>
          <a:noFill/>
        </p:spPr>
        <p:txBody>
          <a:bodyPr wrap="none" rtlCol="0">
            <a:spAutoFit/>
          </a:bodyPr>
          <a:lstStyle/>
          <a:p>
            <a:r>
              <a:rPr lang="en-US" sz="2400" dirty="0"/>
              <a:t>Data set analysis – Sequence Length Distributions</a:t>
            </a:r>
          </a:p>
        </p:txBody>
      </p:sp>
      <p:sp>
        <p:nvSpPr>
          <p:cNvPr id="6" name="TextBox 5">
            <a:extLst>
              <a:ext uri="{FF2B5EF4-FFF2-40B4-BE49-F238E27FC236}">
                <a16:creationId xmlns:a16="http://schemas.microsoft.com/office/drawing/2014/main" id="{78EAF577-4DB7-FA1A-85E1-6BEB47F54E9B}"/>
              </a:ext>
            </a:extLst>
          </p:cNvPr>
          <p:cNvSpPr txBox="1"/>
          <p:nvPr/>
        </p:nvSpPr>
        <p:spPr>
          <a:xfrm>
            <a:off x="284673" y="4183812"/>
            <a:ext cx="11310147" cy="1298882"/>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dirty="0"/>
              <a:t>Train the models using a </a:t>
            </a:r>
            <a:r>
              <a:rPr lang="en-US" b="1" dirty="0" err="1"/>
              <a:t>block_length</a:t>
            </a:r>
            <a:r>
              <a:rPr lang="en-US" b="1" dirty="0"/>
              <a:t> = 247</a:t>
            </a:r>
            <a:r>
              <a:rPr lang="en-US" dirty="0"/>
              <a:t> to accommodate the longest length in the holdout set</a:t>
            </a:r>
          </a:p>
          <a:p>
            <a:pPr marL="285750" indent="-285750">
              <a:lnSpc>
                <a:spcPct val="150000"/>
              </a:lnSpc>
              <a:buFont typeface="Arial" panose="020B0604020202020204" pitchFamily="34" charset="0"/>
              <a:buChar char="•"/>
            </a:pPr>
            <a:r>
              <a:rPr lang="en-US" dirty="0"/>
              <a:t>(Exception : Visual Transformer model; clips the last 5 residues in training set to better fit the 2D image format)</a:t>
            </a:r>
          </a:p>
          <a:p>
            <a:pPr marL="285750" indent="-285750">
              <a:lnSpc>
                <a:spcPct val="150000"/>
              </a:lnSpc>
              <a:buFont typeface="Arial" panose="020B0604020202020204" pitchFamily="34" charset="0"/>
              <a:buChar char="•"/>
            </a:pPr>
            <a:r>
              <a:rPr lang="en-US" dirty="0"/>
              <a:t>Pad the end of sequences shorter than 247 with ‘PAD’ token where necessary</a:t>
            </a:r>
          </a:p>
        </p:txBody>
      </p:sp>
    </p:spTree>
    <p:extLst>
      <p:ext uri="{BB962C8B-B14F-4D97-AF65-F5344CB8AC3E}">
        <p14:creationId xmlns:p14="http://schemas.microsoft.com/office/powerpoint/2010/main" val="597866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382E66-7375-A439-64A2-669CD1B2CFA6}"/>
              </a:ext>
            </a:extLst>
          </p:cNvPr>
          <p:cNvSpPr txBox="1"/>
          <p:nvPr/>
        </p:nvSpPr>
        <p:spPr>
          <a:xfrm>
            <a:off x="146649" y="184362"/>
            <a:ext cx="2554289" cy="461665"/>
          </a:xfrm>
          <a:prstGeom prst="rect">
            <a:avLst/>
          </a:prstGeom>
          <a:noFill/>
        </p:spPr>
        <p:txBody>
          <a:bodyPr wrap="none" rtlCol="0">
            <a:spAutoFit/>
          </a:bodyPr>
          <a:lstStyle/>
          <a:p>
            <a:r>
              <a:rPr lang="en-US" sz="2400" dirty="0"/>
              <a:t>Training Datasets</a:t>
            </a:r>
          </a:p>
        </p:txBody>
      </p:sp>
      <p:sp>
        <p:nvSpPr>
          <p:cNvPr id="3" name="TextBox 2">
            <a:extLst>
              <a:ext uri="{FF2B5EF4-FFF2-40B4-BE49-F238E27FC236}">
                <a16:creationId xmlns:a16="http://schemas.microsoft.com/office/drawing/2014/main" id="{3C68C520-266A-816C-EA7B-D11547DD2330}"/>
              </a:ext>
            </a:extLst>
          </p:cNvPr>
          <p:cNvSpPr txBox="1"/>
          <p:nvPr/>
        </p:nvSpPr>
        <p:spPr>
          <a:xfrm>
            <a:off x="1235381" y="1526748"/>
            <a:ext cx="9487253" cy="4278094"/>
          </a:xfrm>
          <a:prstGeom prst="rect">
            <a:avLst/>
          </a:prstGeom>
          <a:noFill/>
        </p:spPr>
        <p:txBody>
          <a:bodyPr wrap="square" rtlCol="0">
            <a:spAutoFit/>
          </a:bodyPr>
          <a:lstStyle/>
          <a:p>
            <a:pPr marL="285750" indent="-285750">
              <a:buFont typeface="Arial" panose="020B0604020202020204" pitchFamily="34" charset="0"/>
              <a:buChar char="•"/>
            </a:pPr>
            <a:r>
              <a:rPr lang="en-US" sz="1600" dirty="0"/>
              <a:t>Regularization/augmentation techniques at sequence level</a:t>
            </a:r>
          </a:p>
          <a:p>
            <a:pPr marL="285750"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600" dirty="0"/>
              <a:t>replace aa residue(s) with MASK token (like a dropout); (note this is not MLM as done in BERT)</a:t>
            </a:r>
          </a:p>
          <a:p>
            <a:pPr marL="742950" lvl="1"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600" dirty="0"/>
              <a:t>randomly choose </a:t>
            </a:r>
            <a:r>
              <a:rPr lang="en-US" sz="1600" dirty="0" err="1"/>
              <a:t>Kd</a:t>
            </a:r>
            <a:r>
              <a:rPr lang="en-US" sz="1600" dirty="0"/>
              <a:t> values over range [</a:t>
            </a:r>
            <a:r>
              <a:rPr lang="en-US" sz="1600" dirty="0" err="1"/>
              <a:t>Kd_lower_bound</a:t>
            </a:r>
            <a:r>
              <a:rPr lang="en-US" sz="1600" dirty="0"/>
              <a:t>, </a:t>
            </a:r>
            <a:r>
              <a:rPr lang="en-US" sz="1600" dirty="0" err="1"/>
              <a:t>Kd_upper_bound</a:t>
            </a:r>
            <a:r>
              <a:rPr lang="en-US" sz="1600" dirty="0"/>
              <a:t>] </a:t>
            </a:r>
          </a:p>
          <a:p>
            <a:pPr marL="1200150" lvl="2" indent="-285750">
              <a:buFont typeface="Arial" panose="020B0604020202020204" pitchFamily="34" charset="0"/>
              <a:buChar char="•"/>
            </a:pPr>
            <a:r>
              <a:rPr lang="en-US" sz="1600" b="1" dirty="0"/>
              <a:t>I did not have time to try this</a:t>
            </a:r>
          </a:p>
          <a:p>
            <a:pPr marL="1200150" lvl="2"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600" dirty="0"/>
              <a:t>flip the aa-sequence back-to-front </a:t>
            </a:r>
          </a:p>
          <a:p>
            <a:pPr marL="1200150" lvl="2" indent="-285750">
              <a:buFont typeface="Arial" panose="020B0604020202020204" pitchFamily="34" charset="0"/>
              <a:buChar char="•"/>
            </a:pPr>
            <a:r>
              <a:rPr lang="en-US" sz="1600" dirty="0"/>
              <a:t>this probably breaks the transformer position embedding (is fine for MLP though)</a:t>
            </a:r>
          </a:p>
          <a:p>
            <a:pPr marL="742950" lvl="1" indent="-285750">
              <a:buFont typeface="Arial" panose="020B0604020202020204" pitchFamily="34" charset="0"/>
              <a:buChar char="•"/>
            </a:pPr>
            <a:r>
              <a:rPr lang="en-US" sz="1600" dirty="0"/>
              <a:t>roll the aa-sequence either direction a random number of residues</a:t>
            </a:r>
          </a:p>
          <a:p>
            <a:pPr marL="1200150" lvl="2" indent="-285750">
              <a:buFont typeface="Arial" panose="020B0604020202020204" pitchFamily="34" charset="0"/>
              <a:buChar char="•"/>
            </a:pPr>
            <a:r>
              <a:rPr lang="en-US" sz="1600" dirty="0"/>
              <a:t>this probably breaks the transformer position embedding (is fine for MLP though)</a:t>
            </a:r>
          </a:p>
          <a:p>
            <a:pPr lvl="1"/>
            <a:endParaRPr lang="en-US" sz="1600" dirty="0"/>
          </a:p>
          <a:p>
            <a:pPr marL="285750" indent="-285750">
              <a:buFont typeface="Arial" panose="020B0604020202020204" pitchFamily="34" charset="0"/>
              <a:buChar char="•"/>
            </a:pPr>
            <a:r>
              <a:rPr lang="en-US" sz="1600" dirty="0"/>
              <a:t>And of course, use the use standard dropout in the model for weights, embeddings, </a:t>
            </a:r>
            <a:r>
              <a:rPr lang="en-US" sz="1600" dirty="0" err="1"/>
              <a:t>etc</a:t>
            </a: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Checkpoints saved based on best </a:t>
            </a:r>
            <a:r>
              <a:rPr lang="en-US" sz="1600" dirty="0" err="1"/>
              <a:t>val</a:t>
            </a:r>
            <a:r>
              <a:rPr lang="en-US" sz="1600" dirty="0"/>
              <a:t> loss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Early stopping where noted</a:t>
            </a:r>
          </a:p>
        </p:txBody>
      </p:sp>
      <p:sp>
        <p:nvSpPr>
          <p:cNvPr id="4" name="TextBox 3">
            <a:extLst>
              <a:ext uri="{FF2B5EF4-FFF2-40B4-BE49-F238E27FC236}">
                <a16:creationId xmlns:a16="http://schemas.microsoft.com/office/drawing/2014/main" id="{4DC45843-0E3C-4CBB-E71E-6F1DDA325D8C}"/>
              </a:ext>
            </a:extLst>
          </p:cNvPr>
          <p:cNvSpPr txBox="1"/>
          <p:nvPr/>
        </p:nvSpPr>
        <p:spPr>
          <a:xfrm>
            <a:off x="146649" y="809929"/>
            <a:ext cx="5863400" cy="369332"/>
          </a:xfrm>
          <a:prstGeom prst="rect">
            <a:avLst/>
          </a:prstGeom>
          <a:noFill/>
        </p:spPr>
        <p:txBody>
          <a:bodyPr wrap="none" rtlCol="0">
            <a:spAutoFit/>
          </a:bodyPr>
          <a:lstStyle/>
          <a:p>
            <a:r>
              <a:rPr lang="en-US" sz="1800" dirty="0"/>
              <a:t>Clean-3b dataset is small with increased risk of overfitting</a:t>
            </a:r>
            <a:endParaRPr lang="en-US" dirty="0"/>
          </a:p>
        </p:txBody>
      </p:sp>
    </p:spTree>
    <p:extLst>
      <p:ext uri="{BB962C8B-B14F-4D97-AF65-F5344CB8AC3E}">
        <p14:creationId xmlns:p14="http://schemas.microsoft.com/office/powerpoint/2010/main" val="3004767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5F1028-AF52-FC77-F2B9-55008923521F}"/>
              </a:ext>
            </a:extLst>
          </p:cNvPr>
          <p:cNvSpPr txBox="1"/>
          <p:nvPr/>
        </p:nvSpPr>
        <p:spPr>
          <a:xfrm>
            <a:off x="174038" y="52508"/>
            <a:ext cx="5858720" cy="461665"/>
          </a:xfrm>
          <a:prstGeom prst="rect">
            <a:avLst/>
          </a:prstGeom>
          <a:noFill/>
        </p:spPr>
        <p:txBody>
          <a:bodyPr wrap="none" rtlCol="0">
            <a:spAutoFit/>
          </a:bodyPr>
          <a:lstStyle/>
          <a:p>
            <a:r>
              <a:rPr lang="en-US" sz="2400" dirty="0"/>
              <a:t>Model architectures examined in this study</a:t>
            </a:r>
          </a:p>
        </p:txBody>
      </p:sp>
      <p:grpSp>
        <p:nvGrpSpPr>
          <p:cNvPr id="16" name="Group 15">
            <a:extLst>
              <a:ext uri="{FF2B5EF4-FFF2-40B4-BE49-F238E27FC236}">
                <a16:creationId xmlns:a16="http://schemas.microsoft.com/office/drawing/2014/main" id="{7A9FD1F0-EDF2-6D9C-E23F-5A6588F1E2FB}"/>
              </a:ext>
            </a:extLst>
          </p:cNvPr>
          <p:cNvGrpSpPr/>
          <p:nvPr/>
        </p:nvGrpSpPr>
        <p:grpSpPr>
          <a:xfrm>
            <a:off x="1976442" y="1034481"/>
            <a:ext cx="1492151" cy="1778180"/>
            <a:chOff x="4588256" y="503764"/>
            <a:chExt cx="1492151" cy="1778180"/>
          </a:xfrm>
        </p:grpSpPr>
        <p:pic>
          <p:nvPicPr>
            <p:cNvPr id="4" name="Picture 3">
              <a:extLst>
                <a:ext uri="{FF2B5EF4-FFF2-40B4-BE49-F238E27FC236}">
                  <a16:creationId xmlns:a16="http://schemas.microsoft.com/office/drawing/2014/main" id="{8290B05E-75A4-27FF-18CF-8A9BEB4DB6BD}"/>
                </a:ext>
              </a:extLst>
            </p:cNvPr>
            <p:cNvPicPr>
              <a:picLocks noChangeAspect="1"/>
            </p:cNvPicPr>
            <p:nvPr/>
          </p:nvPicPr>
          <p:blipFill>
            <a:blip r:embed="rId2"/>
            <a:stretch>
              <a:fillRect/>
            </a:stretch>
          </p:blipFill>
          <p:spPr>
            <a:xfrm>
              <a:off x="4588256" y="503764"/>
              <a:ext cx="1492151" cy="1240960"/>
            </a:xfrm>
            <a:prstGeom prst="rect">
              <a:avLst/>
            </a:prstGeom>
          </p:spPr>
        </p:pic>
        <p:sp>
          <p:nvSpPr>
            <p:cNvPr id="8" name="TextBox 7">
              <a:extLst>
                <a:ext uri="{FF2B5EF4-FFF2-40B4-BE49-F238E27FC236}">
                  <a16:creationId xmlns:a16="http://schemas.microsoft.com/office/drawing/2014/main" id="{B9BDDD25-C882-564E-01A9-9DD05893DCCE}"/>
                </a:ext>
              </a:extLst>
            </p:cNvPr>
            <p:cNvSpPr txBox="1"/>
            <p:nvPr/>
          </p:nvSpPr>
          <p:spPr>
            <a:xfrm>
              <a:off x="4887464" y="1912612"/>
              <a:ext cx="615874" cy="369332"/>
            </a:xfrm>
            <a:prstGeom prst="rect">
              <a:avLst/>
            </a:prstGeom>
            <a:noFill/>
          </p:spPr>
          <p:txBody>
            <a:bodyPr wrap="none" rtlCol="0">
              <a:spAutoFit/>
            </a:bodyPr>
            <a:lstStyle/>
            <a:p>
              <a:r>
                <a:rPr lang="en-US" dirty="0"/>
                <a:t>MLP</a:t>
              </a:r>
            </a:p>
          </p:txBody>
        </p:sp>
      </p:grpSp>
      <p:grpSp>
        <p:nvGrpSpPr>
          <p:cNvPr id="18" name="Group 17">
            <a:extLst>
              <a:ext uri="{FF2B5EF4-FFF2-40B4-BE49-F238E27FC236}">
                <a16:creationId xmlns:a16="http://schemas.microsoft.com/office/drawing/2014/main" id="{A4D50D7C-6A6B-97B9-E321-CCACB8546EEE}"/>
              </a:ext>
            </a:extLst>
          </p:cNvPr>
          <p:cNvGrpSpPr/>
          <p:nvPr/>
        </p:nvGrpSpPr>
        <p:grpSpPr>
          <a:xfrm>
            <a:off x="6443742" y="1223659"/>
            <a:ext cx="3747693" cy="1578043"/>
            <a:chOff x="8663294" y="703901"/>
            <a:chExt cx="3747693" cy="1578043"/>
          </a:xfrm>
        </p:grpSpPr>
        <p:sp>
          <p:nvSpPr>
            <p:cNvPr id="12" name="TextBox 11">
              <a:extLst>
                <a:ext uri="{FF2B5EF4-FFF2-40B4-BE49-F238E27FC236}">
                  <a16:creationId xmlns:a16="http://schemas.microsoft.com/office/drawing/2014/main" id="{52765EF6-B1AF-6A62-02D1-E704EDC85FD0}"/>
                </a:ext>
              </a:extLst>
            </p:cNvPr>
            <p:cNvSpPr txBox="1"/>
            <p:nvPr/>
          </p:nvSpPr>
          <p:spPr>
            <a:xfrm>
              <a:off x="8663294" y="1912612"/>
              <a:ext cx="3747693" cy="369332"/>
            </a:xfrm>
            <a:prstGeom prst="rect">
              <a:avLst/>
            </a:prstGeom>
            <a:noFill/>
          </p:spPr>
          <p:txBody>
            <a:bodyPr wrap="none" rtlCol="0">
              <a:spAutoFit/>
            </a:bodyPr>
            <a:lstStyle/>
            <a:p>
              <a:r>
                <a:rPr lang="en-US" dirty="0"/>
                <a:t>Residual MLP (as a regression head)</a:t>
              </a:r>
            </a:p>
          </p:txBody>
        </p:sp>
        <p:pic>
          <p:nvPicPr>
            <p:cNvPr id="13" name="Picture 12">
              <a:extLst>
                <a:ext uri="{FF2B5EF4-FFF2-40B4-BE49-F238E27FC236}">
                  <a16:creationId xmlns:a16="http://schemas.microsoft.com/office/drawing/2014/main" id="{4566599D-42CF-DB84-0323-B12539543E01}"/>
                </a:ext>
              </a:extLst>
            </p:cNvPr>
            <p:cNvPicPr>
              <a:picLocks noChangeAspect="1"/>
            </p:cNvPicPr>
            <p:nvPr/>
          </p:nvPicPr>
          <p:blipFill>
            <a:blip r:embed="rId3"/>
            <a:stretch>
              <a:fillRect/>
            </a:stretch>
          </p:blipFill>
          <p:spPr>
            <a:xfrm>
              <a:off x="9061555" y="703901"/>
              <a:ext cx="2627479" cy="1138258"/>
            </a:xfrm>
            <a:prstGeom prst="rect">
              <a:avLst/>
            </a:prstGeom>
          </p:spPr>
        </p:pic>
      </p:grpSp>
      <p:sp>
        <p:nvSpPr>
          <p:cNvPr id="19" name="TextBox 18">
            <a:extLst>
              <a:ext uri="{FF2B5EF4-FFF2-40B4-BE49-F238E27FC236}">
                <a16:creationId xmlns:a16="http://schemas.microsoft.com/office/drawing/2014/main" id="{B15B902D-1064-D5B3-4D61-02FD871079D2}"/>
              </a:ext>
            </a:extLst>
          </p:cNvPr>
          <p:cNvSpPr txBox="1"/>
          <p:nvPr/>
        </p:nvSpPr>
        <p:spPr>
          <a:xfrm>
            <a:off x="817612" y="5866331"/>
            <a:ext cx="3597652" cy="646331"/>
          </a:xfrm>
          <a:prstGeom prst="rect">
            <a:avLst/>
          </a:prstGeom>
          <a:noFill/>
        </p:spPr>
        <p:txBody>
          <a:bodyPr wrap="none" rtlCol="0">
            <a:spAutoFit/>
          </a:bodyPr>
          <a:lstStyle/>
          <a:p>
            <a:pPr algn="ctr"/>
            <a:r>
              <a:rPr lang="en-US" dirty="0"/>
              <a:t>Vision Transformer</a:t>
            </a:r>
          </a:p>
          <a:p>
            <a:pPr algn="ctr"/>
            <a:r>
              <a:rPr lang="en-US" dirty="0"/>
              <a:t>with residual-MLP regression head</a:t>
            </a:r>
          </a:p>
        </p:txBody>
      </p:sp>
      <p:sp>
        <p:nvSpPr>
          <p:cNvPr id="21" name="TextBox 20">
            <a:extLst>
              <a:ext uri="{FF2B5EF4-FFF2-40B4-BE49-F238E27FC236}">
                <a16:creationId xmlns:a16="http://schemas.microsoft.com/office/drawing/2014/main" id="{7AF936A0-DC17-6B64-0978-49433829A6C0}"/>
              </a:ext>
            </a:extLst>
          </p:cNvPr>
          <p:cNvSpPr txBox="1"/>
          <p:nvPr/>
        </p:nvSpPr>
        <p:spPr>
          <a:xfrm>
            <a:off x="7065205" y="5804965"/>
            <a:ext cx="3597652" cy="646331"/>
          </a:xfrm>
          <a:prstGeom prst="rect">
            <a:avLst/>
          </a:prstGeom>
          <a:noFill/>
        </p:spPr>
        <p:txBody>
          <a:bodyPr wrap="none" rtlCol="0">
            <a:spAutoFit/>
          </a:bodyPr>
          <a:lstStyle/>
          <a:p>
            <a:pPr algn="ctr"/>
            <a:r>
              <a:rPr lang="en-US" dirty="0"/>
              <a:t>Transformer </a:t>
            </a:r>
          </a:p>
          <a:p>
            <a:pPr algn="ctr"/>
            <a:r>
              <a:rPr lang="en-US" dirty="0"/>
              <a:t>with residual-MLP regression head</a:t>
            </a:r>
          </a:p>
        </p:txBody>
      </p:sp>
      <p:pic>
        <p:nvPicPr>
          <p:cNvPr id="25" name="Picture 24">
            <a:extLst>
              <a:ext uri="{FF2B5EF4-FFF2-40B4-BE49-F238E27FC236}">
                <a16:creationId xmlns:a16="http://schemas.microsoft.com/office/drawing/2014/main" id="{0E339B48-1F32-AD69-9561-4E21557D1B63}"/>
              </a:ext>
            </a:extLst>
          </p:cNvPr>
          <p:cNvPicPr>
            <a:picLocks noChangeAspect="1"/>
          </p:cNvPicPr>
          <p:nvPr/>
        </p:nvPicPr>
        <p:blipFill>
          <a:blip r:embed="rId4"/>
          <a:stretch>
            <a:fillRect/>
          </a:stretch>
        </p:blipFill>
        <p:spPr>
          <a:xfrm>
            <a:off x="6034617" y="3770401"/>
            <a:ext cx="5292981" cy="1863940"/>
          </a:xfrm>
          <a:prstGeom prst="rect">
            <a:avLst/>
          </a:prstGeom>
        </p:spPr>
      </p:pic>
      <p:pic>
        <p:nvPicPr>
          <p:cNvPr id="27" name="Picture 26">
            <a:extLst>
              <a:ext uri="{FF2B5EF4-FFF2-40B4-BE49-F238E27FC236}">
                <a16:creationId xmlns:a16="http://schemas.microsoft.com/office/drawing/2014/main" id="{5C8AF388-A7D8-30BE-4DDC-5EA84B1A9295}"/>
              </a:ext>
            </a:extLst>
          </p:cNvPr>
          <p:cNvPicPr>
            <a:picLocks noChangeAspect="1"/>
          </p:cNvPicPr>
          <p:nvPr/>
        </p:nvPicPr>
        <p:blipFill>
          <a:blip r:embed="rId5"/>
          <a:stretch>
            <a:fillRect/>
          </a:stretch>
        </p:blipFill>
        <p:spPr>
          <a:xfrm>
            <a:off x="1079532" y="4076656"/>
            <a:ext cx="2609857" cy="1557685"/>
          </a:xfrm>
          <a:prstGeom prst="rect">
            <a:avLst/>
          </a:prstGeom>
        </p:spPr>
      </p:pic>
      <p:cxnSp>
        <p:nvCxnSpPr>
          <p:cNvPr id="28" name="Straight Arrow Connector 27">
            <a:extLst>
              <a:ext uri="{FF2B5EF4-FFF2-40B4-BE49-F238E27FC236}">
                <a16:creationId xmlns:a16="http://schemas.microsoft.com/office/drawing/2014/main" id="{DF5463D5-1D1D-A344-EED1-169E9A440191}"/>
              </a:ext>
            </a:extLst>
          </p:cNvPr>
          <p:cNvCxnSpPr>
            <a:cxnSpLocks/>
          </p:cNvCxnSpPr>
          <p:nvPr/>
        </p:nvCxnSpPr>
        <p:spPr>
          <a:xfrm flipV="1">
            <a:off x="1305891" y="3770401"/>
            <a:ext cx="0" cy="30625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9" name="Rectangle 28">
            <a:extLst>
              <a:ext uri="{FF2B5EF4-FFF2-40B4-BE49-F238E27FC236}">
                <a16:creationId xmlns:a16="http://schemas.microsoft.com/office/drawing/2014/main" id="{C812E18F-7795-7BB9-CA12-E270BB365996}"/>
              </a:ext>
            </a:extLst>
          </p:cNvPr>
          <p:cNvSpPr/>
          <p:nvPr/>
        </p:nvSpPr>
        <p:spPr>
          <a:xfrm>
            <a:off x="1079532" y="3479239"/>
            <a:ext cx="1201840" cy="272504"/>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Regression Head</a:t>
            </a:r>
          </a:p>
        </p:txBody>
      </p:sp>
      <p:cxnSp>
        <p:nvCxnSpPr>
          <p:cNvPr id="30" name="Straight Arrow Connector 29">
            <a:extLst>
              <a:ext uri="{FF2B5EF4-FFF2-40B4-BE49-F238E27FC236}">
                <a16:creationId xmlns:a16="http://schemas.microsoft.com/office/drawing/2014/main" id="{E95F99F7-CEEC-F123-D034-9FC50FA2FFF3}"/>
              </a:ext>
            </a:extLst>
          </p:cNvPr>
          <p:cNvCxnSpPr>
            <a:cxnSpLocks/>
          </p:cNvCxnSpPr>
          <p:nvPr/>
        </p:nvCxnSpPr>
        <p:spPr>
          <a:xfrm>
            <a:off x="2313123" y="3642810"/>
            <a:ext cx="606631"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EC482B1C-E4B0-5AB8-B52D-CBDE17C28C12}"/>
              </a:ext>
            </a:extLst>
          </p:cNvPr>
          <p:cNvSpPr txBox="1"/>
          <p:nvPr/>
        </p:nvSpPr>
        <p:spPr>
          <a:xfrm>
            <a:off x="2919754" y="3514469"/>
            <a:ext cx="683200" cy="246221"/>
          </a:xfrm>
          <a:prstGeom prst="rect">
            <a:avLst/>
          </a:prstGeom>
          <a:noFill/>
        </p:spPr>
        <p:txBody>
          <a:bodyPr wrap="none" rtlCol="0">
            <a:spAutoFit/>
          </a:bodyPr>
          <a:lstStyle/>
          <a:p>
            <a:r>
              <a:rPr lang="en-US" sz="1000" dirty="0"/>
              <a:t>MSE loss</a:t>
            </a:r>
          </a:p>
        </p:txBody>
      </p:sp>
      <p:pic>
        <p:nvPicPr>
          <p:cNvPr id="35" name="Picture 34">
            <a:extLst>
              <a:ext uri="{FF2B5EF4-FFF2-40B4-BE49-F238E27FC236}">
                <a16:creationId xmlns:a16="http://schemas.microsoft.com/office/drawing/2014/main" id="{0F3E716D-46A5-A121-BC03-66BDDF2BCB2B}"/>
              </a:ext>
            </a:extLst>
          </p:cNvPr>
          <p:cNvPicPr>
            <a:picLocks noChangeAspect="1"/>
          </p:cNvPicPr>
          <p:nvPr/>
        </p:nvPicPr>
        <p:blipFill>
          <a:blip r:embed="rId6"/>
          <a:stretch>
            <a:fillRect/>
          </a:stretch>
        </p:blipFill>
        <p:spPr>
          <a:xfrm>
            <a:off x="171216" y="5095354"/>
            <a:ext cx="1257026" cy="709611"/>
          </a:xfrm>
          <a:prstGeom prst="rect">
            <a:avLst/>
          </a:prstGeom>
        </p:spPr>
      </p:pic>
    </p:spTree>
    <p:extLst>
      <p:ext uri="{BB962C8B-B14F-4D97-AF65-F5344CB8AC3E}">
        <p14:creationId xmlns:p14="http://schemas.microsoft.com/office/powerpoint/2010/main" val="3536019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3D72AEF-BCEE-0137-2692-6CE2806A8BD0}"/>
              </a:ext>
            </a:extLst>
          </p:cNvPr>
          <p:cNvPicPr>
            <a:picLocks noChangeAspect="1"/>
          </p:cNvPicPr>
          <p:nvPr/>
        </p:nvPicPr>
        <p:blipFill>
          <a:blip r:embed="rId2"/>
          <a:stretch>
            <a:fillRect/>
          </a:stretch>
        </p:blipFill>
        <p:spPr>
          <a:xfrm>
            <a:off x="2101222" y="3376534"/>
            <a:ext cx="1910062" cy="1900879"/>
          </a:xfrm>
          <a:prstGeom prst="rect">
            <a:avLst/>
          </a:prstGeom>
        </p:spPr>
      </p:pic>
      <p:grpSp>
        <p:nvGrpSpPr>
          <p:cNvPr id="28" name="Group 27">
            <a:extLst>
              <a:ext uri="{FF2B5EF4-FFF2-40B4-BE49-F238E27FC236}">
                <a16:creationId xmlns:a16="http://schemas.microsoft.com/office/drawing/2014/main" id="{46D3CCCE-10BB-A7F0-E847-F3B504E206F7}"/>
              </a:ext>
            </a:extLst>
          </p:cNvPr>
          <p:cNvGrpSpPr/>
          <p:nvPr/>
        </p:nvGrpSpPr>
        <p:grpSpPr>
          <a:xfrm>
            <a:off x="2381819" y="1300647"/>
            <a:ext cx="8032904" cy="1214715"/>
            <a:chOff x="1389781" y="980476"/>
            <a:chExt cx="8032904" cy="1214715"/>
          </a:xfrm>
        </p:grpSpPr>
        <p:sp>
          <p:nvSpPr>
            <p:cNvPr id="3" name="TextBox 2">
              <a:extLst>
                <a:ext uri="{FF2B5EF4-FFF2-40B4-BE49-F238E27FC236}">
                  <a16:creationId xmlns:a16="http://schemas.microsoft.com/office/drawing/2014/main" id="{E9FDD25F-6501-8CA5-89EF-C711D6688400}"/>
                </a:ext>
              </a:extLst>
            </p:cNvPr>
            <p:cNvSpPr txBox="1"/>
            <p:nvPr/>
          </p:nvSpPr>
          <p:spPr>
            <a:xfrm>
              <a:off x="1389781" y="992038"/>
              <a:ext cx="3754489" cy="338554"/>
            </a:xfrm>
            <a:prstGeom prst="rect">
              <a:avLst/>
            </a:prstGeom>
            <a:noFill/>
          </p:spPr>
          <p:txBody>
            <a:bodyPr wrap="none" rtlCol="0">
              <a:spAutoFit/>
            </a:bodyPr>
            <a:lstStyle/>
            <a:p>
              <a:r>
                <a:rPr lang="en-US" sz="1600" dirty="0"/>
                <a:t>aa sequence: </a:t>
              </a:r>
              <a:r>
                <a:rPr lang="en-US" sz="1600" b="0" i="0" dirty="0">
                  <a:effectLst/>
                </a:rPr>
                <a:t> ['CLS', 'Q', 'V', 'Q', 'L', 'V', ‘Q]</a:t>
              </a:r>
              <a:endParaRPr lang="en-US" sz="1600" dirty="0"/>
            </a:p>
          </p:txBody>
        </p:sp>
        <p:sp>
          <p:nvSpPr>
            <p:cNvPr id="5" name="TextBox 4">
              <a:extLst>
                <a:ext uri="{FF2B5EF4-FFF2-40B4-BE49-F238E27FC236}">
                  <a16:creationId xmlns:a16="http://schemas.microsoft.com/office/drawing/2014/main" id="{155D5DCD-DEEC-39C6-6802-35236D434F1B}"/>
                </a:ext>
              </a:extLst>
            </p:cNvPr>
            <p:cNvSpPr txBox="1"/>
            <p:nvPr/>
          </p:nvSpPr>
          <p:spPr>
            <a:xfrm>
              <a:off x="1389781" y="1450583"/>
              <a:ext cx="3252814" cy="338554"/>
            </a:xfrm>
            <a:prstGeom prst="rect">
              <a:avLst/>
            </a:prstGeom>
            <a:noFill/>
          </p:spPr>
          <p:txBody>
            <a:bodyPr wrap="none" rtlCol="0">
              <a:spAutoFit/>
            </a:bodyPr>
            <a:lstStyle/>
            <a:p>
              <a:r>
                <a:rPr lang="en-US" sz="1600" dirty="0"/>
                <a:t>encoded: </a:t>
              </a:r>
              <a:r>
                <a:rPr lang="en-US" sz="1600" b="0" i="0" dirty="0">
                  <a:effectLst/>
                </a:rPr>
                <a:t>[ 0, 14, 18, 14, 10, 18, 14]</a:t>
              </a:r>
              <a:endParaRPr lang="en-US" sz="1600" dirty="0"/>
            </a:p>
          </p:txBody>
        </p:sp>
        <p:sp>
          <p:nvSpPr>
            <p:cNvPr id="6" name="TextBox 5">
              <a:extLst>
                <a:ext uri="{FF2B5EF4-FFF2-40B4-BE49-F238E27FC236}">
                  <a16:creationId xmlns:a16="http://schemas.microsoft.com/office/drawing/2014/main" id="{0FBB4CDD-25CA-0CF2-05D8-0166E2F0CA55}"/>
                </a:ext>
              </a:extLst>
            </p:cNvPr>
            <p:cNvSpPr txBox="1"/>
            <p:nvPr/>
          </p:nvSpPr>
          <p:spPr>
            <a:xfrm>
              <a:off x="1389781" y="1856637"/>
              <a:ext cx="6148927" cy="338554"/>
            </a:xfrm>
            <a:prstGeom prst="rect">
              <a:avLst/>
            </a:prstGeom>
            <a:noFill/>
          </p:spPr>
          <p:txBody>
            <a:bodyPr wrap="none" rtlCol="0">
              <a:spAutoFit/>
            </a:bodyPr>
            <a:lstStyle/>
            <a:p>
              <a:r>
                <a:rPr lang="en-US" sz="1600" b="0" i="0" dirty="0">
                  <a:effectLst/>
                </a:rPr>
                <a:t>binary: [00000000000011010001001000…]    (using 8-bits per token)</a:t>
              </a:r>
              <a:endParaRPr lang="en-US" sz="1600" dirty="0"/>
            </a:p>
          </p:txBody>
        </p:sp>
        <p:cxnSp>
          <p:nvCxnSpPr>
            <p:cNvPr id="9" name="Curved Connector 8">
              <a:extLst>
                <a:ext uri="{FF2B5EF4-FFF2-40B4-BE49-F238E27FC236}">
                  <a16:creationId xmlns:a16="http://schemas.microsoft.com/office/drawing/2014/main" id="{82820658-53FA-DD3B-39DC-7302B329DA04}"/>
                </a:ext>
              </a:extLst>
            </p:cNvPr>
            <p:cNvCxnSpPr>
              <a:cxnSpLocks/>
              <a:stCxn id="3" idx="1"/>
              <a:endCxn id="5" idx="1"/>
            </p:cNvCxnSpPr>
            <p:nvPr/>
          </p:nvCxnSpPr>
          <p:spPr>
            <a:xfrm rot="10800000" flipV="1">
              <a:off x="1389781" y="1161314"/>
              <a:ext cx="12700" cy="458545"/>
            </a:xfrm>
            <a:prstGeom prst="curvedConnector3">
              <a:avLst>
                <a:gd name="adj1" fmla="val 1800000"/>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1" name="Curved Connector 10">
              <a:extLst>
                <a:ext uri="{FF2B5EF4-FFF2-40B4-BE49-F238E27FC236}">
                  <a16:creationId xmlns:a16="http://schemas.microsoft.com/office/drawing/2014/main" id="{75342AFA-FBFA-F9AD-8AC3-B9BAB0848A16}"/>
                </a:ext>
              </a:extLst>
            </p:cNvPr>
            <p:cNvCxnSpPr>
              <a:cxnSpLocks/>
              <a:stCxn id="5" idx="1"/>
              <a:endCxn id="6" idx="1"/>
            </p:cNvCxnSpPr>
            <p:nvPr/>
          </p:nvCxnSpPr>
          <p:spPr>
            <a:xfrm rot="10800000" flipV="1">
              <a:off x="1389781" y="1619860"/>
              <a:ext cx="12700" cy="406054"/>
            </a:xfrm>
            <a:prstGeom prst="curvedConnector3">
              <a:avLst>
                <a:gd name="adj1" fmla="val 1800000"/>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49C96ADA-8EDD-82DB-6425-07FC116B3FCD}"/>
                </a:ext>
              </a:extLst>
            </p:cNvPr>
            <p:cNvSpPr txBox="1"/>
            <p:nvPr/>
          </p:nvSpPr>
          <p:spPr>
            <a:xfrm>
              <a:off x="5144270" y="980476"/>
              <a:ext cx="4278415" cy="338554"/>
            </a:xfrm>
            <a:prstGeom prst="rect">
              <a:avLst/>
            </a:prstGeom>
            <a:noFill/>
          </p:spPr>
          <p:txBody>
            <a:bodyPr wrap="none" rtlCol="0">
              <a:spAutoFit/>
            </a:bodyPr>
            <a:lstStyle/>
            <a:p>
              <a:r>
                <a:rPr lang="en-US" sz="1600" dirty="0"/>
                <a:t>(use </a:t>
              </a:r>
              <a:r>
                <a:rPr lang="en-US" sz="1600" dirty="0" err="1"/>
                <a:t>block_size</a:t>
              </a:r>
              <a:r>
                <a:rPr lang="en-US" sz="1600" dirty="0"/>
                <a:t> = 241 (drop the last 5 residues)</a:t>
              </a:r>
            </a:p>
          </p:txBody>
        </p:sp>
      </p:grpSp>
      <p:cxnSp>
        <p:nvCxnSpPr>
          <p:cNvPr id="20" name="Straight Arrow Connector 19">
            <a:extLst>
              <a:ext uri="{FF2B5EF4-FFF2-40B4-BE49-F238E27FC236}">
                <a16:creationId xmlns:a16="http://schemas.microsoft.com/office/drawing/2014/main" id="{33F2553E-D858-87E9-D35A-54F54488FDCF}"/>
              </a:ext>
            </a:extLst>
          </p:cNvPr>
          <p:cNvCxnSpPr>
            <a:cxnSpLocks/>
          </p:cNvCxnSpPr>
          <p:nvPr/>
        </p:nvCxnSpPr>
        <p:spPr>
          <a:xfrm>
            <a:off x="3056253" y="2716306"/>
            <a:ext cx="0" cy="427316"/>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B26A3E11-8473-4A37-4C69-7B241757DAF2}"/>
              </a:ext>
            </a:extLst>
          </p:cNvPr>
          <p:cNvSpPr txBox="1"/>
          <p:nvPr/>
        </p:nvSpPr>
        <p:spPr>
          <a:xfrm>
            <a:off x="3125603" y="2693097"/>
            <a:ext cx="1989712" cy="369332"/>
          </a:xfrm>
          <a:prstGeom prst="rect">
            <a:avLst/>
          </a:prstGeom>
          <a:noFill/>
        </p:spPr>
        <p:txBody>
          <a:bodyPr wrap="none" rtlCol="0">
            <a:spAutoFit/>
          </a:bodyPr>
          <a:lstStyle/>
          <a:p>
            <a:r>
              <a:rPr lang="en-US" dirty="0"/>
              <a:t>reshape: (1,44,44)</a:t>
            </a:r>
            <a:endParaRPr lang="en-US" sz="1400" dirty="0"/>
          </a:p>
        </p:txBody>
      </p:sp>
      <p:sp>
        <p:nvSpPr>
          <p:cNvPr id="29" name="TextBox 28">
            <a:extLst>
              <a:ext uri="{FF2B5EF4-FFF2-40B4-BE49-F238E27FC236}">
                <a16:creationId xmlns:a16="http://schemas.microsoft.com/office/drawing/2014/main" id="{036B47F0-B1B5-5A30-CC20-8AD75B5B40CA}"/>
              </a:ext>
            </a:extLst>
          </p:cNvPr>
          <p:cNvSpPr txBox="1"/>
          <p:nvPr/>
        </p:nvSpPr>
        <p:spPr>
          <a:xfrm>
            <a:off x="173866" y="154242"/>
            <a:ext cx="5092741" cy="461665"/>
          </a:xfrm>
          <a:prstGeom prst="rect">
            <a:avLst/>
          </a:prstGeom>
          <a:noFill/>
        </p:spPr>
        <p:txBody>
          <a:bodyPr wrap="none" rtlCol="0">
            <a:spAutoFit/>
          </a:bodyPr>
          <a:lstStyle/>
          <a:p>
            <a:r>
              <a:rPr lang="en-US" sz="2400" dirty="0"/>
              <a:t>Vision Transformer:  1-channel image</a:t>
            </a:r>
          </a:p>
        </p:txBody>
      </p:sp>
    </p:spTree>
    <p:extLst>
      <p:ext uri="{BB962C8B-B14F-4D97-AF65-F5344CB8AC3E}">
        <p14:creationId xmlns:p14="http://schemas.microsoft.com/office/powerpoint/2010/main" val="6586844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16907</TotalTime>
  <Words>2227</Words>
  <Application>Microsoft Macintosh PowerPoint</Application>
  <PresentationFormat>Widescreen</PresentationFormat>
  <Paragraphs>487</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Aptos</vt:lpstr>
      <vt:lpstr>Aptos Display</vt:lpstr>
      <vt:lpstr>Arial</vt:lpstr>
      <vt:lpstr>Symbol</vt:lpstr>
      <vt:lpstr>Office Theme</vt:lpstr>
      <vt:lpstr>A-Alpha Bio Homework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Thompson</dc:creator>
  <cp:lastModifiedBy>Mark Thompson</cp:lastModifiedBy>
  <cp:revision>827</cp:revision>
  <dcterms:created xsi:type="dcterms:W3CDTF">2024-04-22T17:24:41Z</dcterms:created>
  <dcterms:modified xsi:type="dcterms:W3CDTF">2024-05-07T21:48:27Z</dcterms:modified>
</cp:coreProperties>
</file>