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61" r:id="rId6"/>
    <p:sldId id="350" r:id="rId7"/>
    <p:sldId id="351" r:id="rId8"/>
    <p:sldId id="333" r:id="rId9"/>
    <p:sldId id="342" r:id="rId10"/>
    <p:sldId id="336" r:id="rId11"/>
    <p:sldId id="345" r:id="rId12"/>
    <p:sldId id="344" r:id="rId13"/>
    <p:sldId id="348" r:id="rId14"/>
    <p:sldId id="343" r:id="rId15"/>
    <p:sldId id="341" r:id="rId16"/>
    <p:sldId id="356" r:id="rId17"/>
    <p:sldId id="357" r:id="rId18"/>
    <p:sldId id="346" r:id="rId19"/>
    <p:sldId id="358" r:id="rId20"/>
    <p:sldId id="360" r:id="rId21"/>
    <p:sldId id="359" r:id="rId22"/>
    <p:sldId id="352" r:id="rId23"/>
    <p:sldId id="320" r:id="rId24"/>
    <p:sldId id="257" r:id="rId25"/>
    <p:sldId id="322" r:id="rId26"/>
    <p:sldId id="355" r:id="rId27"/>
    <p:sldId id="258" r:id="rId28"/>
    <p:sldId id="318" r:id="rId29"/>
    <p:sldId id="321" r:id="rId30"/>
    <p:sldId id="349" r:id="rId31"/>
    <p:sldId id="353" r:id="rId32"/>
    <p:sldId id="347" r:id="rId33"/>
    <p:sldId id="334" r:id="rId34"/>
    <p:sldId id="354" r:id="rId35"/>
    <p:sldId id="339" r:id="rId36"/>
    <p:sldId id="337" r:id="rId37"/>
    <p:sldId id="330" r:id="rId38"/>
    <p:sldId id="329" r:id="rId39"/>
    <p:sldId id="331" r:id="rId40"/>
    <p:sldId id="259" r:id="rId41"/>
    <p:sldId id="260" r:id="rId42"/>
    <p:sldId id="324" r:id="rId43"/>
    <p:sldId id="261" r:id="rId44"/>
    <p:sldId id="34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436677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22" y="4521835"/>
            <a:ext cx="1910062" cy="1900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24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sequences into 1-channel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500998"/>
            <a:ext cx="9213091" cy="1751514"/>
            <a:chOff x="1389781" y="992037"/>
            <a:chExt cx="9213091" cy="17515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4234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3746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690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815856" y="992037"/>
              <a:ext cx="4787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84653" y="3252512"/>
            <a:ext cx="0" cy="1269323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1839927" y="3686811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2835492" y="5172335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4307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846146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002EE-68C6-88B6-E583-B54256E6E32C}"/>
              </a:ext>
            </a:extLst>
          </p:cNvPr>
          <p:cNvSpPr txBox="1"/>
          <p:nvPr/>
        </p:nvSpPr>
        <p:spPr>
          <a:xfrm>
            <a:off x="173866" y="154242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Preliminary Model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74765-67F1-9687-C25D-F1FB53465851}"/>
              </a:ext>
            </a:extLst>
          </p:cNvPr>
          <p:cNvSpPr txBox="1"/>
          <p:nvPr/>
        </p:nvSpPr>
        <p:spPr>
          <a:xfrm>
            <a:off x="439947" y="1155940"/>
            <a:ext cx="9834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MLP-based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prelim experiments on the full dataset showed slightly better results obtained with residual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Going forward, I’ll only use the residual MLP (for an MLP representative model)</a:t>
            </a:r>
          </a:p>
        </p:txBody>
      </p:sp>
    </p:spTree>
    <p:extLst>
      <p:ext uri="{BB962C8B-B14F-4D97-AF65-F5344CB8AC3E}">
        <p14:creationId xmlns:p14="http://schemas.microsoft.com/office/powerpoint/2010/main" val="187015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D1C0C77-DC58-8907-431B-618511126BB1}"/>
              </a:ext>
            </a:extLst>
          </p:cNvPr>
          <p:cNvGrpSpPr/>
          <p:nvPr/>
        </p:nvGrpSpPr>
        <p:grpSpPr>
          <a:xfrm>
            <a:off x="1520703" y="862641"/>
            <a:ext cx="2655761" cy="4028545"/>
            <a:chOff x="1028999" y="1061051"/>
            <a:chExt cx="2655761" cy="402854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5D2C7F2-AA0F-C7D0-AFFC-B97BBB4FF134}"/>
                </a:ext>
              </a:extLst>
            </p:cNvPr>
            <p:cNvSpPr/>
            <p:nvPr/>
          </p:nvSpPr>
          <p:spPr>
            <a:xfrm>
              <a:off x="1028999" y="1069685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AD42C4-3C54-2DA7-EBC4-0680E29331FB}"/>
                </a:ext>
              </a:extLst>
            </p:cNvPr>
            <p:cNvSpPr txBox="1"/>
            <p:nvPr/>
          </p:nvSpPr>
          <p:spPr>
            <a:xfrm>
              <a:off x="1585775" y="1061051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5129A-ADAA-58D1-D1A6-5D364944A302}"/>
                </a:ext>
              </a:extLst>
            </p:cNvPr>
            <p:cNvSpPr txBox="1"/>
            <p:nvPr/>
          </p:nvSpPr>
          <p:spPr>
            <a:xfrm>
              <a:off x="1155950" y="1423366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D59257-FFDB-E789-A1AA-B56DB1B66FF8}"/>
              </a:ext>
            </a:extLst>
          </p:cNvPr>
          <p:cNvGrpSpPr/>
          <p:nvPr/>
        </p:nvGrpSpPr>
        <p:grpSpPr>
          <a:xfrm>
            <a:off x="4495540" y="862641"/>
            <a:ext cx="2655761" cy="4147971"/>
            <a:chOff x="4003836" y="1061047"/>
            <a:chExt cx="2655761" cy="41479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003836" y="1061047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082487" y="1061051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101237" y="1423366"/>
              <a:ext cx="235712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0EF4BA-52BE-C39D-B961-311BF8EDA1FB}"/>
              </a:ext>
            </a:extLst>
          </p:cNvPr>
          <p:cNvGrpSpPr/>
          <p:nvPr/>
        </p:nvGrpSpPr>
        <p:grpSpPr>
          <a:xfrm>
            <a:off x="7606395" y="862641"/>
            <a:ext cx="2655761" cy="4139333"/>
            <a:chOff x="7114691" y="1069685"/>
            <a:chExt cx="2655761" cy="41393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7114691" y="1069685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7762931" y="1069685"/>
              <a:ext cx="1292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TForm</a:t>
              </a:r>
              <a:r>
                <a:rPr lang="en-US" dirty="0"/>
                <a:t> MLP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7253810" y="1423366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379992" y="4949180"/>
            <a:ext cx="10783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5 aa residues to better accommodate the dimensions needed for the VIT image patches</a:t>
            </a:r>
          </a:p>
        </p:txBody>
      </p: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678155"/>
              </p:ext>
            </p:extLst>
          </p:nvPr>
        </p:nvGraphicFramePr>
        <p:xfrm>
          <a:off x="611070" y="1096508"/>
          <a:ext cx="10711440" cy="346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4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143826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7987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4585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832386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40645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944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  <a:p>
                      <a:pPr algn="ctr"/>
                      <a:r>
                        <a:rPr lang="en-US" sz="1600" dirty="0"/>
                        <a:t>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sequence regularization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409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validation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343654" y="5072130"/>
            <a:ext cx="102890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I generally stopped when training had plateaued for &gt;100 epochs with respect to improved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6348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validation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FF0BE-58F7-92ED-067E-38A1A044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89" y="1211173"/>
            <a:ext cx="2565487" cy="2015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561381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19764-CF23-0368-3F36-6637387B1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98" y="1211173"/>
            <a:ext cx="2565487" cy="2015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42835-134E-14C3-25AC-A780B097C1E6}"/>
              </a:ext>
            </a:extLst>
          </p:cNvPr>
          <p:cNvSpPr txBox="1"/>
          <p:nvPr/>
        </p:nvSpPr>
        <p:spPr>
          <a:xfrm>
            <a:off x="3985403" y="33643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3183A-F942-FECC-99CF-0E2FF50F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207" y="1211173"/>
            <a:ext cx="2565487" cy="201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6952891" y="350232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DA1C9-F8C5-67F8-0CC4-55BAF1D3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367" y="1211173"/>
            <a:ext cx="2565487" cy="2015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9825487" y="357996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11AE27-7F66-BE3D-1C67-560DA1E19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78" y="4078654"/>
            <a:ext cx="2565487" cy="2015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1177942" y="6167887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6F59F-40C8-F00A-6C2D-A4D77F271087}"/>
              </a:ext>
            </a:extLst>
          </p:cNvPr>
          <p:cNvSpPr txBox="1"/>
          <p:nvPr/>
        </p:nvSpPr>
        <p:spPr>
          <a:xfrm>
            <a:off x="114248" y="144344"/>
            <a:ext cx="493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</a:t>
            </a:r>
            <a:r>
              <a:rPr lang="en-US" sz="2400" dirty="0" err="1"/>
              <a:t>Kd</a:t>
            </a:r>
            <a:r>
              <a:rPr lang="en-US" sz="2400" dirty="0"/>
              <a:t> distribution on hold-out set</a:t>
            </a:r>
          </a:p>
        </p:txBody>
      </p:sp>
    </p:spTree>
    <p:extLst>
      <p:ext uri="{BB962C8B-B14F-4D97-AF65-F5344CB8AC3E}">
        <p14:creationId xmlns:p14="http://schemas.microsoft.com/office/powerpoint/2010/main" val="362402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3258FA-CD8D-B70C-C2EA-E2A9B3C90F14}"/>
              </a:ext>
            </a:extLst>
          </p:cNvPr>
          <p:cNvSpPr/>
          <p:nvPr/>
        </p:nvSpPr>
        <p:spPr>
          <a:xfrm>
            <a:off x="6918808" y="1224951"/>
            <a:ext cx="3448030" cy="543464"/>
          </a:xfrm>
          <a:prstGeom prst="rect">
            <a:avLst/>
          </a:prstGeom>
          <a:solidFill>
            <a:schemeClr val="accent1">
              <a:alpha val="33024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0A661-F32C-A79C-1C36-4376CEED0ED1}"/>
              </a:ext>
            </a:extLst>
          </p:cNvPr>
          <p:cNvSpPr txBox="1"/>
          <p:nvPr/>
        </p:nvSpPr>
        <p:spPr>
          <a:xfrm>
            <a:off x="136762" y="204349"/>
            <a:ext cx="4621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Transformer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91BA8-051D-CD34-F16E-F65C2979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5" y="878696"/>
            <a:ext cx="5473700" cy="444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7ACD0-F709-BA92-11E4-D948F3FC7380}"/>
              </a:ext>
            </a:extLst>
          </p:cNvPr>
          <p:cNvSpPr txBox="1"/>
          <p:nvPr/>
        </p:nvSpPr>
        <p:spPr>
          <a:xfrm>
            <a:off x="7694762" y="1311216"/>
            <a:ext cx="267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[CLS</a:t>
            </a:r>
            <a:r>
              <a:rPr lang="en-US" baseline="30000" dirty="0"/>
              <a:t>*</a:t>
            </a:r>
            <a:r>
              <a:rPr lang="en-US" dirty="0"/>
              <a:t>, aa, aa, aa, aa, …..]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09D50-6EBA-77AB-6F7F-ABBDD034C1B5}"/>
              </a:ext>
            </a:extLst>
          </p:cNvPr>
          <p:cNvSpPr txBox="1"/>
          <p:nvPr/>
        </p:nvSpPr>
        <p:spPr>
          <a:xfrm>
            <a:off x="6941671" y="1311216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56B48-D3E1-76F7-F930-F053CEE3046A}"/>
              </a:ext>
            </a:extLst>
          </p:cNvPr>
          <p:cNvCxnSpPr>
            <a:cxnSpLocks/>
          </p:cNvCxnSpPr>
          <p:nvPr/>
        </p:nvCxnSpPr>
        <p:spPr>
          <a:xfrm flipV="1">
            <a:off x="8990020" y="1595887"/>
            <a:ext cx="0" cy="854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EDB3BA-452B-08B6-439B-BC2846A64493}"/>
              </a:ext>
            </a:extLst>
          </p:cNvPr>
          <p:cNvSpPr txBox="1"/>
          <p:nvPr/>
        </p:nvSpPr>
        <p:spPr>
          <a:xfrm>
            <a:off x="8833449" y="2449902"/>
            <a:ext cx="231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emitted by </a:t>
            </a:r>
          </a:p>
          <a:p>
            <a:r>
              <a:rPr lang="en-US" dirty="0"/>
              <a:t>dataset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226D2-AA94-ABDB-8A1E-E434D42B7790}"/>
              </a:ext>
            </a:extLst>
          </p:cNvPr>
          <p:cNvSpPr txBox="1"/>
          <p:nvPr/>
        </p:nvSpPr>
        <p:spPr>
          <a:xfrm>
            <a:off x="6918808" y="3101196"/>
            <a:ext cx="47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added in the model to use for regression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1456C9-A836-676C-3EC7-CBB5B1A2BCF4}"/>
              </a:ext>
            </a:extLst>
          </p:cNvPr>
          <p:cNvCxnSpPr>
            <a:cxnSpLocks/>
          </p:cNvCxnSpPr>
          <p:nvPr/>
        </p:nvCxnSpPr>
        <p:spPr>
          <a:xfrm flipV="1">
            <a:off x="7318216" y="1595887"/>
            <a:ext cx="0" cy="1505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AB843D-0FD2-EAA1-2D55-581A8E3A65AB}"/>
              </a:ext>
            </a:extLst>
          </p:cNvPr>
          <p:cNvSpPr txBox="1"/>
          <p:nvPr/>
        </p:nvSpPr>
        <p:spPr>
          <a:xfrm>
            <a:off x="520202" y="5498125"/>
            <a:ext cx="651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effectLst/>
              </a:rPr>
              <a:t>Transformer-based models should learn relationships between the elements of the sequence</a:t>
            </a:r>
          </a:p>
          <a:p>
            <a:endParaRPr lang="en-US" sz="1600" dirty="0"/>
          </a:p>
          <a:p>
            <a:r>
              <a:rPr lang="en-US" sz="1600" b="0" dirty="0">
                <a:effectLst/>
              </a:rPr>
              <a:t>t-SNE plots are not usually definitive, but are merely suggestive…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E69242-083C-CE32-BD93-A2F6D7103FB2}"/>
              </a:ext>
            </a:extLst>
          </p:cNvPr>
          <p:cNvSpPr txBox="1"/>
          <p:nvPr/>
        </p:nvSpPr>
        <p:spPr>
          <a:xfrm>
            <a:off x="6633713" y="3778370"/>
            <a:ext cx="4245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regress token clusters tightly: makes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CLS tokens cluster in a single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CDR </a:t>
            </a:r>
            <a:r>
              <a:rPr lang="en-US" sz="1600" dirty="0" err="1"/>
              <a:t>aa’s</a:t>
            </a:r>
            <a:r>
              <a:rPr lang="en-US" sz="1600" dirty="0"/>
              <a:t> still scattered, however: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two tight CDR-only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suss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 this out??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E989E3-187D-B003-3685-962682FF3919}"/>
              </a:ext>
            </a:extLst>
          </p:cNvPr>
          <p:cNvSpPr/>
          <p:nvPr/>
        </p:nvSpPr>
        <p:spPr>
          <a:xfrm>
            <a:off x="4601529" y="2219069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F93C22-48F6-4BAB-FAE2-1DE1533643AA}"/>
              </a:ext>
            </a:extLst>
          </p:cNvPr>
          <p:cNvSpPr/>
          <p:nvPr/>
        </p:nvSpPr>
        <p:spPr>
          <a:xfrm>
            <a:off x="2239329" y="3696087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BB5FAC-878F-0900-1B79-D2E1F8D04454}"/>
              </a:ext>
            </a:extLst>
          </p:cNvPr>
          <p:cNvSpPr txBox="1"/>
          <p:nvPr/>
        </p:nvSpPr>
        <p:spPr>
          <a:xfrm>
            <a:off x="7465036" y="6036734"/>
            <a:ext cx="43828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000" dirty="0"/>
              <a:t> I should have left the CLS token out when constructing sequences since they are duplicated in the model by the regression token.  (It was a holdover from my BERT mask-language-model dataset)</a:t>
            </a:r>
          </a:p>
        </p:txBody>
      </p:sp>
    </p:spTree>
    <p:extLst>
      <p:ext uri="{BB962C8B-B14F-4D97-AF65-F5344CB8AC3E}">
        <p14:creationId xmlns:p14="http://schemas.microsoft.com/office/powerpoint/2010/main" val="3358689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99642-6CAD-3B7A-1935-75DEAB8CAB0D}"/>
              </a:ext>
            </a:extLst>
          </p:cNvPr>
          <p:cNvSpPr txBox="1"/>
          <p:nvPr/>
        </p:nvSpPr>
        <p:spPr>
          <a:xfrm>
            <a:off x="136762" y="204349"/>
            <a:ext cx="4686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VIT model 3-channel</a:t>
            </a:r>
          </a:p>
        </p:txBody>
      </p:sp>
    </p:spTree>
    <p:extLst>
      <p:ext uri="{BB962C8B-B14F-4D97-AF65-F5344CB8AC3E}">
        <p14:creationId xmlns:p14="http://schemas.microsoft.com/office/powerpoint/2010/main" val="303953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9F177-6D52-95C4-17E6-1DACA7719CA4}"/>
              </a:ext>
            </a:extLst>
          </p:cNvPr>
          <p:cNvSpPr txBox="1"/>
          <p:nvPr/>
        </p:nvSpPr>
        <p:spPr>
          <a:xfrm>
            <a:off x="136762" y="204349"/>
            <a:ext cx="401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Ensemble model regression?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B2BF0-6FE2-8BF1-DE26-BACEBBE17BCD}"/>
              </a:ext>
            </a:extLst>
          </p:cNvPr>
          <p:cNvSpPr txBox="1"/>
          <p:nvPr/>
        </p:nvSpPr>
        <p:spPr>
          <a:xfrm>
            <a:off x="353683" y="992038"/>
            <a:ext cx="83449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multiple models and combine their predictions into a linear-regression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Transformer models (different objectives: MSE, 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VIT 3-channel model (different objectives: MSE, MAE)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0633D-793C-C9CB-99DE-F4EE31A65BA8}"/>
              </a:ext>
            </a:extLst>
          </p:cNvPr>
          <p:cNvSpPr txBox="1"/>
          <p:nvPr/>
        </p:nvSpPr>
        <p:spPr>
          <a:xfrm>
            <a:off x="819509" y="2518391"/>
            <a:ext cx="3372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 =  (c</a:t>
            </a:r>
            <a:r>
              <a:rPr lang="en-US" baseline="-25000" dirty="0"/>
              <a:t>1</a:t>
            </a:r>
            <a:r>
              <a:rPr lang="en-US" dirty="0"/>
              <a:t> * m</a:t>
            </a:r>
            <a:r>
              <a:rPr lang="en-US" baseline="-25000" dirty="0"/>
              <a:t>1</a:t>
            </a:r>
            <a:r>
              <a:rPr lang="en-US" dirty="0"/>
              <a:t>) +  (c</a:t>
            </a:r>
            <a:r>
              <a:rPr lang="en-US" baseline="-25000" dirty="0"/>
              <a:t>2</a:t>
            </a:r>
            <a:r>
              <a:rPr lang="en-US" dirty="0"/>
              <a:t> * m</a:t>
            </a:r>
            <a:r>
              <a:rPr lang="en-US" baseline="-25000" dirty="0"/>
              <a:t>2</a:t>
            </a:r>
            <a:r>
              <a:rPr lang="en-US" dirty="0"/>
              <a:t>) + ….</a:t>
            </a:r>
          </a:p>
          <a:p>
            <a:r>
              <a:rPr lang="en-US" dirty="0"/>
              <a:t>regression on the coefficients c</a:t>
            </a:r>
            <a:r>
              <a:rPr lang="en-US" baseline="-25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25225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C9D15-9982-284B-95FD-545534D2B137}"/>
              </a:ext>
            </a:extLst>
          </p:cNvPr>
          <p:cNvSpPr txBox="1"/>
          <p:nvPr/>
        </p:nvSpPr>
        <p:spPr>
          <a:xfrm>
            <a:off x="4080474" y="2585241"/>
            <a:ext cx="373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1: 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0510-D086-6521-A4AF-74E7DCA885E2}"/>
              </a:ext>
            </a:extLst>
          </p:cNvPr>
          <p:cNvSpPr txBox="1"/>
          <p:nvPr/>
        </p:nvSpPr>
        <p:spPr>
          <a:xfrm>
            <a:off x="3191774" y="3856008"/>
            <a:ext cx="564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was too ambitious to complete for this assignment</a:t>
            </a:r>
          </a:p>
          <a:p>
            <a:r>
              <a:rPr lang="en-US" dirty="0"/>
              <a:t>I outline some of the work I did in this appendix</a:t>
            </a:r>
          </a:p>
        </p:txBody>
      </p:sp>
    </p:spTree>
    <p:extLst>
      <p:ext uri="{BB962C8B-B14F-4D97-AF65-F5344CB8AC3E}">
        <p14:creationId xmlns:p14="http://schemas.microsoft.com/office/powerpoint/2010/main" val="1960399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243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BERT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1678984" y="1017917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4979701" y="1017917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pretty small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Cross entropy for pretraining and MSE for fine tuning</a:t>
            </a:r>
          </a:p>
        </p:txBody>
      </p:sp>
    </p:spTree>
    <p:extLst>
      <p:ext uri="{BB962C8B-B14F-4D97-AF65-F5344CB8AC3E}">
        <p14:creationId xmlns:p14="http://schemas.microsoft.com/office/powerpoint/2010/main" val="309080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439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Clean-3, BERT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5463"/>
              </p:ext>
            </p:extLst>
          </p:nvPr>
        </p:nvGraphicFramePr>
        <p:xfrm>
          <a:off x="1465085" y="860641"/>
          <a:ext cx="8079215" cy="370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  <a:p>
                      <a:pPr algn="ctr"/>
                      <a:r>
                        <a:rPr lang="en-US" sz="16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75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pre-train OAS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6335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432746" y="6266832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61C06-9E53-3659-0FA2-986040D584B4}"/>
              </a:ext>
            </a:extLst>
          </p:cNvPr>
          <p:cNvSpPr txBox="1"/>
          <p:nvPr/>
        </p:nvSpPr>
        <p:spPr>
          <a:xfrm>
            <a:off x="1380226" y="4860926"/>
            <a:ext cx="794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overfitting</a:t>
            </a:r>
          </a:p>
          <a:p>
            <a:r>
              <a:rPr lang="en-US" dirty="0"/>
              <a:t>I simple didn’t have the GPU resources and time to really refine the pre-training</a:t>
            </a:r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479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DEC93-A5F2-24B5-6665-D354851A6D7C}"/>
              </a:ext>
            </a:extLst>
          </p:cNvPr>
          <p:cNvSpPr txBox="1"/>
          <p:nvPr/>
        </p:nvSpPr>
        <p:spPr>
          <a:xfrm>
            <a:off x="4558082" y="2484408"/>
            <a:ext cx="240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Bit bucket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18CF-F63E-2482-3ECD-6DC97B211E15}"/>
              </a:ext>
            </a:extLst>
          </p:cNvPr>
          <p:cNvSpPr/>
          <p:nvPr/>
        </p:nvSpPr>
        <p:spPr>
          <a:xfrm>
            <a:off x="3217653" y="698740"/>
            <a:ext cx="5279366" cy="4451230"/>
          </a:xfrm>
          <a:prstGeom prst="rect">
            <a:avLst/>
          </a:prstGeom>
          <a:solidFill>
            <a:schemeClr val="accent1">
              <a:alpha val="2388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1B313A4-B2FC-5120-3295-D9089515E066}"/>
              </a:ext>
            </a:extLst>
          </p:cNvPr>
          <p:cNvSpPr/>
          <p:nvPr/>
        </p:nvSpPr>
        <p:spPr>
          <a:xfrm>
            <a:off x="5653466" y="5365631"/>
            <a:ext cx="442534" cy="11214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4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71456" y="784607"/>
          <a:ext cx="9787683" cy="46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397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  <a:p>
                      <a:pPr algn="ctr"/>
                      <a:r>
                        <a:rPr lang="en-US" sz="12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2x2 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TFormMLP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312957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BERT </a:t>
                      </a:r>
                      <a:r>
                        <a:rPr lang="en-US" sz="12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sz="12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3979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1 layer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2 layers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52829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3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331EC-F794-87ED-1163-18EE9D8D1C68}"/>
              </a:ext>
            </a:extLst>
          </p:cNvPr>
          <p:cNvGrpSpPr/>
          <p:nvPr/>
        </p:nvGrpSpPr>
        <p:grpSpPr>
          <a:xfrm>
            <a:off x="6986494" y="4007301"/>
            <a:ext cx="1984997" cy="2242039"/>
            <a:chOff x="2745265" y="1617784"/>
            <a:chExt cx="1984997" cy="2242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E626F-89B0-4EA0-D4B7-47AA60D3182A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9582C0-51DD-6FD0-BAA9-63CB81F54C6B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55F5E-24E2-F6A6-9832-D721A7E811AA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E1A93-6CF8-BE85-9F24-9B4A4665DBBA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F0FB1-A660-6786-95C7-38A47229C3C4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73E926-E817-7773-DEA8-1572D03D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205833" y="3632935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05833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22259" y="381760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857967" y="4186933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90/10/10 split: train(8325), </a:t>
            </a:r>
            <a:r>
              <a:rPr lang="en-US" dirty="0" err="1"/>
              <a:t>val</a:t>
            </a:r>
            <a:r>
              <a:rPr lang="en-US" dirty="0"/>
              <a:t>(925), test()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80" y="4089318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259927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45312"/>
              </p:ext>
            </p:extLst>
          </p:nvPr>
        </p:nvGraphicFramePr>
        <p:xfrm>
          <a:off x="1842219" y="1112902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9302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612475" y="992038"/>
            <a:ext cx="62445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Clean-3 dataset is small: increased risk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regularization techniques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flip the aa-sequence back-to-front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replace aa residue(s) with MASK token (like a dropout)</a:t>
            </a:r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C4F38-626B-282E-A70A-39582D638626}"/>
              </a:ext>
            </a:extLst>
          </p:cNvPr>
          <p:cNvSpPr txBox="1"/>
          <p:nvPr/>
        </p:nvSpPr>
        <p:spPr>
          <a:xfrm>
            <a:off x="69012" y="111110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C00E-0AC7-A5E5-FA16-F9C4247751D1}"/>
              </a:ext>
            </a:extLst>
          </p:cNvPr>
          <p:cNvSpPr txBox="1"/>
          <p:nvPr/>
        </p:nvSpPr>
        <p:spPr>
          <a:xfrm>
            <a:off x="698740" y="923026"/>
            <a:ext cx="9454551" cy="35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tried various architectures just to get a baseline of what to focus on going forward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Vanilla MLP  (5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Dense MLP (8 layers)  similar to what is used at Plunk for their AVM.  Remarkably effective on their table data for such a simple model.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Residual MLP (8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Vision Transformer (convert encoded sequences into binary-encoded 2D 1-channel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Transformer + MLP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BERT : pre-trained on OAS dataset and fine tuned on </a:t>
            </a:r>
            <a:r>
              <a:rPr lang="en-US" dirty="0" err="1"/>
              <a:t>scFv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46651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4894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I tried for model architectures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905049" y="1023522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BF280F-9400-6F80-27D0-A3484AE1416E}"/>
              </a:ext>
            </a:extLst>
          </p:cNvPr>
          <p:cNvGrpSpPr/>
          <p:nvPr/>
        </p:nvGrpSpPr>
        <p:grpSpPr>
          <a:xfrm>
            <a:off x="3724043" y="880399"/>
            <a:ext cx="2161331" cy="1921303"/>
            <a:chOff x="6519002" y="360641"/>
            <a:chExt cx="2161331" cy="19213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11F9BB-2C51-0521-3511-F1ED55D6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9002" y="360641"/>
              <a:ext cx="2161331" cy="13840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362995-1DB6-E248-D94C-E72BF1948860}"/>
                </a:ext>
              </a:extLst>
            </p:cNvPr>
            <p:cNvSpPr txBox="1"/>
            <p:nvPr/>
          </p:nvSpPr>
          <p:spPr>
            <a:xfrm>
              <a:off x="6947886" y="1912612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Dense MLP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7111986" y="1223659"/>
            <a:ext cx="2627479" cy="1578043"/>
            <a:chOff x="9061555" y="703901"/>
            <a:chExt cx="2627479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9724343" y="191261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1081923" y="528048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BB30F-401D-CD29-6BF8-A5EA53C26F84}"/>
              </a:ext>
            </a:extLst>
          </p:cNvPr>
          <p:cNvSpPr/>
          <p:nvPr/>
        </p:nvSpPr>
        <p:spPr>
          <a:xfrm>
            <a:off x="900044" y="43641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3304797" y="5465146"/>
            <a:ext cx="124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TFormMLP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2DD26C-2245-4A10-5861-C5746235C074}"/>
              </a:ext>
            </a:extLst>
          </p:cNvPr>
          <p:cNvSpPr/>
          <p:nvPr/>
        </p:nvSpPr>
        <p:spPr>
          <a:xfrm>
            <a:off x="3470652" y="43850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952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reasonably simple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</a:t>
            </a:r>
          </a:p>
        </p:txBody>
      </p:sp>
    </p:spTree>
    <p:extLst>
      <p:ext uri="{BB962C8B-B14F-4D97-AF65-F5344CB8AC3E}">
        <p14:creationId xmlns:p14="http://schemas.microsoft.com/office/powerpoint/2010/main" val="65539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14379</TotalTime>
  <Words>3192</Words>
  <Application>Microsoft Macintosh PowerPoint</Application>
  <PresentationFormat>Widescreen</PresentationFormat>
  <Paragraphs>692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571</cp:revision>
  <dcterms:created xsi:type="dcterms:W3CDTF">2024-04-22T17:24:41Z</dcterms:created>
  <dcterms:modified xsi:type="dcterms:W3CDTF">2024-05-06T03:40:56Z</dcterms:modified>
</cp:coreProperties>
</file>