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1" r:id="rId6"/>
    <p:sldId id="350" r:id="rId7"/>
    <p:sldId id="333" r:id="rId8"/>
    <p:sldId id="336" r:id="rId9"/>
    <p:sldId id="345" r:id="rId10"/>
    <p:sldId id="343" r:id="rId11"/>
    <p:sldId id="341" r:id="rId12"/>
    <p:sldId id="356" r:id="rId13"/>
    <p:sldId id="357" r:id="rId14"/>
    <p:sldId id="346" r:id="rId15"/>
    <p:sldId id="358" r:id="rId16"/>
    <p:sldId id="360" r:id="rId17"/>
    <p:sldId id="359" r:id="rId18"/>
    <p:sldId id="352" r:id="rId19"/>
    <p:sldId id="320" r:id="rId20"/>
    <p:sldId id="257" r:id="rId21"/>
    <p:sldId id="258" r:id="rId22"/>
    <p:sldId id="318" r:id="rId23"/>
    <p:sldId id="321" r:id="rId24"/>
    <p:sldId id="355" r:id="rId25"/>
    <p:sldId id="349" r:id="rId26"/>
    <p:sldId id="353" r:id="rId27"/>
    <p:sldId id="347" r:id="rId28"/>
    <p:sldId id="363" r:id="rId29"/>
    <p:sldId id="364" r:id="rId30"/>
    <p:sldId id="351" r:id="rId31"/>
    <p:sldId id="342" r:id="rId32"/>
    <p:sldId id="322" r:id="rId33"/>
    <p:sldId id="334" r:id="rId34"/>
    <p:sldId id="354" r:id="rId35"/>
    <p:sldId id="339" r:id="rId36"/>
    <p:sldId id="344" r:id="rId37"/>
    <p:sldId id="362" r:id="rId38"/>
    <p:sldId id="337" r:id="rId39"/>
    <p:sldId id="330" r:id="rId40"/>
    <p:sldId id="329" r:id="rId41"/>
    <p:sldId id="331" r:id="rId42"/>
    <p:sldId id="259" r:id="rId43"/>
    <p:sldId id="260" r:id="rId44"/>
    <p:sldId id="324" r:id="rId45"/>
    <p:sldId id="261" r:id="rId46"/>
    <p:sldId id="34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436677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1C0C77-DC58-8907-431B-618511126BB1}"/>
              </a:ext>
            </a:extLst>
          </p:cNvPr>
          <p:cNvGrpSpPr/>
          <p:nvPr/>
        </p:nvGrpSpPr>
        <p:grpSpPr>
          <a:xfrm>
            <a:off x="3296147" y="862641"/>
            <a:ext cx="2655761" cy="4028545"/>
            <a:chOff x="1028999" y="1061051"/>
            <a:chExt cx="2655761" cy="40285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D2C7F2-AA0F-C7D0-AFFC-B97BBB4FF134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585775" y="1061051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D59257-FFDB-E789-A1AA-B56DB1B66FF8}"/>
              </a:ext>
            </a:extLst>
          </p:cNvPr>
          <p:cNvGrpSpPr/>
          <p:nvPr/>
        </p:nvGrpSpPr>
        <p:grpSpPr>
          <a:xfrm>
            <a:off x="6095738" y="862641"/>
            <a:ext cx="2655761" cy="4394192"/>
            <a:chOff x="4003836" y="1061047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003836" y="1061047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082487" y="1061051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101237" y="1423366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0EF4BA-52BE-C39D-B961-311BF8EDA1FB}"/>
              </a:ext>
            </a:extLst>
          </p:cNvPr>
          <p:cNvGrpSpPr/>
          <p:nvPr/>
        </p:nvGrpSpPr>
        <p:grpSpPr>
          <a:xfrm>
            <a:off x="8881278" y="862641"/>
            <a:ext cx="2655761" cy="4139333"/>
            <a:chOff x="7114691" y="1069685"/>
            <a:chExt cx="2655761" cy="41393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7114691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7762931" y="1069685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7253810" y="1423366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537848" y="5277965"/>
            <a:ext cx="1078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5803DDA-563E-6B65-5807-83A2730F2D93}"/>
              </a:ext>
            </a:extLst>
          </p:cNvPr>
          <p:cNvGrpSpPr/>
          <p:nvPr/>
        </p:nvGrpSpPr>
        <p:grpSpPr>
          <a:xfrm>
            <a:off x="538031" y="862641"/>
            <a:ext cx="2655761" cy="4028545"/>
            <a:chOff x="1028999" y="1061051"/>
            <a:chExt cx="2655761" cy="402854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585775" y="1061051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466103"/>
              </p:ext>
            </p:extLst>
          </p:nvPr>
        </p:nvGraphicFramePr>
        <p:xfrm>
          <a:off x="680081" y="1219495"/>
          <a:ext cx="10134867" cy="338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125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VIT </a:t>
                      </a:r>
                      <a:r>
                        <a:rPr lang="en-US" sz="1600" baseline="300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Transformer</a:t>
                      </a:r>
                      <a:r>
                        <a:rPr lang="en-US" sz="1600" dirty="0"/>
                        <a:t>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26401" y="5596298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7892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 Clean-3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4459043" y="3431986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7331639" y="350962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84" y="1442700"/>
            <a:ext cx="2446445" cy="1921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826" y="1510384"/>
            <a:ext cx="2446445" cy="1921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37" y="1442700"/>
            <a:ext cx="2591998" cy="20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65036" y="6036734"/>
            <a:ext cx="4382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000" dirty="0"/>
              <a:t> I should have left the CLS token out when constructing sequences since they are duplicated in the model by the regression token.  (It was a holdover from my BERT mask-language-model dataset)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C75FC4-71C5-6B54-AA7E-FD3B26C1D865}"/>
              </a:ext>
            </a:extLst>
          </p:cNvPr>
          <p:cNvSpPr txBox="1"/>
          <p:nvPr/>
        </p:nvSpPr>
        <p:spPr>
          <a:xfrm>
            <a:off x="5101861" y="334935"/>
            <a:ext cx="63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3-channel</a:t>
            </a:r>
          </a:p>
        </p:txBody>
      </p:sp>
    </p:spTree>
    <p:extLst>
      <p:ext uri="{BB962C8B-B14F-4D97-AF65-F5344CB8AC3E}">
        <p14:creationId xmlns:p14="http://schemas.microsoft.com/office/powerpoint/2010/main" val="303953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 model regression?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819509" y="2518391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 the coefficients c</a:t>
            </a:r>
            <a:r>
              <a:rPr lang="en-US" baseline="-250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FDA-D33D-B8D0-B153-1E608F93FC56}"/>
              </a:ext>
            </a:extLst>
          </p:cNvPr>
          <p:cNvSpPr txBox="1"/>
          <p:nvPr/>
        </p:nvSpPr>
        <p:spPr>
          <a:xfrm>
            <a:off x="353683" y="3614468"/>
            <a:ext cx="517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obviously, try more ambitious models like BERT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6EAE0-9F3A-586D-6B21-88FB79254446}"/>
              </a:ext>
            </a:extLst>
          </p:cNvPr>
          <p:cNvSpPr txBox="1"/>
          <p:nvPr/>
        </p:nvSpPr>
        <p:spPr>
          <a:xfrm>
            <a:off x="5788325" y="405442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 analysis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1660505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E74C-4B44-428E-755D-55742468244F}"/>
              </a:ext>
            </a:extLst>
          </p:cNvPr>
          <p:cNvSpPr txBox="1"/>
          <p:nvPr/>
        </p:nvSpPr>
        <p:spPr>
          <a:xfrm>
            <a:off x="7605344" y="5191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Clean-2 dataset</a:t>
            </a:r>
          </a:p>
        </p:txBody>
      </p:sp>
    </p:spTree>
    <p:extLst>
      <p:ext uri="{BB962C8B-B14F-4D97-AF65-F5344CB8AC3E}">
        <p14:creationId xmlns:p14="http://schemas.microsoft.com/office/powerpoint/2010/main" val="66296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0317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2392914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2447733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789856"/>
            <a:ext cx="707886" cy="2081880"/>
            <a:chOff x="794657" y="2752341"/>
            <a:chExt cx="707886" cy="20818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6660452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7695656" y="5433280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8526280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4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122653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8919856" y="514837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8947432" y="1487190"/>
            <a:ext cx="23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155482" y="130481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2206646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B15ECF-C6AE-3555-A5F3-53E77236D228}"/>
              </a:ext>
            </a:extLst>
          </p:cNvPr>
          <p:cNvGrpSpPr/>
          <p:nvPr/>
        </p:nvGrpSpPr>
        <p:grpSpPr>
          <a:xfrm>
            <a:off x="1075380" y="4161308"/>
            <a:ext cx="2161331" cy="1921303"/>
            <a:chOff x="6519002" y="360641"/>
            <a:chExt cx="2161331" cy="19213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A8942A-1780-0D15-7E6B-E0B5F47C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46BCA-B872-AD56-1F96-40F58B7A0ECE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760669" y="2998994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42" y="1018885"/>
            <a:ext cx="2016751" cy="14702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7778047" y="553694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13466" y="29559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49174" y="3325287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&lt;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85/7.5/7.5 split: train(7862), </a:t>
            </a:r>
            <a:r>
              <a:rPr lang="en-US" dirty="0" err="1"/>
              <a:t>val</a:t>
            </a:r>
            <a:r>
              <a:rPr lang="en-US" dirty="0"/>
              <a:t>(694), test(694)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41" y="3429000"/>
            <a:ext cx="2016751" cy="14702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5E23BE-CC77-2A8B-093D-8B06E84CE434}"/>
              </a:ext>
            </a:extLst>
          </p:cNvPr>
          <p:cNvSpPr txBox="1"/>
          <p:nvPr/>
        </p:nvSpPr>
        <p:spPr>
          <a:xfrm>
            <a:off x="511992" y="4642288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93975-C03F-F861-FB9A-E077DED89E51}"/>
              </a:ext>
            </a:extLst>
          </p:cNvPr>
          <p:cNvSpPr txBox="1"/>
          <p:nvPr/>
        </p:nvSpPr>
        <p:spPr>
          <a:xfrm>
            <a:off x="847700" y="5011620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keep only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dirty="0" err="1"/>
              <a:t>s</a:t>
            </a:r>
            <a:r>
              <a:rPr lang="en-US" sz="1800" b="0" dirty="0">
                <a:effectLst/>
              </a:rPr>
              <a:t> </a:t>
            </a:r>
            <a:r>
              <a:rPr lang="en-US" dirty="0"/>
              <a:t>&lt;</a:t>
            </a:r>
            <a:r>
              <a:rPr lang="en-US" sz="1800" b="0" dirty="0">
                <a:effectLst/>
              </a:rPr>
              <a:t> 0.50 (12320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80/10/10 split: train(9856), </a:t>
            </a:r>
            <a:r>
              <a:rPr lang="en-US" dirty="0" err="1"/>
              <a:t>val</a:t>
            </a:r>
            <a:r>
              <a:rPr lang="en-US" dirty="0"/>
              <a:t>(1232), test(1232)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5D7FE7-1608-A0DA-C250-784EB3FE3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816" y="5117612"/>
            <a:ext cx="2476371" cy="16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45312"/>
              </p:ext>
            </p:extLst>
          </p:nvPr>
        </p:nvGraphicFramePr>
        <p:xfrm>
          <a:off x="1842219" y="1112902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9302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502136" y="1164438"/>
            <a:ext cx="105914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note this is not MLM as done in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randomly choose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 values over range [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Kd_lower_bound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</a:rPr>
              <a:t>Kd_upper_bound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don’t use: this breaks transformer position embedding? (fine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don’t use: this breaks transformer position embedding? (fine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model, use standard dropout for weights,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Augmentation (not done)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sequences from the dataset A-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AlphaBio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Nature paper (as long as no sequences match this training set or the holdout set)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sequences from Nature paper dataset #2 (the generated sequences) with the same caveat as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Semi-supervised training; possible sources of unlabeled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</a:rPr>
              <a:t>alphaseq_data_train.csv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 data with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</a:rPr>
              <a:t>Kd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=NANs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effectLst/>
              </a:rPr>
              <a:t>alphaseq_data_train.csv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 data with q-value &gt; 0.5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ffectLst/>
              </a:rPr>
              <a:t>Pre-training (like BERT) on large set of similar sequences.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219807" y="646027"/>
            <a:ext cx="605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cleaned datasets are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217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used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701357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4049537" y="1165590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1428242" y="5770982"/>
            <a:ext cx="203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6171926" y="5770982"/>
            <a:ext cx="396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with 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045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58869A-66AA-2E04-F746-F3C39B3419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8494" y="514173"/>
            <a:ext cx="945602" cy="210084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AA35A-C00E-6A49-F6DF-7A19B1FEA233}"/>
              </a:ext>
            </a:extLst>
          </p:cNvPr>
          <p:cNvSpPr txBox="1"/>
          <p:nvPr/>
        </p:nvSpPr>
        <p:spPr>
          <a:xfrm>
            <a:off x="7908431" y="2638710"/>
            <a:ext cx="31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Models that use Transformers</a:t>
            </a:r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84653" y="3252512"/>
            <a:ext cx="0" cy="126932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839927" y="368681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2835492" y="5172335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24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images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15562</TotalTime>
  <Words>3660</Words>
  <Application>Microsoft Macintosh PowerPoint</Application>
  <PresentationFormat>Widescreen</PresentationFormat>
  <Paragraphs>814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700</cp:revision>
  <dcterms:created xsi:type="dcterms:W3CDTF">2024-04-22T17:24:41Z</dcterms:created>
  <dcterms:modified xsi:type="dcterms:W3CDTF">2024-05-06T23:24:07Z</dcterms:modified>
</cp:coreProperties>
</file>