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50" r:id="rId6"/>
    <p:sldId id="351" r:id="rId7"/>
    <p:sldId id="333" r:id="rId8"/>
    <p:sldId id="342" r:id="rId9"/>
    <p:sldId id="336" r:id="rId10"/>
    <p:sldId id="345" r:id="rId11"/>
    <p:sldId id="344" r:id="rId12"/>
    <p:sldId id="343" r:id="rId13"/>
    <p:sldId id="348" r:id="rId14"/>
    <p:sldId id="341" r:id="rId15"/>
    <p:sldId id="346" r:id="rId16"/>
    <p:sldId id="352" r:id="rId17"/>
    <p:sldId id="320" r:id="rId18"/>
    <p:sldId id="257" r:id="rId19"/>
    <p:sldId id="322" r:id="rId20"/>
    <p:sldId id="355" r:id="rId21"/>
    <p:sldId id="258" r:id="rId22"/>
    <p:sldId id="318" r:id="rId23"/>
    <p:sldId id="321" r:id="rId24"/>
    <p:sldId id="349" r:id="rId25"/>
    <p:sldId id="353" r:id="rId26"/>
    <p:sldId id="347" r:id="rId27"/>
    <p:sldId id="334" r:id="rId28"/>
    <p:sldId id="354" r:id="rId29"/>
    <p:sldId id="339" r:id="rId30"/>
    <p:sldId id="337" r:id="rId31"/>
    <p:sldId id="330" r:id="rId32"/>
    <p:sldId id="329" r:id="rId33"/>
    <p:sldId id="331" r:id="rId34"/>
    <p:sldId id="259" r:id="rId35"/>
    <p:sldId id="260" r:id="rId36"/>
    <p:sldId id="324" r:id="rId37"/>
    <p:sldId id="261" r:id="rId38"/>
    <p:sldId id="34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96000" y="3465989"/>
            <a:ext cx="152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337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4307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3-channels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84614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53754A-358D-9F4B-D58B-3A61F898B3A4}"/>
              </a:ext>
            </a:extLst>
          </p:cNvPr>
          <p:cNvGrpSpPr/>
          <p:nvPr/>
        </p:nvGrpSpPr>
        <p:grpSpPr>
          <a:xfrm>
            <a:off x="966161" y="1052422"/>
            <a:ext cx="2435923" cy="2941608"/>
            <a:chOff x="681491" y="1052422"/>
            <a:chExt cx="2435923" cy="29416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DC333F-D8D2-B5D5-CDC0-E75EA11236F7}"/>
                </a:ext>
              </a:extLst>
            </p:cNvPr>
            <p:cNvSpPr/>
            <p:nvPr/>
          </p:nvSpPr>
          <p:spPr>
            <a:xfrm>
              <a:off x="68149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AD42C4-3C54-2DA7-EBC4-0680E29331FB}"/>
                </a:ext>
              </a:extLst>
            </p:cNvPr>
            <p:cNvSpPr txBox="1"/>
            <p:nvPr/>
          </p:nvSpPr>
          <p:spPr>
            <a:xfrm>
              <a:off x="1059560" y="1052425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5129A-ADAA-58D1-D1A6-5D364944A302}"/>
                </a:ext>
              </a:extLst>
            </p:cNvPr>
            <p:cNvSpPr txBox="1"/>
            <p:nvPr/>
          </p:nvSpPr>
          <p:spPr>
            <a:xfrm>
              <a:off x="681491" y="1414740"/>
              <a:ext cx="24359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3ECD85-051C-8EAD-5345-2A59D923A7E6}"/>
              </a:ext>
            </a:extLst>
          </p:cNvPr>
          <p:cNvGrpSpPr/>
          <p:nvPr/>
        </p:nvGrpSpPr>
        <p:grpSpPr>
          <a:xfrm>
            <a:off x="3953084" y="1052422"/>
            <a:ext cx="2524089" cy="2941608"/>
            <a:chOff x="3219842" y="1052422"/>
            <a:chExt cx="2524089" cy="29416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322745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3219842" y="1052425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3264470" y="1414740"/>
              <a:ext cx="225831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mlp</a:t>
              </a:r>
              <a:r>
                <a:rPr lang="en-US" sz="1600" dirty="0"/>
                <a:t>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tformer</a:t>
              </a:r>
              <a:r>
                <a:rPr lang="en-US" sz="1600" dirty="0"/>
                <a:t>: 0.2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6872082" y="1052422"/>
            <a:ext cx="2435923" cy="2941608"/>
            <a:chOff x="5828290" y="1052422"/>
            <a:chExt cx="2435923" cy="29416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399952" y="1061059"/>
              <a:ext cx="1292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TForm</a:t>
              </a:r>
              <a:r>
                <a:rPr lang="en-US" dirty="0"/>
                <a:t> MLP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1774973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0.02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VIT: due to resource constraints, I could not explore larger attention heads (</a:t>
            </a:r>
            <a:r>
              <a:rPr lang="en-US" sz="1600" dirty="0" err="1"/>
              <a:t>emb</a:t>
            </a:r>
            <a:r>
              <a:rPr lang="en-US" sz="16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 </a:t>
            </a:r>
            <a:r>
              <a:rPr lang="en-US" sz="1600" dirty="0" err="1"/>
              <a:t>blocksize</a:t>
            </a:r>
            <a:r>
              <a:rPr lang="en-US" sz="1600" dirty="0"/>
              <a:t>: I cut off the last 5 aa residues to better accommodate the dimensions needed for the VIT image patches</a:t>
            </a:r>
          </a:p>
        </p:txBody>
      </p: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002EE-68C6-88B6-E583-B54256E6E32C}"/>
              </a:ext>
            </a:extLst>
          </p:cNvPr>
          <p:cNvSpPr txBox="1"/>
          <p:nvPr/>
        </p:nvSpPr>
        <p:spPr>
          <a:xfrm>
            <a:off x="173866" y="154242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Preliminary Model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74765-67F1-9687-C25D-F1FB53465851}"/>
              </a:ext>
            </a:extLst>
          </p:cNvPr>
          <p:cNvSpPr txBox="1"/>
          <p:nvPr/>
        </p:nvSpPr>
        <p:spPr>
          <a:xfrm>
            <a:off x="439947" y="1155940"/>
            <a:ext cx="9834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MLP-based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prelim experiments on the full dataset showed slightly better results obtained with residual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Going forward, I’ll only use the residual MLP (for an MLP representative model)</a:t>
            </a:r>
          </a:p>
        </p:txBody>
      </p:sp>
    </p:spTree>
    <p:extLst>
      <p:ext uri="{BB962C8B-B14F-4D97-AF65-F5344CB8AC3E}">
        <p14:creationId xmlns:p14="http://schemas.microsoft.com/office/powerpoint/2010/main" val="187015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22613"/>
              </p:ext>
            </p:extLst>
          </p:nvPr>
        </p:nvGraphicFramePr>
        <p:xfrm>
          <a:off x="973381" y="1535105"/>
          <a:ext cx="10152787" cy="3907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433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129283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33989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995192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1226446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450623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944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Train Loss</a:t>
                      </a:r>
                    </a:p>
                    <a:p>
                      <a:pPr algn="ctr"/>
                      <a:r>
                        <a:rPr lang="en-US" sz="1800" dirty="0"/>
                        <a:t>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Valid. Loss</a:t>
                      </a:r>
                    </a:p>
                    <a:p>
                      <a:pPr algn="ctr"/>
                      <a:r>
                        <a:rPr lang="en-US" sz="1800" dirty="0"/>
                        <a:t>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MAE</a:t>
                      </a:r>
                    </a:p>
                    <a:p>
                      <a:pPr algn="ctr"/>
                      <a:r>
                        <a:rPr lang="en-US" sz="18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RMSE</a:t>
                      </a:r>
                    </a:p>
                    <a:p>
                      <a:pPr algn="ctr"/>
                      <a:r>
                        <a:rPr lang="en-US" sz="18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</a:p>
                    <a:p>
                      <a:pPr algn="ctr"/>
                      <a:r>
                        <a:rPr lang="en-US" sz="1600" dirty="0"/>
                        <a:t>residual MLP 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0.76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residual MLP 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Tformer</a:t>
                      </a:r>
                      <a:endParaRPr 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residual MLP 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0A661-F32C-A79C-1C36-4376CEED0ED1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48981-9A0D-7BA2-9D42-D6D716F5B785}"/>
              </a:ext>
            </a:extLst>
          </p:cNvPr>
          <p:cNvSpPr txBox="1"/>
          <p:nvPr/>
        </p:nvSpPr>
        <p:spPr>
          <a:xfrm>
            <a:off x="1160890" y="1590261"/>
            <a:ext cx="6479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Of the output of the transformer block</a:t>
            </a:r>
          </a:p>
          <a:p>
            <a:r>
              <a:rPr lang="en-US" dirty="0">
                <a:highlight>
                  <a:srgbClr val="FFFF00"/>
                </a:highlight>
              </a:rPr>
              <a:t>May see some interesting clustering of CDR vs non-CDR regions</a:t>
            </a:r>
          </a:p>
          <a:p>
            <a:r>
              <a:rPr lang="en-US" dirty="0">
                <a:highlight>
                  <a:srgbClr val="FFFF00"/>
                </a:highlight>
              </a:rPr>
              <a:t>or clustering by aa group type?</a:t>
            </a:r>
          </a:p>
        </p:txBody>
      </p:sp>
    </p:spTree>
    <p:extLst>
      <p:ext uri="{BB962C8B-B14F-4D97-AF65-F5344CB8AC3E}">
        <p14:creationId xmlns:p14="http://schemas.microsoft.com/office/powerpoint/2010/main" val="335868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C9D15-9982-284B-95FD-545534D2B137}"/>
              </a:ext>
            </a:extLst>
          </p:cNvPr>
          <p:cNvSpPr txBox="1"/>
          <p:nvPr/>
        </p:nvSpPr>
        <p:spPr>
          <a:xfrm>
            <a:off x="4080474" y="2585241"/>
            <a:ext cx="373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1: 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0510-D086-6521-A4AF-74E7DCA885E2}"/>
              </a:ext>
            </a:extLst>
          </p:cNvPr>
          <p:cNvSpPr txBox="1"/>
          <p:nvPr/>
        </p:nvSpPr>
        <p:spPr>
          <a:xfrm>
            <a:off x="3191774" y="3856008"/>
            <a:ext cx="564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was too ambitious to complete for this assignment</a:t>
            </a:r>
          </a:p>
          <a:p>
            <a:r>
              <a:rPr lang="en-US" dirty="0"/>
              <a:t>I outline some of the work I did in this appendix</a:t>
            </a:r>
          </a:p>
        </p:txBody>
      </p:sp>
    </p:spTree>
    <p:extLst>
      <p:ext uri="{BB962C8B-B14F-4D97-AF65-F5344CB8AC3E}">
        <p14:creationId xmlns:p14="http://schemas.microsoft.com/office/powerpoint/2010/main" val="196039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243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BERT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1678984" y="1017917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4979701" y="1017917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pretty small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Cross entropy for pretraining and MSE for fine tuning</a:t>
            </a:r>
          </a:p>
        </p:txBody>
      </p:sp>
    </p:spTree>
    <p:extLst>
      <p:ext uri="{BB962C8B-B14F-4D97-AF65-F5344CB8AC3E}">
        <p14:creationId xmlns:p14="http://schemas.microsoft.com/office/powerpoint/2010/main" val="309080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439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Clean-3, BERT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5463"/>
              </p:ext>
            </p:extLst>
          </p:nvPr>
        </p:nvGraphicFramePr>
        <p:xfrm>
          <a:off x="1465085" y="860641"/>
          <a:ext cx="8079215" cy="370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  <a:p>
                      <a:pPr algn="ctr"/>
                      <a:r>
                        <a:rPr lang="en-US" sz="16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75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pre-train OAS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6335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432746" y="6266832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61C06-9E53-3659-0FA2-986040D584B4}"/>
              </a:ext>
            </a:extLst>
          </p:cNvPr>
          <p:cNvSpPr txBox="1"/>
          <p:nvPr/>
        </p:nvSpPr>
        <p:spPr>
          <a:xfrm>
            <a:off x="1380226" y="4860926"/>
            <a:ext cx="794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overfitting</a:t>
            </a:r>
          </a:p>
          <a:p>
            <a:r>
              <a:rPr lang="en-US" dirty="0"/>
              <a:t>I simple didn’t have the GPU resources and time to really refine the pre-training</a:t>
            </a:r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479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DEC93-A5F2-24B5-6665-D354851A6D7C}"/>
              </a:ext>
            </a:extLst>
          </p:cNvPr>
          <p:cNvSpPr txBox="1"/>
          <p:nvPr/>
        </p:nvSpPr>
        <p:spPr>
          <a:xfrm>
            <a:off x="4558082" y="2484408"/>
            <a:ext cx="240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Bit bucket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18CF-F63E-2482-3ECD-6DC97B211E15}"/>
              </a:ext>
            </a:extLst>
          </p:cNvPr>
          <p:cNvSpPr/>
          <p:nvPr/>
        </p:nvSpPr>
        <p:spPr>
          <a:xfrm>
            <a:off x="3217653" y="698740"/>
            <a:ext cx="5279366" cy="4451230"/>
          </a:xfrm>
          <a:prstGeom prst="rect">
            <a:avLst/>
          </a:prstGeom>
          <a:solidFill>
            <a:schemeClr val="accent1">
              <a:alpha val="2388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1B313A4-B2FC-5120-3295-D9089515E066}"/>
              </a:ext>
            </a:extLst>
          </p:cNvPr>
          <p:cNvSpPr/>
          <p:nvPr/>
        </p:nvSpPr>
        <p:spPr>
          <a:xfrm>
            <a:off x="5653466" y="5365631"/>
            <a:ext cx="442534" cy="11214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4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71456" y="784607"/>
          <a:ext cx="9787683" cy="46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397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  <a:p>
                      <a:pPr algn="ctr"/>
                      <a:r>
                        <a:rPr lang="en-US" sz="12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2x2 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TFormMLP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312957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BERT </a:t>
                      </a:r>
                      <a:r>
                        <a:rPr lang="en-US" sz="12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sz="12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3979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1 layer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2 layers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52829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3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331EC-F794-87ED-1163-18EE9D8D1C68}"/>
              </a:ext>
            </a:extLst>
          </p:cNvPr>
          <p:cNvGrpSpPr/>
          <p:nvPr/>
        </p:nvGrpSpPr>
        <p:grpSpPr>
          <a:xfrm>
            <a:off x="6986494" y="4007301"/>
            <a:ext cx="1984997" cy="2242039"/>
            <a:chOff x="2745265" y="1617784"/>
            <a:chExt cx="1984997" cy="2242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E626F-89B0-4EA0-D4B7-47AA60D3182A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9582C0-51DD-6FD0-BAA9-63CB81F54C6B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55F5E-24E2-F6A6-9832-D721A7E811AA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E1A93-6CF8-BE85-9F24-9B4A4665DBBA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F0FB1-A660-6786-95C7-38A47229C3C4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73E926-E817-7773-DEA8-1572D03D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259927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7970807" y="3525647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22259" y="381760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857967" y="4186933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 split: train(8325), </a:t>
            </a:r>
            <a:r>
              <a:rPr lang="en-US" dirty="0" err="1"/>
              <a:t>val</a:t>
            </a:r>
            <a:r>
              <a:rPr lang="en-US" dirty="0"/>
              <a:t>(925)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90" y="4089318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612475" y="992038"/>
            <a:ext cx="62445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Clean-3 dataset is small: increased risk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regularization techniques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flip the aa-sequence back-to-front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replace aa residue(s) with MASK token (like a dropout)</a:t>
            </a:r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C4F38-626B-282E-A70A-39582D638626}"/>
              </a:ext>
            </a:extLst>
          </p:cNvPr>
          <p:cNvSpPr txBox="1"/>
          <p:nvPr/>
        </p:nvSpPr>
        <p:spPr>
          <a:xfrm>
            <a:off x="69012" y="111110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C00E-0AC7-A5E5-FA16-F9C4247751D1}"/>
              </a:ext>
            </a:extLst>
          </p:cNvPr>
          <p:cNvSpPr txBox="1"/>
          <p:nvPr/>
        </p:nvSpPr>
        <p:spPr>
          <a:xfrm>
            <a:off x="698740" y="923026"/>
            <a:ext cx="9454551" cy="35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tried various architectures just to get a baseline of what to focus on going forward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Vanilla MLP  (5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Dense MLP (8 layers)  similar to what is used at Plunk for their AVM.  Remarkably effective on their table data for such a simple model.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Residual MLP (8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Vision Transformer (convert encoded sequences into binary-encoded 2D 1-channel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Transformer + MLP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BERT : pre-trained on OAS dataset and fine tuned on </a:t>
            </a:r>
            <a:r>
              <a:rPr lang="en-US" dirty="0" err="1"/>
              <a:t>scFv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4665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905049" y="1023522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BF280F-9400-6F80-27D0-A3484AE1416E}"/>
              </a:ext>
            </a:extLst>
          </p:cNvPr>
          <p:cNvGrpSpPr/>
          <p:nvPr/>
        </p:nvGrpSpPr>
        <p:grpSpPr>
          <a:xfrm>
            <a:off x="3724043" y="880399"/>
            <a:ext cx="2161331" cy="1921303"/>
            <a:chOff x="6519002" y="360641"/>
            <a:chExt cx="2161331" cy="19213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11F9BB-2C51-0521-3511-F1ED55D6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9002" y="360641"/>
              <a:ext cx="2161331" cy="13840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362995-1DB6-E248-D94C-E72BF1948860}"/>
                </a:ext>
              </a:extLst>
            </p:cNvPr>
            <p:cNvSpPr txBox="1"/>
            <p:nvPr/>
          </p:nvSpPr>
          <p:spPr>
            <a:xfrm>
              <a:off x="6947886" y="1912612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Dense MLP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7120612" y="954067"/>
            <a:ext cx="2627479" cy="1578043"/>
            <a:chOff x="9061555" y="703901"/>
            <a:chExt cx="2627479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9724343" y="191261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1081923" y="528048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BB30F-401D-CD29-6BF8-A5EA53C26F84}"/>
              </a:ext>
            </a:extLst>
          </p:cNvPr>
          <p:cNvSpPr/>
          <p:nvPr/>
        </p:nvSpPr>
        <p:spPr>
          <a:xfrm>
            <a:off x="900044" y="43641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3304797" y="5465146"/>
            <a:ext cx="124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TFormMLP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2DD26C-2245-4A10-5861-C5746235C074}"/>
              </a:ext>
            </a:extLst>
          </p:cNvPr>
          <p:cNvSpPr/>
          <p:nvPr/>
        </p:nvSpPr>
        <p:spPr>
          <a:xfrm>
            <a:off x="3470652" y="43850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952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reasonably simple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</a:t>
            </a:r>
          </a:p>
        </p:txBody>
      </p:sp>
    </p:spTree>
    <p:extLst>
      <p:ext uri="{BB962C8B-B14F-4D97-AF65-F5344CB8AC3E}">
        <p14:creationId xmlns:p14="http://schemas.microsoft.com/office/powerpoint/2010/main" val="65539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72" y="4521835"/>
            <a:ext cx="1910062" cy="1900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24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sequences into 1-channel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500998"/>
            <a:ext cx="9213091" cy="1751514"/>
            <a:chOff x="1389781" y="992037"/>
            <a:chExt cx="9213091" cy="17515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4234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3746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690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815856" y="992037"/>
              <a:ext cx="4787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99404" y="3252512"/>
            <a:ext cx="295799" cy="1269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1995203" y="3696512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3933646" y="4987671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12988</TotalTime>
  <Words>2766</Words>
  <Application>Microsoft Macintosh PowerPoint</Application>
  <PresentationFormat>Widescreen</PresentationFormat>
  <Paragraphs>607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446</cp:revision>
  <dcterms:created xsi:type="dcterms:W3CDTF">2024-04-22T17:24:41Z</dcterms:created>
  <dcterms:modified xsi:type="dcterms:W3CDTF">2024-05-05T04:30:08Z</dcterms:modified>
</cp:coreProperties>
</file>