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0" r:id="rId3"/>
    <p:sldId id="318" r:id="rId4"/>
    <p:sldId id="257" r:id="rId5"/>
    <p:sldId id="258" r:id="rId6"/>
    <p:sldId id="259" r:id="rId7"/>
    <p:sldId id="322" r:id="rId8"/>
    <p:sldId id="260" r:id="rId9"/>
    <p:sldId id="321" r:id="rId10"/>
    <p:sldId id="261" r:id="rId11"/>
    <p:sldId id="32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0"/>
    <p:restoredTop sz="94719"/>
  </p:normalViewPr>
  <p:slideViewPr>
    <p:cSldViewPr snapToGrid="0">
      <p:cViewPr>
        <p:scale>
          <a:sx n="160" d="100"/>
          <a:sy n="160" d="100"/>
        </p:scale>
        <p:origin x="5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-ll/AlphaSeq_Antibody_Dataset.git" TargetMode="External"/><Relationship Id="rId3" Type="http://schemas.openxmlformats.org/officeDocument/2006/relationships/hyperlink" Target="https://doi.org/10.1093/bioinformatics/btac020" TargetMode="External"/><Relationship Id="rId7" Type="http://schemas.openxmlformats.org/officeDocument/2006/relationships/hyperlink" Target="https://www.nature.com/articles/s41597-022-01779-4" TargetMode="External"/><Relationship Id="rId2" Type="http://schemas.openxmlformats.org/officeDocument/2006/relationships/hyperlink" Target="https://aclanthology.org/N19-142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orxiv.org/lookup/doi/10.1101/2022.10.07.502662" TargetMode="External"/><Relationship Id="rId11" Type="http://schemas.openxmlformats.org/officeDocument/2006/relationships/hyperlink" Target="https://github.com/planaria158/BERT.git" TargetMode="External"/><Relationship Id="rId5" Type="http://schemas.openxmlformats.org/officeDocument/2006/relationships/hyperlink" Target="https://github.com/karpathy/minGPT" TargetMode="External"/><Relationship Id="rId10" Type="http://schemas.openxmlformats.org/officeDocument/2006/relationships/hyperlink" Target="https://opig.stats.ox.ac.uk/webapps/oas/" TargetMode="External"/><Relationship Id="rId4" Type="http://schemas.openxmlformats.org/officeDocument/2006/relationships/hyperlink" Target="https://github.com/barneyhill/minBERT" TargetMode="External"/><Relationship Id="rId9" Type="http://schemas.openxmlformats.org/officeDocument/2006/relationships/hyperlink" Target="https://doi.org/10.4049/jimmunol.180070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2EE7BFB-5F0D-894F-C7A7-B9A1B603B72B}"/>
              </a:ext>
            </a:extLst>
          </p:cNvPr>
          <p:cNvGrpSpPr/>
          <p:nvPr/>
        </p:nvGrpSpPr>
        <p:grpSpPr>
          <a:xfrm>
            <a:off x="8272272" y="2752067"/>
            <a:ext cx="3523768" cy="2400387"/>
            <a:chOff x="8272272" y="2752067"/>
            <a:chExt cx="3523768" cy="240038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B1F2256-4172-982C-F7AF-142D204AC7D7}"/>
                </a:ext>
              </a:extLst>
            </p:cNvPr>
            <p:cNvGrpSpPr/>
            <p:nvPr/>
          </p:nvGrpSpPr>
          <p:grpSpPr>
            <a:xfrm>
              <a:off x="8272272" y="2752067"/>
              <a:ext cx="3523768" cy="2400387"/>
              <a:chOff x="7851648" y="2889227"/>
              <a:chExt cx="3523768" cy="240038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7D044E9-3FBF-1F4A-A6B8-5C39B4D533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51648" y="2889227"/>
                <a:ext cx="3523768" cy="2400387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DC3C92-BCB8-3C88-3BD3-E07C98F3FB4A}"/>
                  </a:ext>
                </a:extLst>
              </p:cNvPr>
              <p:cNvSpPr/>
              <p:nvPr/>
            </p:nvSpPr>
            <p:spPr>
              <a:xfrm>
                <a:off x="8037576" y="2889372"/>
                <a:ext cx="3337840" cy="1508892"/>
              </a:xfrm>
              <a:prstGeom prst="rect">
                <a:avLst/>
              </a:prstGeom>
              <a:solidFill>
                <a:schemeClr val="bg2">
                  <a:lumMod val="90000"/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97B5FE6-6C38-5C75-1470-BF01CAD47906}"/>
                  </a:ext>
                </a:extLst>
              </p:cNvPr>
              <p:cNvSpPr/>
              <p:nvPr/>
            </p:nvSpPr>
            <p:spPr>
              <a:xfrm>
                <a:off x="9582912" y="4400389"/>
                <a:ext cx="1792504" cy="889225"/>
              </a:xfrm>
              <a:prstGeom prst="rect">
                <a:avLst/>
              </a:prstGeom>
              <a:solidFill>
                <a:schemeClr val="bg2">
                  <a:lumMod val="90000"/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3D85A4-00D9-CBE6-231B-9E414DA53E7F}"/>
                </a:ext>
              </a:extLst>
            </p:cNvPr>
            <p:cNvSpPr/>
            <p:nvPr/>
          </p:nvSpPr>
          <p:spPr>
            <a:xfrm>
              <a:off x="8458201" y="4263229"/>
              <a:ext cx="1545336" cy="889225"/>
            </a:xfrm>
            <a:prstGeom prst="rect">
              <a:avLst/>
            </a:prstGeom>
            <a:solidFill>
              <a:schemeClr val="bg2">
                <a:lumMod val="90000"/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127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BERT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806"/>
            <a:ext cx="9144000" cy="8603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Mark Thompson</a:t>
            </a:r>
          </a:p>
          <a:p>
            <a:r>
              <a:rPr lang="en-US" dirty="0"/>
              <a:t>April 15-24, 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AA7FB-145E-863C-573B-ECD14CB5C579}"/>
              </a:ext>
            </a:extLst>
          </p:cNvPr>
          <p:cNvSpPr txBox="1"/>
          <p:nvPr/>
        </p:nvSpPr>
        <p:spPr>
          <a:xfrm>
            <a:off x="137160" y="3651651"/>
            <a:ext cx="69311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Purpose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 my understanding of BERT (and LLMs) for drug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Familiarize myself with how model is structured and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Reproduce parts of a-</a:t>
            </a:r>
            <a:r>
              <a:rPr lang="en-US" dirty="0" err="1"/>
              <a:t>AlphaBio</a:t>
            </a:r>
            <a:r>
              <a:rPr lang="en-US" dirty="0"/>
              <a:t> study </a:t>
            </a:r>
          </a:p>
          <a:p>
            <a:r>
              <a:rPr lang="en-US" dirty="0"/>
              <a:t>	(NOT the actual results, but simplified overall process)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489B2C-178E-AFD8-1427-6BC96E6E7644}"/>
              </a:ext>
            </a:extLst>
          </p:cNvPr>
          <p:cNvCxnSpPr>
            <a:cxnSpLocks/>
          </p:cNvCxnSpPr>
          <p:nvPr/>
        </p:nvCxnSpPr>
        <p:spPr>
          <a:xfrm flipV="1">
            <a:off x="6096000" y="4814125"/>
            <a:ext cx="2231837" cy="879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8415788-B23C-4C5B-7F45-A8B17FBAF41A}"/>
              </a:ext>
            </a:extLst>
          </p:cNvPr>
          <p:cNvSpPr txBox="1"/>
          <p:nvPr/>
        </p:nvSpPr>
        <p:spPr>
          <a:xfrm rot="20343250">
            <a:off x="6765543" y="5136133"/>
            <a:ext cx="1284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just this part</a:t>
            </a:r>
          </a:p>
        </p:txBody>
      </p:sp>
    </p:spTree>
    <p:extLst>
      <p:ext uri="{BB962C8B-B14F-4D97-AF65-F5344CB8AC3E}">
        <p14:creationId xmlns:p14="http://schemas.microsoft.com/office/powerpoint/2010/main" val="2476315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AADAE-17FC-1795-F7A0-EC68D5D19BBA}"/>
              </a:ext>
            </a:extLst>
          </p:cNvPr>
          <p:cNvSpPr txBox="1"/>
          <p:nvPr/>
        </p:nvSpPr>
        <p:spPr>
          <a:xfrm>
            <a:off x="136762" y="204349"/>
            <a:ext cx="238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Fine tune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7A6E-78A0-730F-7A46-B503BAF44592}"/>
              </a:ext>
            </a:extLst>
          </p:cNvPr>
          <p:cNvSpPr txBox="1"/>
          <p:nvPr/>
        </p:nvSpPr>
        <p:spPr>
          <a:xfrm>
            <a:off x="1160890" y="1590261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</p:spTree>
    <p:extLst>
      <p:ext uri="{BB962C8B-B14F-4D97-AF65-F5344CB8AC3E}">
        <p14:creationId xmlns:p14="http://schemas.microsoft.com/office/powerpoint/2010/main" val="312208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6890A-9D45-137A-0C69-3C146C4F6C67}"/>
              </a:ext>
            </a:extLst>
          </p:cNvPr>
          <p:cNvSpPr txBox="1"/>
          <p:nvPr/>
        </p:nvSpPr>
        <p:spPr>
          <a:xfrm>
            <a:off x="136762" y="204349"/>
            <a:ext cx="194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plots…</a:t>
            </a:r>
          </a:p>
        </p:txBody>
      </p:sp>
    </p:spTree>
    <p:extLst>
      <p:ext uri="{BB962C8B-B14F-4D97-AF65-F5344CB8AC3E}">
        <p14:creationId xmlns:p14="http://schemas.microsoft.com/office/powerpoint/2010/main" val="390957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8D544-62FB-BED5-1F3D-8DE1F9A51DC3}"/>
              </a:ext>
            </a:extLst>
          </p:cNvPr>
          <p:cNvSpPr txBox="1"/>
          <p:nvPr/>
        </p:nvSpPr>
        <p:spPr>
          <a:xfrm>
            <a:off x="140127" y="221836"/>
            <a:ext cx="4721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Relevant literature, code,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0003C-8501-0DA4-F28D-311FF3F150A4}"/>
              </a:ext>
            </a:extLst>
          </p:cNvPr>
          <p:cNvSpPr txBox="1"/>
          <p:nvPr/>
        </p:nvSpPr>
        <p:spPr>
          <a:xfrm>
            <a:off x="774013" y="886174"/>
            <a:ext cx="95746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BERT : </a:t>
            </a:r>
            <a:r>
              <a:rPr lang="en-US" dirty="0">
                <a:hlinkClick r:id="rId2"/>
              </a:rPr>
              <a:t>https://aclanthology.org/N19-1423.pdf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ProteinBERT</a:t>
            </a:r>
            <a:r>
              <a:rPr lang="en-US" dirty="0"/>
              <a:t> : </a:t>
            </a:r>
            <a:r>
              <a:rPr lang="en-US" dirty="0">
                <a:hlinkClick r:id="rId3"/>
              </a:rPr>
              <a:t>https://doi.org/10.1093/bioinformatics/btac020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taken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Barney Hill : </a:t>
            </a:r>
            <a:r>
              <a:rPr lang="en-US" b="0" dirty="0">
                <a:effectLst/>
                <a:hlinkClick r:id="rId4"/>
              </a:rPr>
              <a:t>https://github.com/barneyhill/minBERT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Andrej </a:t>
            </a:r>
            <a:r>
              <a:rPr lang="en-US" dirty="0" err="1"/>
              <a:t>Karpathy</a:t>
            </a:r>
            <a:r>
              <a:rPr lang="en-US" dirty="0"/>
              <a:t>: </a:t>
            </a:r>
            <a:r>
              <a:rPr lang="en-US" b="0" dirty="0">
                <a:effectLst/>
                <a:hlinkClick r:id="rId5"/>
              </a:rPr>
              <a:t>https://github.com/karpathy/minGPT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my Table Transformer code (from real-estate automated valuation model development)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a-Alpha-Bio: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Nature Comm: </a:t>
            </a:r>
            <a:r>
              <a:rPr lang="en-US" dirty="0">
                <a:hlinkClick r:id="rId6"/>
              </a:rPr>
              <a:t>http://biorxiv.org/lookup/doi/10.1101/2022.10.07.502662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Nature: </a:t>
            </a:r>
            <a:r>
              <a:rPr lang="en-US" dirty="0">
                <a:hlinkClick r:id="rId7"/>
              </a:rPr>
              <a:t>https://www.nature.com/articles/s41597-022-01779-4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scFv</a:t>
            </a:r>
            <a:r>
              <a:rPr lang="en-US" dirty="0"/>
              <a:t> Datasets: </a:t>
            </a:r>
            <a:r>
              <a:rPr lang="en-US" dirty="0">
                <a:hlinkClick r:id="rId8"/>
              </a:rPr>
              <a:t>https://github.com/mit-ll/AlphaSeq_Antibody_Dataset.git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Observed Antibody Space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hlinkClick r:id="rId9"/>
              </a:rPr>
              <a:t>https://doi.org/10.4049/jimmunol.1800708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hlinkClick r:id="rId10"/>
              </a:rPr>
              <a:t>https://opig.stats.ox.ac.uk/webapps/oas/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repo for this homework’s code: </a:t>
            </a:r>
            <a:r>
              <a:rPr lang="en-US" dirty="0">
                <a:hlinkClick r:id="rId11"/>
              </a:rPr>
              <a:t>https://github.com/planaria158/BERT.git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0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18CA4C-DDFA-AA0A-2F19-1E2915AB2BE1}"/>
              </a:ext>
            </a:extLst>
          </p:cNvPr>
          <p:cNvGrpSpPr/>
          <p:nvPr/>
        </p:nvGrpSpPr>
        <p:grpSpPr>
          <a:xfrm>
            <a:off x="7635061" y="1351067"/>
            <a:ext cx="707886" cy="2520669"/>
            <a:chOff x="1562764" y="1371634"/>
            <a:chExt cx="707886" cy="252066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F716FFF-042B-D954-3A79-1E0D35D1133F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A540839-CB2B-494F-6C2F-FAB7BF38F0DD}"/>
                </a:ext>
              </a:extLst>
            </p:cNvPr>
            <p:cNvGrpSpPr/>
            <p:nvPr/>
          </p:nvGrpSpPr>
          <p:grpSpPr>
            <a:xfrm>
              <a:off x="1589275" y="1371634"/>
              <a:ext cx="464878" cy="2520669"/>
              <a:chOff x="1589275" y="2286038"/>
              <a:chExt cx="464878" cy="2520669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50977CB-4E33-CD68-5AEB-18ADB72BC943}"/>
                  </a:ext>
                </a:extLst>
              </p:cNvPr>
              <p:cNvGrpSpPr/>
              <p:nvPr/>
            </p:nvGrpSpPr>
            <p:grpSpPr>
              <a:xfrm>
                <a:off x="1606673" y="2724827"/>
                <a:ext cx="447480" cy="755423"/>
                <a:chOff x="826241" y="2998440"/>
                <a:chExt cx="633279" cy="520584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92B60A9-0B9A-124E-CC87-72B8F07D839E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 ?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AE3FA5B-7F18-4A64-C695-26933A043DB3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5B4A30-53DE-2AB4-8735-13840FDE69CB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 ?</a:t>
                  </a:r>
                </a:p>
              </p:txBody>
            </p: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455E13-1E13-8236-25D2-356171E1086D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B64D29D-9BD6-0145-B2A3-97A9E39E1263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011B5AD-D3EC-C5AF-E5BD-D0004C756F7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 ?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F156D46-D42D-4C87-B631-B75F1F55053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 ?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4E18857-DA43-AECD-3275-884B07471DAC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aa residues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525474" y="4681818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8FEB44B-EC11-8C1E-3ADF-2662361C9003}"/>
              </a:ext>
            </a:extLst>
          </p:cNvPr>
          <p:cNvSpPr/>
          <p:nvPr/>
        </p:nvSpPr>
        <p:spPr>
          <a:xfrm rot="16200000">
            <a:off x="6624071" y="2586512"/>
            <a:ext cx="752357" cy="339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00229-4607-C450-A893-DAA6A2C4B575}"/>
              </a:ext>
            </a:extLst>
          </p:cNvPr>
          <p:cNvCxnSpPr>
            <a:cxnSpLocks/>
          </p:cNvCxnSpPr>
          <p:nvPr/>
        </p:nvCxnSpPr>
        <p:spPr>
          <a:xfrm flipV="1">
            <a:off x="652780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 flipV="1">
            <a:off x="733689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D5F4BA-BA7E-9AE3-D213-CE70E379AEC0}"/>
              </a:ext>
            </a:extLst>
          </p:cNvPr>
          <p:cNvGrpSpPr/>
          <p:nvPr/>
        </p:nvGrpSpPr>
        <p:grpSpPr>
          <a:xfrm>
            <a:off x="8427446" y="1351067"/>
            <a:ext cx="707886" cy="2520669"/>
            <a:chOff x="1562764" y="1371634"/>
            <a:chExt cx="707886" cy="252066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DC33B5B-3C4A-662C-A3C7-716B2749A154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AD1ACF6-92C5-AF77-B60D-A6AC168F9D8A}"/>
                </a:ext>
              </a:extLst>
            </p:cNvPr>
            <p:cNvGrpSpPr/>
            <p:nvPr/>
          </p:nvGrpSpPr>
          <p:grpSpPr>
            <a:xfrm>
              <a:off x="1589276" y="1371634"/>
              <a:ext cx="361050" cy="2520669"/>
              <a:chOff x="1589276" y="2286038"/>
              <a:chExt cx="361050" cy="252066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F2EA21F-D604-6D42-3861-A60D32531688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8A91729-4F02-310F-4506-8EADDDD706C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87B3564-580C-3217-E8E2-4B63232C2ACF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EA98F6A-D0E0-9092-5A2D-497C72B775AC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A0DBA96-B80F-B419-8FAE-01C8C0E2F4FC}"/>
                  </a:ext>
                </a:extLst>
              </p:cNvPr>
              <p:cNvSpPr/>
              <p:nvPr/>
            </p:nvSpPr>
            <p:spPr>
              <a:xfrm>
                <a:off x="1589276" y="2286038"/>
                <a:ext cx="361050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F870410-E8A8-C104-FC37-637CD86F3E88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5D32EC7-34D4-F582-3DE1-62CFCA79A74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2A6217C-2A1E-6F29-7EB6-39065318CE0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BDB2BF8-C322-1ED6-289A-79ED54B0D6A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461642F-0A89-D52D-EBD2-BA1E7236366A}"/>
              </a:ext>
            </a:extLst>
          </p:cNvPr>
          <p:cNvSpPr txBox="1"/>
          <p:nvPr/>
        </p:nvSpPr>
        <p:spPr>
          <a:xfrm rot="4384904">
            <a:off x="7539322" y="4175055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Logits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D0FF562-65A3-F418-9B71-466402C67118}"/>
              </a:ext>
            </a:extLst>
          </p:cNvPr>
          <p:cNvSpPr txBox="1"/>
          <p:nvPr/>
        </p:nvSpPr>
        <p:spPr>
          <a:xfrm rot="4384904">
            <a:off x="8340605" y="4175055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Mask</a:t>
            </a:r>
          </a:p>
        </p:txBody>
      </p:sp>
      <p:sp>
        <p:nvSpPr>
          <p:cNvPr id="202" name="Plus 201">
            <a:extLst>
              <a:ext uri="{FF2B5EF4-FFF2-40B4-BE49-F238E27FC236}">
                <a16:creationId xmlns:a16="http://schemas.microsoft.com/office/drawing/2014/main" id="{0B3F7FB2-1831-5C34-188C-C437EBAAE25F}"/>
              </a:ext>
            </a:extLst>
          </p:cNvPr>
          <p:cNvSpPr/>
          <p:nvPr/>
        </p:nvSpPr>
        <p:spPr>
          <a:xfrm>
            <a:off x="8153854" y="2695981"/>
            <a:ext cx="228306" cy="25480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CE6FDE3-9A92-8125-57B2-648A59AC0292}"/>
              </a:ext>
            </a:extLst>
          </p:cNvPr>
          <p:cNvCxnSpPr>
            <a:cxnSpLocks/>
          </p:cNvCxnSpPr>
          <p:nvPr/>
        </p:nvCxnSpPr>
        <p:spPr>
          <a:xfrm flipV="1">
            <a:off x="9014524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734B00A-7064-A995-2E9B-65FBBC2442B6}"/>
              </a:ext>
            </a:extLst>
          </p:cNvPr>
          <p:cNvSpPr txBox="1"/>
          <p:nvPr/>
        </p:nvSpPr>
        <p:spPr>
          <a:xfrm>
            <a:off x="9322964" y="258717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 loss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615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pre-train in masked-language mode, OAS light-chain dataset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4B4CEBE-DBAD-DA2C-AC37-364EFB980BB5}"/>
              </a:ext>
            </a:extLst>
          </p:cNvPr>
          <p:cNvSpPr txBox="1"/>
          <p:nvPr/>
        </p:nvSpPr>
        <p:spPr>
          <a:xfrm>
            <a:off x="2231068" y="5659733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(separate mask created during encoding </a:t>
            </a:r>
          </a:p>
          <a:p>
            <a:r>
              <a:rPr lang="en-US" sz="1400" dirty="0"/>
              <a:t>and also passed into transformer)</a:t>
            </a:r>
          </a:p>
        </p:txBody>
      </p:sp>
    </p:spTree>
    <p:extLst>
      <p:ext uri="{BB962C8B-B14F-4D97-AF65-F5344CB8AC3E}">
        <p14:creationId xmlns:p14="http://schemas.microsoft.com/office/powerpoint/2010/main" val="86916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726793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b="0" dirty="0" err="1">
                <a:effectLst/>
              </a:rPr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849564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374011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1254860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model) with: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C2EE-0227-F1B7-7BA5-DDB88BC4DBC8}"/>
              </a:ext>
            </a:extLst>
          </p:cNvPr>
          <p:cNvSpPr txBox="1"/>
          <p:nvPr/>
        </p:nvSpPr>
        <p:spPr>
          <a:xfrm>
            <a:off x="157088" y="241780"/>
            <a:ext cx="7673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Data:  OAS (Observed Antibody Space) database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77" y="1612489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12489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8407498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4661761" y="2786723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8885193" y="426086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1445017" y="5080307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17,599,987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14,079,989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3,519,998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BF3D-2B4A-5ABA-DDD8-860228311B7F}"/>
              </a:ext>
            </a:extLst>
          </p:cNvPr>
          <p:cNvSpPr txBox="1"/>
          <p:nvPr/>
        </p:nvSpPr>
        <p:spPr>
          <a:xfrm>
            <a:off x="157088" y="241780"/>
            <a:ext cx="6094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Data:  distribution of peptide lengths</a:t>
            </a:r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364C4-CB84-A1D3-F6F3-AC3B3E94681F}"/>
              </a:ext>
            </a:extLst>
          </p:cNvPr>
          <p:cNvSpPr txBox="1"/>
          <p:nvPr/>
        </p:nvSpPr>
        <p:spPr>
          <a:xfrm>
            <a:off x="933090" y="1100040"/>
            <a:ext cx="10325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embedding: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absolute position determined from each specific aa sequence?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Or, the absolute position in the entire human light chain?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more sense but not sure how I can get this information or if it changes for different antibody types (</a:t>
            </a:r>
            <a:r>
              <a:rPr lang="en-US" dirty="0" err="1"/>
              <a:t>ie</a:t>
            </a:r>
            <a:r>
              <a:rPr lang="en-US" dirty="0"/>
              <a:t>. IgG, IgA,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no absolute light chain length for human IgG abs.  A few different chains have slightly different lengths.  Absolute alignment with reference light chains is probably not practical.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CB64A-0BD4-1C80-7F06-5E42F0FEC3C4}"/>
              </a:ext>
            </a:extLst>
          </p:cNvPr>
          <p:cNvSpPr txBox="1"/>
          <p:nvPr/>
        </p:nvSpPr>
        <p:spPr>
          <a:xfrm>
            <a:off x="219456" y="192024"/>
            <a:ext cx="663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Issue(s) I have not resolved to my satisfaction yet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3C41F-EB12-14F8-5B10-D2C9FEE59C1B}"/>
              </a:ext>
            </a:extLst>
          </p:cNvPr>
          <p:cNvSpPr txBox="1"/>
          <p:nvPr/>
        </p:nvSpPr>
        <p:spPr>
          <a:xfrm>
            <a:off x="630936" y="4233672"/>
            <a:ext cx="28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I’ll pre-train using option #1</a:t>
            </a:r>
          </a:p>
        </p:txBody>
      </p:sp>
    </p:spTree>
    <p:extLst>
      <p:ext uri="{BB962C8B-B14F-4D97-AF65-F5344CB8AC3E}">
        <p14:creationId xmlns:p14="http://schemas.microsoft.com/office/powerpoint/2010/main" val="180299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09346-0A06-C618-B97B-16F018B30694}"/>
              </a:ext>
            </a:extLst>
          </p:cNvPr>
          <p:cNvSpPr txBox="1"/>
          <p:nvPr/>
        </p:nvSpPr>
        <p:spPr>
          <a:xfrm>
            <a:off x="157088" y="241780"/>
            <a:ext cx="341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 on OAS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C06AD-EB4C-77BC-393E-A30EC9AFB234}"/>
              </a:ext>
            </a:extLst>
          </p:cNvPr>
          <p:cNvSpPr txBox="1"/>
          <p:nvPr/>
        </p:nvSpPr>
        <p:spPr>
          <a:xfrm>
            <a:off x="1426464" y="1161288"/>
            <a:ext cx="833311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  <a:r>
              <a:rPr lang="en-US" dirty="0" err="1"/>
              <a:t>pytorch</a:t>
            </a:r>
            <a:r>
              <a:rPr lang="en-US" dirty="0"/>
              <a:t> with a </a:t>
            </a:r>
            <a:r>
              <a:rPr lang="en-US" dirty="0" err="1"/>
              <a:t>pytorch</a:t>
            </a:r>
            <a:r>
              <a:rPr lang="en-US" dirty="0"/>
              <a:t>-lightning harness to manage the training, test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Hardware: two </a:t>
            </a:r>
            <a:r>
              <a:rPr lang="en-US" b="0" dirty="0">
                <a:effectLst/>
              </a:rPr>
              <a:t>GeForce RTX 2080 </a:t>
            </a:r>
            <a:r>
              <a:rPr lang="en-US" b="0" dirty="0" err="1">
                <a:effectLst/>
              </a:rPr>
              <a:t>Ti</a:t>
            </a:r>
            <a:r>
              <a:rPr lang="en-US" b="0" dirty="0">
                <a:effectLst/>
              </a:rPr>
              <a:t> with 11GB memory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emb</a:t>
            </a:r>
            <a:r>
              <a:rPr lang="en-US" b="0" dirty="0">
                <a:effectLst/>
              </a:rPr>
              <a:t> dim: 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layers: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heads: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dropouts: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vocab size: 23 (20 aa, CLS, X, and MASK tokens)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block size: 91 (CLS token + 90 aa)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mask pro</a:t>
            </a:r>
            <a:r>
              <a:rPr lang="en-US" dirty="0"/>
              <a:t>b: 0.15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AdamW</a:t>
            </a:r>
            <a:r>
              <a:rPr lang="en-US" b="0" dirty="0">
                <a:effectLst/>
              </a:rPr>
              <a:t>, </a:t>
            </a:r>
            <a:r>
              <a:rPr lang="en-US" dirty="0"/>
              <a:t>learn rate 10</a:t>
            </a:r>
            <a:r>
              <a:rPr lang="en-US" baseline="30000" dirty="0"/>
              <a:t>-4</a:t>
            </a:r>
            <a:r>
              <a:rPr lang="en-US" dirty="0"/>
              <a:t>, decay gamma: 0.9985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batch size: 120 (it’s what would fit on my compute resources)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gpus</a:t>
            </a:r>
            <a:r>
              <a:rPr lang="en-US" dirty="0"/>
              <a:t>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max epochs: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7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E6E9A-245E-E1BD-B359-4DDAFACDC878}"/>
              </a:ext>
            </a:extLst>
          </p:cNvPr>
          <p:cNvSpPr txBox="1"/>
          <p:nvPr/>
        </p:nvSpPr>
        <p:spPr>
          <a:xfrm>
            <a:off x="157088" y="190342"/>
            <a:ext cx="3217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Pre-training: loss curve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C57B2-1FCD-B225-5C3E-90B2C62DF3D9}"/>
              </a:ext>
            </a:extLst>
          </p:cNvPr>
          <p:cNvSpPr txBox="1"/>
          <p:nvPr/>
        </p:nvSpPr>
        <p:spPr>
          <a:xfrm>
            <a:off x="3959749" y="174928"/>
            <a:ext cx="187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currently running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01033-458C-FFAE-C6D6-2A3AFD19E36F}"/>
              </a:ext>
            </a:extLst>
          </p:cNvPr>
          <p:cNvSpPr txBox="1"/>
          <p:nvPr/>
        </p:nvSpPr>
        <p:spPr>
          <a:xfrm>
            <a:off x="842839" y="1029548"/>
            <a:ext cx="29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loss:  after 4 epochs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D8057-A648-1BE7-1208-1BC4C3E7ED7B}"/>
              </a:ext>
            </a:extLst>
          </p:cNvPr>
          <p:cNvSpPr txBox="1"/>
          <p:nvPr/>
        </p:nvSpPr>
        <p:spPr>
          <a:xfrm>
            <a:off x="842839" y="4583781"/>
            <a:ext cx="2913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”final” losses: </a:t>
            </a:r>
            <a:r>
              <a:rPr lang="en-US" dirty="0">
                <a:highlight>
                  <a:srgbClr val="FFFF00"/>
                </a:highlight>
              </a:rPr>
              <a:t>(still running)</a:t>
            </a:r>
          </a:p>
          <a:p>
            <a:r>
              <a:rPr lang="en-US" dirty="0"/>
              <a:t>train:  0.33</a:t>
            </a:r>
          </a:p>
          <a:p>
            <a:r>
              <a:rPr lang="en-US" dirty="0" err="1"/>
              <a:t>val</a:t>
            </a:r>
            <a:r>
              <a:rPr lang="en-US" dirty="0"/>
              <a:t>:   0.32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0CC671-4F95-CAAC-64C6-113C99CF6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76" y="1398880"/>
            <a:ext cx="11763384" cy="271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2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768125" y="4354383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15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fine-tune on </a:t>
            </a:r>
            <a:r>
              <a:rPr lang="en-US" dirty="0" err="1"/>
              <a:t>scFv</a:t>
            </a:r>
            <a:r>
              <a:rPr lang="en-US" dirty="0"/>
              <a:t> library with binding energies.  Create sequence to affinity model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329685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(e.g. </a:t>
            </a:r>
            <a:r>
              <a:rPr lang="en-US" sz="1600" dirty="0" err="1">
                <a:solidFill>
                  <a:schemeClr val="tx1"/>
                </a:solidFill>
              </a:rPr>
              <a:t>mlp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E564449-752E-A497-6B3B-0E0C4D68DA50}"/>
              </a:ext>
            </a:extLst>
          </p:cNvPr>
          <p:cNvSpPr/>
          <p:nvPr/>
        </p:nvSpPr>
        <p:spPr>
          <a:xfrm rot="16200000">
            <a:off x="3446753" y="3915218"/>
            <a:ext cx="402201" cy="343765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>
            <a:off x="2792557" y="5910595"/>
            <a:ext cx="160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freeze 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9154464" y="148719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lus 20">
            <a:extLst>
              <a:ext uri="{FF2B5EF4-FFF2-40B4-BE49-F238E27FC236}">
                <a16:creationId xmlns:a16="http://schemas.microsoft.com/office/drawing/2014/main" id="{9DA504B7-6EF9-88C9-151D-9D0333F842B2}"/>
              </a:ext>
            </a:extLst>
          </p:cNvPr>
          <p:cNvSpPr/>
          <p:nvPr/>
        </p:nvSpPr>
        <p:spPr>
          <a:xfrm>
            <a:off x="9343626" y="1662451"/>
            <a:ext cx="228306" cy="254809"/>
          </a:xfrm>
          <a:prstGeom prst="mathPlus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439DE-0446-62EE-7F06-94A2ABAF4A0E}"/>
              </a:ext>
            </a:extLst>
          </p:cNvPr>
          <p:cNvSpPr txBox="1"/>
          <p:nvPr/>
        </p:nvSpPr>
        <p:spPr>
          <a:xfrm>
            <a:off x="8609969" y="192910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binding energy (nm)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761095" y="129836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40A4B81-817D-0DF0-E1F0-F7F5784F4DCE}"/>
              </a:ext>
            </a:extLst>
          </p:cNvPr>
          <p:cNvSpPr/>
          <p:nvPr/>
        </p:nvSpPr>
        <p:spPr>
          <a:xfrm rot="10800000">
            <a:off x="6553012" y="1753841"/>
            <a:ext cx="383718" cy="2184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37D6-5DE9-CEC0-D9F3-56424F75986B}"/>
              </a:ext>
            </a:extLst>
          </p:cNvPr>
          <p:cNvSpPr txBox="1"/>
          <p:nvPr/>
        </p:nvSpPr>
        <p:spPr>
          <a:xfrm>
            <a:off x="6958518" y="2669408"/>
            <a:ext cx="73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ignore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E51CF7-F613-EA98-5CA4-A432C8BA8511}"/>
              </a:ext>
            </a:extLst>
          </p:cNvPr>
          <p:cNvSpPr txBox="1"/>
          <p:nvPr/>
        </p:nvSpPr>
        <p:spPr>
          <a:xfrm>
            <a:off x="6936731" y="4447480"/>
            <a:ext cx="4458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I’ll do simple regression with a single model</a:t>
            </a:r>
          </a:p>
          <a:p>
            <a:r>
              <a:rPr lang="en-US" dirty="0"/>
              <a:t>(not the ensemble or GP-based approaches from the </a:t>
            </a:r>
            <a:r>
              <a:rPr lang="en-US" dirty="0" err="1"/>
              <a:t>AlphaBio</a:t>
            </a:r>
            <a:r>
              <a:rPr lang="en-US" dirty="0"/>
              <a:t> paper)</a:t>
            </a:r>
          </a:p>
        </p:txBody>
      </p:sp>
    </p:spTree>
    <p:extLst>
      <p:ext uri="{BB962C8B-B14F-4D97-AF65-F5344CB8AC3E}">
        <p14:creationId xmlns:p14="http://schemas.microsoft.com/office/powerpoint/2010/main" val="1383313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798</Words>
  <Application>Microsoft Macintosh PowerPoint</Application>
  <PresentationFormat>Widescreen</PresentationFormat>
  <Paragraphs>170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BERT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101</cp:revision>
  <dcterms:created xsi:type="dcterms:W3CDTF">2024-04-22T17:24:41Z</dcterms:created>
  <dcterms:modified xsi:type="dcterms:W3CDTF">2024-04-24T04:03:23Z</dcterms:modified>
</cp:coreProperties>
</file>