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60" r:id="rId4"/>
    <p:sldId id="262" r:id="rId5"/>
    <p:sldId id="263" r:id="rId6"/>
    <p:sldId id="264" r:id="rId7"/>
    <p:sldId id="268" r:id="rId8"/>
    <p:sldId id="266" r:id="rId9"/>
    <p:sldId id="265"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06" autoAdjust="0"/>
  </p:normalViewPr>
  <p:slideViewPr>
    <p:cSldViewPr>
      <p:cViewPr varScale="1">
        <p:scale>
          <a:sx n="76" d="100"/>
          <a:sy n="76" d="100"/>
        </p:scale>
        <p:origin x="540" y="84"/>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smtClean="0"/>
            <a:t>Mark points on Map</a:t>
          </a:r>
          <a:endParaRPr lang="en-US" dirty="0"/>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smtClean="0"/>
            <a:t>Calculate route between points</a:t>
          </a:r>
          <a:endParaRPr lang="en-US" dirty="0"/>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smtClean="0"/>
            <a:t>Server calculates best route</a:t>
          </a:r>
          <a:endParaRPr lang="en-US" dirty="0"/>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smtClean="0"/>
            <a:t>Optimal route is marked on map</a:t>
          </a:r>
          <a:endParaRPr lang="en-US" dirty="0"/>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t>
        <a:bodyPr/>
        <a:lstStyle/>
        <a:p>
          <a:endParaRPr lang="en-US"/>
        </a:p>
      </dgm:t>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t>
        <a:bodyPr/>
        <a:lstStyle/>
        <a:p>
          <a:endParaRPr lang="en-US"/>
        </a:p>
      </dgm:t>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t>
        <a:bodyPr/>
        <a:lstStyle/>
        <a:p>
          <a:endParaRPr lang="en-US"/>
        </a:p>
      </dgm:t>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t>
        <a:bodyPr/>
        <a:lstStyle/>
        <a:p>
          <a:endParaRPr lang="en-US"/>
        </a:p>
      </dgm:t>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custLinFactNeighborX="0" custLinFactNeighborY="-59029"/>
      <dgm:spPr/>
      <dgm:t>
        <a:bodyPr/>
        <a:lstStyle/>
        <a:p>
          <a:endParaRPr lang="en-US"/>
        </a:p>
      </dgm:t>
    </dgm:pt>
  </dgm:ptLst>
  <dgm:cxnLst>
    <dgm:cxn modelId="{957C551D-31A8-4286-A3AE-C5928DB663CE}" srcId="{2EFB202A-8611-4DDC-831D-D12EB67B6CF7}" destId="{640CA9BD-09C1-4472-8DAC-0F150EC5E678}" srcOrd="3" destOrd="0" parTransId="{90609DF7-843B-4BEF-A3B5-89270E6B0951}" sibTransId="{67B503AA-82FD-4AA4-8357-3D8B59D6160B}"/>
    <dgm:cxn modelId="{4D111F6B-0B5C-40A7-BA86-973E36B2D8F2}" type="presOf" srcId="{712EDDD5-F1C9-457B-A81D-F94868058B44}" destId="{D5473CBC-EEC3-408A-B4A6-07882F253A8B}"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67067571-6170-41AF-87A3-FB3B609D9CEA}" type="presOf" srcId="{640CA9BD-09C1-4472-8DAC-0F150EC5E678}" destId="{325B9957-E809-4285-A870-20AA1AEAA8D7}" srcOrd="0" destOrd="0" presId="urn:microsoft.com/office/officeart/2005/8/layout/process4"/>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Optimal route is marked on map</a:t>
          </a:r>
          <a:endParaRPr lang="en-US" sz="2400" kern="1200" dirty="0"/>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Server calculates best route</a:t>
          </a:r>
          <a:endParaRPr lang="en-US" sz="2400" kern="1200" dirty="0"/>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Calculate route between points</a:t>
          </a:r>
          <a:endParaRPr lang="en-US" sz="2400" kern="1200" dirty="0"/>
        </a:p>
      </dsp:txBody>
      <dsp:txXfrm rot="10800000">
        <a:off x="0" y="1190666"/>
        <a:ext cx="5029199" cy="780308"/>
      </dsp:txXfrm>
    </dsp:sp>
    <dsp:sp modelId="{32FA43B7-34B4-4881-9A79-E3EDEC9D4CBF}">
      <dsp:nvSpPr>
        <dsp:cNvPr id="0" name=""/>
        <dsp:cNvSpPr/>
      </dsp:nvSpPr>
      <dsp:spPr>
        <a:xfrm rot="10800000">
          <a:off x="0" y="0"/>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Mark points on Map</a:t>
          </a:r>
          <a:endParaRPr lang="en-US" sz="2400" kern="1200" dirty="0"/>
        </a:p>
      </dsp:txBody>
      <dsp:txXfrm rot="10800000">
        <a:off x="0" y="0"/>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2/24/2017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dirty="0"/>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2/24/2017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dirty="0"/>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dirty="0"/>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2/24/2017</a:t>
            </a:fld>
            <a:endParaRPr lang="en-US" dirty="0"/>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2/24/2017</a:t>
            </a:fld>
            <a:endParaRPr lang="en-US" dirty="0"/>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2/24/2017</a:t>
            </a:fld>
            <a:endParaRPr lang="en-US" dirty="0"/>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1"/>
          </p:nvPr>
        </p:nvSpPr>
        <p:spPr/>
        <p:txBody>
          <a:bodyPr/>
          <a:lstStyle/>
          <a:p>
            <a:endParaRPr lang="en-US" dirty="0"/>
          </a:p>
        </p:txBody>
      </p:sp>
      <p:sp>
        <p:nvSpPr>
          <p:cNvPr id="5" name="Date Placeholder 5"/>
          <p:cNvSpPr>
            <a:spLocks noGrp="1"/>
          </p:cNvSpPr>
          <p:nvPr>
            <p:ph type="dt" sz="half" idx="10"/>
          </p:nvPr>
        </p:nvSpPr>
        <p:spPr/>
        <p:txBody>
          <a:bodyPr/>
          <a:lstStyle/>
          <a:p>
            <a:fld id="{B0FE2824-C2A0-4931-BB32-60B24BDBB3CC}" type="datetimeFigureOut">
              <a:rPr lang="en-US" smtClean="0"/>
              <a:t>2/24/2017</a:t>
            </a:fld>
            <a:endParaRPr lang="en-US" dirty="0"/>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6"/>
          <p:cNvSpPr>
            <a:spLocks noGrp="1"/>
          </p:cNvSpPr>
          <p:nvPr>
            <p:ph type="ftr" sz="quarter" idx="11"/>
          </p:nvPr>
        </p:nvSpPr>
        <p:spPr/>
        <p:txBody>
          <a:bodyPr/>
          <a:lstStyle/>
          <a:p>
            <a:endParaRPr lang="en-US" dirty="0"/>
          </a:p>
        </p:txBody>
      </p:sp>
      <p:sp>
        <p:nvSpPr>
          <p:cNvPr id="7" name="Date Placeholder 7"/>
          <p:cNvSpPr>
            <a:spLocks noGrp="1"/>
          </p:cNvSpPr>
          <p:nvPr>
            <p:ph type="dt" sz="half" idx="10"/>
          </p:nvPr>
        </p:nvSpPr>
        <p:spPr/>
        <p:txBody>
          <a:bodyPr/>
          <a:lstStyle/>
          <a:p>
            <a:fld id="{B0FE2824-C2A0-4931-BB32-60B24BDBB3CC}" type="datetimeFigureOut">
              <a:rPr lang="en-US" smtClean="0"/>
              <a:t>2/24/2017</a:t>
            </a:fld>
            <a:endParaRPr lang="en-US" dirty="0"/>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2"/>
          <p:cNvSpPr>
            <a:spLocks noGrp="1"/>
          </p:cNvSpPr>
          <p:nvPr>
            <p:ph type="ftr" sz="quarter" idx="11"/>
          </p:nvPr>
        </p:nvSpPr>
        <p:spPr/>
        <p:txBody>
          <a:bodyPr/>
          <a:lstStyle/>
          <a:p>
            <a:endParaRPr lang="en-US" dirty="0"/>
          </a:p>
        </p:txBody>
      </p:sp>
      <p:sp>
        <p:nvSpPr>
          <p:cNvPr id="3" name="Date Placeholder 3"/>
          <p:cNvSpPr>
            <a:spLocks noGrp="1"/>
          </p:cNvSpPr>
          <p:nvPr>
            <p:ph type="dt" sz="half" idx="10"/>
          </p:nvPr>
        </p:nvSpPr>
        <p:spPr/>
        <p:txBody>
          <a:bodyPr/>
          <a:lstStyle/>
          <a:p>
            <a:fld id="{B0FE2824-C2A0-4931-BB32-60B24BDBB3CC}" type="datetimeFigureOut">
              <a:rPr lang="en-US" smtClean="0"/>
              <a:t>2/24/2017</a:t>
            </a:fld>
            <a:endParaRPr lang="en-US" dirty="0"/>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dirty="0"/>
          </a:p>
        </p:txBody>
      </p:sp>
      <p:sp>
        <p:nvSpPr>
          <p:cNvPr id="2" name="Date Placeholder 2"/>
          <p:cNvSpPr>
            <a:spLocks noGrp="1"/>
          </p:cNvSpPr>
          <p:nvPr>
            <p:ph type="dt" sz="half" idx="10"/>
          </p:nvPr>
        </p:nvSpPr>
        <p:spPr/>
        <p:txBody>
          <a:bodyPr/>
          <a:lstStyle/>
          <a:p>
            <a:fld id="{B0FE2824-C2A0-4931-BB32-60B24BDBB3CC}" type="datetimeFigureOut">
              <a:rPr lang="en-US" smtClean="0"/>
              <a:t>2/24/2017</a:t>
            </a:fld>
            <a:endParaRPr lang="en-US" dirty="0"/>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p>
            <a:endParaRPr lang="en-US" dirty="0"/>
          </a:p>
        </p:txBody>
      </p:sp>
      <p:sp>
        <p:nvSpPr>
          <p:cNvPr id="5" name="Date Placeholder 5"/>
          <p:cNvSpPr>
            <a:spLocks noGrp="1"/>
          </p:cNvSpPr>
          <p:nvPr>
            <p:ph type="dt" sz="half" idx="10"/>
          </p:nvPr>
        </p:nvSpPr>
        <p:spPr/>
        <p:txBody>
          <a:bodyPr/>
          <a:lstStyle/>
          <a:p>
            <a:fld id="{B0FE2824-C2A0-4931-BB32-60B24BDBB3CC}" type="datetimeFigureOut">
              <a:rPr lang="en-US" smtClean="0"/>
              <a:t>2/24/2017</a:t>
            </a:fld>
            <a:endParaRPr lang="en-US" dirty="0"/>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p>
            <a:endParaRPr lang="en-US" dirty="0"/>
          </a:p>
        </p:txBody>
      </p:sp>
      <p:sp>
        <p:nvSpPr>
          <p:cNvPr id="5" name="Date Placeholder 5"/>
          <p:cNvSpPr>
            <a:spLocks noGrp="1"/>
          </p:cNvSpPr>
          <p:nvPr>
            <p:ph type="dt" sz="half" idx="10"/>
          </p:nvPr>
        </p:nvSpPr>
        <p:spPr/>
        <p:txBody>
          <a:bodyPr/>
          <a:lstStyle/>
          <a:p>
            <a:fld id="{B0FE2824-C2A0-4931-BB32-60B24BDBB3CC}" type="datetimeFigureOut">
              <a:rPr lang="en-US" smtClean="0"/>
              <a:t>2/24/2017</a:t>
            </a:fld>
            <a:endParaRPr lang="en-US" dirty="0"/>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dirty="0"/>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2/24/2017</a:t>
            </a:fld>
            <a:endParaRPr lang="en-US" dirty="0"/>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Layout" Target="../diagrams/layout1.xml"/><Relationship Id="rId7" Type="http://schemas.openxmlformats.org/officeDocument/2006/relationships/image" Target="../media/image3.gif"/><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5.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Travelling </a:t>
            </a:r>
            <a:r>
              <a:rPr lang="en-US" dirty="0"/>
              <a:t>T</a:t>
            </a:r>
            <a:r>
              <a:rPr lang="en-US" dirty="0" smtClean="0"/>
              <a:t>hief Problem</a:t>
            </a:r>
            <a:endParaRPr lang="en-US" dirty="0"/>
          </a:p>
        </p:txBody>
      </p:sp>
      <p:sp>
        <p:nvSpPr>
          <p:cNvPr id="3" name="Subtitle 2"/>
          <p:cNvSpPr>
            <a:spLocks noGrp="1"/>
          </p:cNvSpPr>
          <p:nvPr>
            <p:ph type="subTitle" idx="1"/>
          </p:nvPr>
        </p:nvSpPr>
        <p:spPr/>
        <p:txBody>
          <a:bodyPr/>
          <a:lstStyle/>
          <a:p>
            <a:r>
              <a:rPr lang="en-US" dirty="0" smtClean="0"/>
              <a:t>Brought to you by </a:t>
            </a:r>
            <a:r>
              <a:rPr lang="en-US" dirty="0" smtClean="0"/>
              <a:t>PlanB</a:t>
            </a:r>
            <a:endParaRPr lang="en-US" dirty="0"/>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5334000" cy="762000"/>
          </a:xfrm>
        </p:spPr>
        <p:txBody>
          <a:bodyPr/>
          <a:lstStyle/>
          <a:p>
            <a:r>
              <a:rPr lang="en-US" dirty="0" smtClean="0"/>
              <a:t>Crème </a:t>
            </a:r>
            <a:r>
              <a:rPr lang="en-US" dirty="0"/>
              <a:t>de la </a:t>
            </a:r>
            <a:r>
              <a:rPr lang="en-US" dirty="0" smtClean="0"/>
              <a:t>crème</a:t>
            </a:r>
            <a:endParaRPr lang="en-US" dirty="0"/>
          </a:p>
        </p:txBody>
      </p:sp>
      <p:sp>
        <p:nvSpPr>
          <p:cNvPr id="3" name="Content Placeholder 2"/>
          <p:cNvSpPr>
            <a:spLocks noGrp="1"/>
          </p:cNvSpPr>
          <p:nvPr>
            <p:ph idx="1"/>
          </p:nvPr>
        </p:nvSpPr>
        <p:spPr>
          <a:xfrm>
            <a:off x="2895600" y="2743200"/>
            <a:ext cx="4724400" cy="1524000"/>
          </a:xfrm>
        </p:spPr>
        <p:txBody>
          <a:bodyPr>
            <a:noAutofit/>
          </a:bodyPr>
          <a:lstStyle/>
          <a:p>
            <a:pPr marL="0" indent="0">
              <a:buNone/>
            </a:pPr>
            <a:r>
              <a:rPr lang="en-US" sz="4000" dirty="0" smtClean="0"/>
              <a:t>And now; what everyone came for:</a:t>
            </a:r>
            <a:endParaRPr lang="en-US" sz="4000" dirty="0"/>
          </a:p>
        </p:txBody>
      </p:sp>
    </p:spTree>
    <p:extLst>
      <p:ext uri="{BB962C8B-B14F-4D97-AF65-F5344CB8AC3E}">
        <p14:creationId xmlns:p14="http://schemas.microsoft.com/office/powerpoint/2010/main" val="311207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Members</a:t>
            </a:r>
            <a:endParaRPr lang="en-US" dirty="0"/>
          </a:p>
        </p:txBody>
      </p:sp>
      <p:sp>
        <p:nvSpPr>
          <p:cNvPr id="3" name="Content Placeholder 2"/>
          <p:cNvSpPr>
            <a:spLocks noGrp="1"/>
          </p:cNvSpPr>
          <p:nvPr>
            <p:ph idx="1"/>
          </p:nvPr>
        </p:nvSpPr>
        <p:spPr/>
        <p:txBody>
          <a:bodyPr/>
          <a:lstStyle/>
          <a:p>
            <a:r>
              <a:rPr lang="en-US" dirty="0"/>
              <a:t>Gaskó</a:t>
            </a:r>
            <a:r>
              <a:rPr lang="en-US" dirty="0"/>
              <a:t> </a:t>
            </a:r>
            <a:r>
              <a:rPr lang="en-US" dirty="0" smtClean="0"/>
              <a:t>Noémi</a:t>
            </a:r>
            <a:r>
              <a:rPr lang="en-US" dirty="0" smtClean="0"/>
              <a:t> - Mentor</a:t>
            </a:r>
            <a:endParaRPr lang="en-US" dirty="0" smtClean="0"/>
          </a:p>
          <a:p>
            <a:r>
              <a:rPr lang="hu-HU" dirty="0" smtClean="0"/>
              <a:t>Györi</a:t>
            </a:r>
            <a:r>
              <a:rPr lang="en-US" dirty="0" smtClean="0"/>
              <a:t> </a:t>
            </a:r>
            <a:r>
              <a:rPr lang="en-US" dirty="0" smtClean="0"/>
              <a:t>Robert</a:t>
            </a:r>
            <a:r>
              <a:rPr lang="hu-HU" dirty="0" smtClean="0"/>
              <a:t> </a:t>
            </a:r>
            <a:r>
              <a:rPr lang="en-US" dirty="0" smtClean="0"/>
              <a:t>- Server</a:t>
            </a:r>
          </a:p>
          <a:p>
            <a:r>
              <a:rPr lang="en-US" dirty="0" smtClean="0"/>
              <a:t>J</a:t>
            </a:r>
            <a:r>
              <a:rPr lang="hu-HU" dirty="0" smtClean="0"/>
              <a:t>ó</a:t>
            </a:r>
            <a:r>
              <a:rPr lang="en-US" dirty="0" smtClean="0"/>
              <a:t>zsa </a:t>
            </a:r>
            <a:r>
              <a:rPr lang="hu-HU" dirty="0"/>
              <a:t>Á</a:t>
            </a:r>
            <a:r>
              <a:rPr lang="en-US" dirty="0" smtClean="0"/>
              <a:t>kos - Algorithm</a:t>
            </a:r>
          </a:p>
          <a:p>
            <a:r>
              <a:rPr lang="en-US" dirty="0" smtClean="0"/>
              <a:t>Kui Norbert - Algorithm</a:t>
            </a:r>
          </a:p>
          <a:p>
            <a:r>
              <a:rPr lang="en-US" dirty="0"/>
              <a:t>T</a:t>
            </a:r>
            <a:r>
              <a:rPr lang="hu-HU" dirty="0"/>
              <a:t>ö</a:t>
            </a:r>
            <a:r>
              <a:rPr lang="en-US" dirty="0"/>
              <a:t>r</a:t>
            </a:r>
            <a:r>
              <a:rPr lang="hu-HU" dirty="0"/>
              <a:t>ö</a:t>
            </a:r>
            <a:r>
              <a:rPr lang="en-US" dirty="0" smtClean="0"/>
              <a:t>k </a:t>
            </a:r>
            <a:r>
              <a:rPr lang="en-US" dirty="0"/>
              <a:t>Zolt</a:t>
            </a:r>
            <a:r>
              <a:rPr lang="hu-HU" dirty="0"/>
              <a:t>á</a:t>
            </a:r>
            <a:r>
              <a:rPr lang="en-US" dirty="0"/>
              <a:t>n - </a:t>
            </a:r>
            <a:r>
              <a:rPr lang="en-US" dirty="0" smtClean="0"/>
              <a:t>Algorithm</a:t>
            </a:r>
          </a:p>
          <a:p>
            <a:r>
              <a:rPr lang="en-US" dirty="0" smtClean="0"/>
              <a:t>Sz</a:t>
            </a:r>
            <a:r>
              <a:rPr lang="hu-HU" dirty="0"/>
              <a:t>á</a:t>
            </a:r>
            <a:r>
              <a:rPr lang="en-US" dirty="0" smtClean="0"/>
              <a:t>sz Imre - Google Maps </a:t>
            </a:r>
            <a:r>
              <a:rPr lang="en-US" dirty="0" smtClean="0"/>
              <a:t>API / WebUI</a:t>
            </a:r>
            <a:endParaRPr lang="en-US" dirty="0" smtClean="0"/>
          </a:p>
          <a:p>
            <a:r>
              <a:rPr lang="en-US" dirty="0" smtClean="0"/>
              <a:t>Sz</a:t>
            </a:r>
            <a:r>
              <a:rPr lang="hu-HU" dirty="0" smtClean="0"/>
              <a:t>á</a:t>
            </a:r>
            <a:r>
              <a:rPr lang="en-US" dirty="0" smtClean="0"/>
              <a:t>sz Szil</a:t>
            </a:r>
            <a:r>
              <a:rPr lang="hu-HU" dirty="0" smtClean="0"/>
              <a:t>á</a:t>
            </a:r>
            <a:r>
              <a:rPr lang="en-US" dirty="0" smtClean="0"/>
              <a:t>rd - Google Maps </a:t>
            </a:r>
            <a:r>
              <a:rPr lang="en-US" dirty="0"/>
              <a:t>API / WebUI</a:t>
            </a:r>
            <a:endParaRPr lang="en-US" dirty="0" smtClean="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114800" cy="655636"/>
          </a:xfrm>
        </p:spPr>
        <p:txBody>
          <a:bodyPr/>
          <a:lstStyle/>
          <a:p>
            <a:r>
              <a:rPr lang="en-US" dirty="0" smtClean="0"/>
              <a:t>Scope of the Project</a:t>
            </a:r>
            <a:endParaRPr lang="en-US" dirty="0"/>
          </a:p>
        </p:txBody>
      </p:sp>
      <p:sp>
        <p:nvSpPr>
          <p:cNvPr id="5" name="Content Placeholder 3"/>
          <p:cNvSpPr>
            <a:spLocks noGrp="1"/>
          </p:cNvSpPr>
          <p:nvPr>
            <p:ph sz="half" idx="1"/>
          </p:nvPr>
        </p:nvSpPr>
        <p:spPr>
          <a:xfrm>
            <a:off x="1026758" y="1050435"/>
            <a:ext cx="5029200" cy="1768965"/>
          </a:xfrm>
        </p:spPr>
        <p:txBody>
          <a:bodyPr/>
          <a:lstStyle/>
          <a:p>
            <a:pPr marL="0" indent="0">
              <a:buNone/>
            </a:pPr>
            <a:r>
              <a:rPr lang="en-US" dirty="0" smtClean="0"/>
              <a:t>We set out to implement the combination of two known problems:</a:t>
            </a:r>
          </a:p>
          <a:p>
            <a:r>
              <a:rPr lang="en-US" dirty="0" smtClean="0"/>
              <a:t>Traveling </a:t>
            </a:r>
            <a:r>
              <a:rPr lang="en-US" dirty="0"/>
              <a:t>Salesman Problem (TSP</a:t>
            </a:r>
            <a:r>
              <a:rPr lang="en-US" dirty="0" smtClean="0"/>
              <a:t>)</a:t>
            </a:r>
          </a:p>
          <a:p>
            <a:r>
              <a:rPr lang="en-US" dirty="0"/>
              <a:t>Knapsack Problem (KP)</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3577040730"/>
              </p:ext>
            </p:extLst>
          </p:nvPr>
        </p:nvGraphicFramePr>
        <p:xfrm>
          <a:off x="6678956" y="1305129"/>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62087" y="2895600"/>
            <a:ext cx="1401893" cy="1554480"/>
          </a:xfrm>
          <a:prstGeom prst="rect">
            <a:avLst/>
          </a:prstGeom>
        </p:spPr>
      </p:pic>
      <p:sp>
        <p:nvSpPr>
          <p:cNvPr id="4" name="Left-Right-Up Arrow 3"/>
          <p:cNvSpPr/>
          <p:nvPr/>
        </p:nvSpPr>
        <p:spPr>
          <a:xfrm rot="10800000">
            <a:off x="2714212" y="3177540"/>
            <a:ext cx="914400" cy="1562100"/>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2895600"/>
            <a:ext cx="1642538" cy="1554480"/>
          </a:xfrm>
          <a:prstGeom prst="rect">
            <a:avLst/>
          </a:prstGeom>
        </p:spPr>
      </p:pic>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81322" y="4833507"/>
            <a:ext cx="1780178" cy="1645920"/>
          </a:xfrm>
          <a:prstGeom prst="rect">
            <a:avLst/>
          </a:prstGeom>
        </p:spPr>
      </p:pic>
      <p:sp>
        <p:nvSpPr>
          <p:cNvPr id="9" name="Title 1"/>
          <p:cNvSpPr txBox="1">
            <a:spLocks/>
          </p:cNvSpPr>
          <p:nvPr/>
        </p:nvSpPr>
        <p:spPr>
          <a:xfrm>
            <a:off x="6678956" y="365126"/>
            <a:ext cx="4114800" cy="65563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smtClean="0"/>
              <a:t>The Process</a:t>
            </a:r>
            <a:endParaRPr lang="en-US" dirty="0"/>
          </a:p>
        </p:txBody>
      </p:sp>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5474"/>
          </a:xfrm>
        </p:spPr>
        <p:txBody>
          <a:bodyPr/>
          <a:lstStyle/>
          <a:p>
            <a:r>
              <a:rPr lang="en-US" dirty="0" smtClean="0"/>
              <a:t>Please tell me more…</a:t>
            </a:r>
            <a:endParaRPr lang="en-US" dirty="0"/>
          </a:p>
        </p:txBody>
      </p:sp>
      <p:sp>
        <p:nvSpPr>
          <p:cNvPr id="3" name="Text Placeholder 2"/>
          <p:cNvSpPr>
            <a:spLocks noGrp="1"/>
          </p:cNvSpPr>
          <p:nvPr>
            <p:ph type="body" idx="1"/>
          </p:nvPr>
        </p:nvSpPr>
        <p:spPr/>
        <p:txBody>
          <a:bodyPr/>
          <a:lstStyle/>
          <a:p>
            <a:r>
              <a:rPr lang="en-US" dirty="0"/>
              <a:t>Traveling Salesman </a:t>
            </a:r>
            <a:r>
              <a:rPr lang="en-US" dirty="0" smtClean="0"/>
              <a:t>Problem?</a:t>
            </a:r>
            <a:endParaRPr lang="en-US" dirty="0"/>
          </a:p>
        </p:txBody>
      </p:sp>
      <p:sp>
        <p:nvSpPr>
          <p:cNvPr id="4" name="Content Placeholder 3"/>
          <p:cNvSpPr>
            <a:spLocks noGrp="1"/>
          </p:cNvSpPr>
          <p:nvPr>
            <p:ph sz="half" idx="2"/>
          </p:nvPr>
        </p:nvSpPr>
        <p:spPr>
          <a:xfrm>
            <a:off x="839788" y="2514601"/>
            <a:ext cx="5029200" cy="2438400"/>
          </a:xfrm>
        </p:spPr>
        <p:txBody>
          <a:bodyPr/>
          <a:lstStyle/>
          <a:p>
            <a:r>
              <a:rPr lang="en-US" dirty="0" smtClean="0"/>
              <a:t>You have n cities;</a:t>
            </a:r>
          </a:p>
          <a:p>
            <a:r>
              <a:rPr lang="en-US" dirty="0" smtClean="0"/>
              <a:t>The distances between them;</a:t>
            </a:r>
          </a:p>
          <a:p>
            <a:r>
              <a:rPr lang="en-US" dirty="0" smtClean="0"/>
              <a:t>Visit all;</a:t>
            </a:r>
          </a:p>
          <a:p>
            <a:r>
              <a:rPr lang="en-US" dirty="0" smtClean="0"/>
              <a:t>Taking the shortest path;</a:t>
            </a:r>
          </a:p>
          <a:p>
            <a:r>
              <a:rPr lang="en-US" dirty="0" smtClean="0"/>
              <a:t>And get back home</a:t>
            </a:r>
          </a:p>
          <a:p>
            <a:endParaRPr lang="en-US" dirty="0"/>
          </a:p>
        </p:txBody>
      </p:sp>
      <p:sp>
        <p:nvSpPr>
          <p:cNvPr id="5" name="Text Placeholder 4"/>
          <p:cNvSpPr>
            <a:spLocks noGrp="1"/>
          </p:cNvSpPr>
          <p:nvPr>
            <p:ph type="body" sz="quarter" idx="3"/>
          </p:nvPr>
        </p:nvSpPr>
        <p:spPr/>
        <p:txBody>
          <a:bodyPr/>
          <a:lstStyle/>
          <a:p>
            <a:r>
              <a:rPr lang="en-US" dirty="0"/>
              <a:t>Knapsack </a:t>
            </a:r>
            <a:r>
              <a:rPr lang="en-US" dirty="0" smtClean="0"/>
              <a:t>Problem?</a:t>
            </a:r>
            <a:endParaRPr lang="en-US" dirty="0"/>
          </a:p>
        </p:txBody>
      </p:sp>
      <p:sp>
        <p:nvSpPr>
          <p:cNvPr id="6" name="Content Placeholder 5"/>
          <p:cNvSpPr>
            <a:spLocks noGrp="1"/>
          </p:cNvSpPr>
          <p:nvPr>
            <p:ph sz="quarter" idx="4"/>
          </p:nvPr>
        </p:nvSpPr>
        <p:spPr>
          <a:xfrm>
            <a:off x="6326188" y="2514600"/>
            <a:ext cx="5029200" cy="2438401"/>
          </a:xfrm>
        </p:spPr>
        <p:txBody>
          <a:bodyPr/>
          <a:lstStyle/>
          <a:p>
            <a:r>
              <a:rPr lang="en-US" dirty="0" smtClean="0"/>
              <a:t>You have a knapsack;</a:t>
            </a:r>
          </a:p>
          <a:p>
            <a:r>
              <a:rPr lang="en-US" dirty="0" smtClean="0"/>
              <a:t>It has limited space;</a:t>
            </a:r>
          </a:p>
          <a:p>
            <a:r>
              <a:rPr lang="en-US" dirty="0" smtClean="0"/>
              <a:t>There are items;</a:t>
            </a:r>
          </a:p>
          <a:p>
            <a:r>
              <a:rPr lang="en-US" dirty="0" smtClean="0"/>
              <a:t>Items have value and weight;</a:t>
            </a:r>
          </a:p>
          <a:p>
            <a:r>
              <a:rPr lang="en-US" dirty="0" smtClean="0"/>
              <a:t>Gather as much value as you can</a:t>
            </a:r>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did you do?</a:t>
            </a:r>
            <a:endParaRPr lang="en-US" dirty="0"/>
          </a:p>
        </p:txBody>
      </p:sp>
      <p:sp>
        <p:nvSpPr>
          <p:cNvPr id="4" name="Text Placeholder 2"/>
          <p:cNvSpPr txBox="1">
            <a:spLocks/>
          </p:cNvSpPr>
          <p:nvPr/>
        </p:nvSpPr>
        <p:spPr>
          <a:xfrm>
            <a:off x="839788" y="1828800"/>
            <a:ext cx="5029200" cy="685800"/>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smtClean="0"/>
              <a:t>Traveling Thief Problem (TTP)?</a:t>
            </a:r>
            <a:endParaRPr lang="en-US" dirty="0"/>
          </a:p>
        </p:txBody>
      </p:sp>
      <p:sp>
        <p:nvSpPr>
          <p:cNvPr id="5" name="Content Placeholder 3"/>
          <p:cNvSpPr txBox="1">
            <a:spLocks/>
          </p:cNvSpPr>
          <p:nvPr/>
        </p:nvSpPr>
        <p:spPr>
          <a:xfrm>
            <a:off x="839788" y="2514601"/>
            <a:ext cx="5029200" cy="2438400"/>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endParaRPr lang="en-US" dirty="0" smtClean="0"/>
          </a:p>
          <a:p>
            <a:endParaRPr lang="en-US" dirty="0"/>
          </a:p>
        </p:txBody>
      </p:sp>
      <p:sp>
        <p:nvSpPr>
          <p:cNvPr id="7" name="Content Placeholder 3"/>
          <p:cNvSpPr txBox="1">
            <a:spLocks/>
          </p:cNvSpPr>
          <p:nvPr/>
        </p:nvSpPr>
        <p:spPr>
          <a:xfrm>
            <a:off x="992188" y="2667001"/>
            <a:ext cx="5029200" cy="2438400"/>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smtClean="0"/>
              <a:t>A combination of the previous two:</a:t>
            </a:r>
            <a:endParaRPr lang="en-US" dirty="0"/>
          </a:p>
          <a:p>
            <a:pPr marL="457200" indent="-457200">
              <a:buFont typeface="+mj-lt"/>
              <a:buAutoNum type="arabicPeriod"/>
            </a:pPr>
            <a:r>
              <a:rPr lang="en-US" dirty="0" smtClean="0"/>
              <a:t>Either you know the items and plan the shortest route to gather the best;</a:t>
            </a:r>
          </a:p>
          <a:p>
            <a:pPr marL="457200" indent="-457200">
              <a:buFont typeface="+mj-lt"/>
              <a:buAutoNum type="arabicPeriod"/>
            </a:pPr>
            <a:r>
              <a:rPr lang="en-US" dirty="0" smtClean="0"/>
              <a:t>Or you visit every city and optimize your value/weight ratio</a:t>
            </a:r>
          </a:p>
        </p:txBody>
      </p:sp>
      <p:sp>
        <p:nvSpPr>
          <p:cNvPr id="8" name="TextBox 7"/>
          <p:cNvSpPr txBox="1"/>
          <p:nvPr/>
        </p:nvSpPr>
        <p:spPr>
          <a:xfrm>
            <a:off x="7467600" y="1371600"/>
            <a:ext cx="3733800" cy="3139321"/>
          </a:xfrm>
          <a:prstGeom prst="rect">
            <a:avLst/>
          </a:prstGeom>
          <a:noFill/>
        </p:spPr>
        <p:txBody>
          <a:bodyPr wrap="square" rtlCol="0">
            <a:spAutoFit/>
          </a:bodyPr>
          <a:lstStyle/>
          <a:p>
            <a:r>
              <a:rPr lang="en-US" sz="6600" dirty="0" smtClean="0"/>
              <a:t>But how does it work?</a:t>
            </a:r>
            <a:endParaRPr lang="en-US" sz="6600" dirty="0"/>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3701" y="304799"/>
            <a:ext cx="5257797" cy="276497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135" y="304799"/>
            <a:ext cx="5105400" cy="276054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9899" y="3505200"/>
            <a:ext cx="5105400" cy="286654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687" y="3505200"/>
            <a:ext cx="5251266" cy="2866541"/>
          </a:xfrm>
          <a:prstGeom prst="rect">
            <a:avLst/>
          </a:prstGeom>
        </p:spPr>
      </p:pic>
      <p:sp>
        <p:nvSpPr>
          <p:cNvPr id="7" name="Right Arrow 6"/>
          <p:cNvSpPr/>
          <p:nvPr/>
        </p:nvSpPr>
        <p:spPr>
          <a:xfrm>
            <a:off x="5676891" y="143408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5676891" y="469615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25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65126"/>
            <a:ext cx="10515600" cy="1145224"/>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smtClean="0"/>
              <a:t>Technologies</a:t>
            </a:r>
            <a:endParaRPr lang="en-US" dirty="0"/>
          </a:p>
        </p:txBody>
      </p:sp>
      <p:sp>
        <p:nvSpPr>
          <p:cNvPr id="3" name="Content Placeholder 2"/>
          <p:cNvSpPr txBox="1">
            <a:spLocks/>
          </p:cNvSpPr>
          <p:nvPr/>
        </p:nvSpPr>
        <p:spPr>
          <a:xfrm>
            <a:off x="1066800" y="1524000"/>
            <a:ext cx="6400800" cy="3810000"/>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r>
              <a:rPr lang="en-US" dirty="0" smtClean="0"/>
              <a:t>Spring</a:t>
            </a:r>
          </a:p>
          <a:p>
            <a:r>
              <a:rPr lang="en-US" dirty="0" smtClean="0"/>
              <a:t>Java</a:t>
            </a:r>
          </a:p>
          <a:p>
            <a:r>
              <a:rPr lang="en-US" dirty="0"/>
              <a:t>HTML / </a:t>
            </a:r>
            <a:r>
              <a:rPr lang="en-US" dirty="0" smtClean="0"/>
              <a:t>CSS / </a:t>
            </a:r>
            <a:r>
              <a:rPr lang="en-US" dirty="0" err="1" smtClean="0"/>
              <a:t>Javascript</a:t>
            </a:r>
            <a:endParaRPr lang="en-US" dirty="0" smtClean="0"/>
          </a:p>
          <a:p>
            <a:r>
              <a:rPr lang="en-US" dirty="0" smtClean="0"/>
              <a:t>jQuery</a:t>
            </a:r>
          </a:p>
          <a:p>
            <a:r>
              <a:rPr lang="en-US" dirty="0"/>
              <a:t>Google </a:t>
            </a:r>
            <a:r>
              <a:rPr lang="en-US" dirty="0" smtClean="0"/>
              <a:t>Maps</a:t>
            </a:r>
          </a:p>
          <a:p>
            <a:r>
              <a:rPr lang="en-US" dirty="0" err="1" smtClean="0"/>
              <a:t>Github</a:t>
            </a:r>
            <a:endParaRPr lang="en-US" dirty="0" smtClean="0"/>
          </a:p>
        </p:txBody>
      </p:sp>
    </p:spTree>
    <p:extLst>
      <p:ext uri="{BB962C8B-B14F-4D97-AF65-F5344CB8AC3E}">
        <p14:creationId xmlns:p14="http://schemas.microsoft.com/office/powerpoint/2010/main" val="83044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898" y="381000"/>
            <a:ext cx="8216902" cy="914400"/>
          </a:xfrm>
        </p:spPr>
        <p:txBody>
          <a:bodyPr/>
          <a:lstStyle/>
          <a:p>
            <a:r>
              <a:rPr lang="en-US" dirty="0" smtClean="0"/>
              <a:t>Difficulties</a:t>
            </a:r>
            <a:endParaRPr lang="en-US" dirty="0"/>
          </a:p>
        </p:txBody>
      </p:sp>
      <p:sp>
        <p:nvSpPr>
          <p:cNvPr id="5" name="Content Placeholder 2"/>
          <p:cNvSpPr txBox="1">
            <a:spLocks/>
          </p:cNvSpPr>
          <p:nvPr/>
        </p:nvSpPr>
        <p:spPr>
          <a:xfrm>
            <a:off x="850898" y="1752600"/>
            <a:ext cx="6400800" cy="41148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800"/>
              </a:spcBef>
              <a:buClr>
                <a:schemeClr val="accent1"/>
              </a:buClr>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1000"/>
              </a:spcBef>
              <a:buClr>
                <a:schemeClr val="accent1"/>
              </a:buClr>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buClr>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800"/>
              </a:spcBef>
              <a:buClr>
                <a:schemeClr val="accent1"/>
              </a:buClr>
              <a:buFont typeface="Arial" panose="020B0604020202020204" pitchFamily="34" charset="0"/>
              <a:buNone/>
              <a:defRPr sz="20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smtClean="0"/>
              <a:t>Google Maps API accepts limited number of requests</a:t>
            </a:r>
          </a:p>
          <a:p>
            <a:pPr marL="800100" lvl="1" indent="-342900">
              <a:buFont typeface="Arial" panose="020B0604020202020204" pitchFamily="34" charset="0"/>
              <a:buChar char="•"/>
            </a:pPr>
            <a:r>
              <a:rPr lang="en-US" sz="1600" dirty="0" smtClean="0"/>
              <a:t>Solution: Add sleep() calls when the number of requests becomes large</a:t>
            </a:r>
          </a:p>
          <a:p>
            <a:pPr marL="342900" indent="-342900" algn="l">
              <a:buFont typeface="Arial" panose="020B0604020202020204" pitchFamily="34" charset="0"/>
              <a:buChar char="•"/>
            </a:pPr>
            <a:r>
              <a:rPr lang="en-US" sz="2000" dirty="0" smtClean="0"/>
              <a:t>The skeleton project and functions were in </a:t>
            </a:r>
            <a:r>
              <a:rPr lang="en-US" sz="2000" dirty="0" smtClean="0"/>
              <a:t>Matlab</a:t>
            </a:r>
            <a:r>
              <a:rPr lang="en-US" sz="2000" dirty="0" smtClean="0"/>
              <a:t>, using built in functions</a:t>
            </a:r>
          </a:p>
          <a:p>
            <a:pPr marL="800100" lvl="1" indent="-342900">
              <a:buFont typeface="Arial" panose="020B0604020202020204" pitchFamily="34" charset="0"/>
              <a:buChar char="•"/>
            </a:pPr>
            <a:r>
              <a:rPr lang="en-US" sz="1600" dirty="0" smtClean="0"/>
              <a:t>Solution: Write everything from the ground up</a:t>
            </a:r>
          </a:p>
          <a:p>
            <a:pPr marL="342900" indent="-342900" algn="l">
              <a:buFont typeface="Arial" panose="020B0604020202020204" pitchFamily="34" charset="0"/>
              <a:buChar char="•"/>
            </a:pPr>
            <a:r>
              <a:rPr lang="en-US" sz="2000" dirty="0" smtClean="0"/>
              <a:t>Scheduling</a:t>
            </a:r>
            <a:r>
              <a:rPr lang="en-US" sz="1600" dirty="0" smtClean="0"/>
              <a:t> </a:t>
            </a:r>
            <a:r>
              <a:rPr lang="en-US" sz="2000" dirty="0" smtClean="0"/>
              <a:t>meeting</a:t>
            </a:r>
            <a:r>
              <a:rPr lang="en-US" sz="1600" dirty="0" smtClean="0"/>
              <a:t> </a:t>
            </a:r>
            <a:r>
              <a:rPr lang="en-US" sz="2000" dirty="0" smtClean="0"/>
              <a:t>for the group</a:t>
            </a:r>
          </a:p>
          <a:p>
            <a:pPr marL="800100" lvl="1" indent="-342900">
              <a:buFont typeface="Arial" panose="020B0604020202020204" pitchFamily="34" charset="0"/>
              <a:buChar char="•"/>
            </a:pPr>
            <a:r>
              <a:rPr lang="en-US" sz="1600" dirty="0" smtClean="0"/>
              <a:t>Solution: Schedule meeting for the group</a:t>
            </a:r>
            <a:endParaRPr lang="en-US" sz="1600" dirty="0"/>
          </a:p>
          <a:p>
            <a:pPr marL="342900" indent="-342900">
              <a:buFont typeface="Arial" panose="020B0604020202020204" pitchFamily="34" charset="0"/>
              <a:buChar char="•"/>
            </a:pP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1752600"/>
            <a:ext cx="4937760" cy="3627120"/>
          </a:xfrm>
          <a:prstGeom prst="rect">
            <a:avLst/>
          </a:prstGeom>
        </p:spPr>
      </p:pic>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762000"/>
          </a:xfrm>
        </p:spPr>
        <p:txBody>
          <a:bodyPr/>
          <a:lstStyle/>
          <a:p>
            <a:r>
              <a:rPr lang="en-US" dirty="0"/>
              <a:t>Further </a:t>
            </a:r>
            <a:r>
              <a:rPr lang="en-US" dirty="0" smtClean="0"/>
              <a:t>development</a:t>
            </a:r>
            <a:endParaRPr lang="en-US" dirty="0"/>
          </a:p>
        </p:txBody>
      </p:sp>
      <p:sp>
        <p:nvSpPr>
          <p:cNvPr id="3" name="Content Placeholder 2"/>
          <p:cNvSpPr>
            <a:spLocks noGrp="1"/>
          </p:cNvSpPr>
          <p:nvPr>
            <p:ph idx="1"/>
          </p:nvPr>
        </p:nvSpPr>
        <p:spPr>
          <a:xfrm>
            <a:off x="1066800" y="1524000"/>
            <a:ext cx="6400800" cy="2667000"/>
          </a:xfrm>
        </p:spPr>
        <p:txBody>
          <a:bodyPr/>
          <a:lstStyle/>
          <a:p>
            <a:r>
              <a:rPr lang="en-US" dirty="0" smtClean="0"/>
              <a:t>Database to store routes (History)</a:t>
            </a:r>
          </a:p>
          <a:p>
            <a:r>
              <a:rPr lang="en-US" dirty="0" smtClean="0"/>
              <a:t>Optimization of the algorithm</a:t>
            </a:r>
          </a:p>
          <a:p>
            <a:r>
              <a:rPr lang="en-US" dirty="0" smtClean="0"/>
              <a:t>WebUI / GUI improvements for readability</a:t>
            </a:r>
          </a:p>
          <a:p>
            <a:r>
              <a:rPr lang="en-US" dirty="0" smtClean="0"/>
              <a:t>Payed Google Maps API for unlimited requests</a:t>
            </a:r>
            <a:endParaRPr lang="en-US" dirty="0"/>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540</TotalTime>
  <Words>325</Words>
  <Application>Microsoft Office PowerPoint</Application>
  <PresentationFormat>Widescreen</PresentationFormat>
  <Paragraphs>60</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Schoolbook</vt:lpstr>
      <vt:lpstr>CITY SKETCH 16X9</vt:lpstr>
      <vt:lpstr>Travelling Thief Problem</vt:lpstr>
      <vt:lpstr>Members</vt:lpstr>
      <vt:lpstr>Scope of the Project</vt:lpstr>
      <vt:lpstr>Please tell me more…</vt:lpstr>
      <vt:lpstr>So, what did you do?</vt:lpstr>
      <vt:lpstr>PowerPoint Presentation</vt:lpstr>
      <vt:lpstr>PowerPoint Presentation</vt:lpstr>
      <vt:lpstr>Difficulties</vt:lpstr>
      <vt:lpstr>Further development</vt:lpstr>
      <vt:lpstr>Crème de la crème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Travelling Thief Problem</dc:title>
  <dc:creator>Imre Szasz</dc:creator>
  <cp:lastModifiedBy>Imre Szasz</cp:lastModifiedBy>
  <cp:revision>33</cp:revision>
  <dcterms:created xsi:type="dcterms:W3CDTF">2017-01-18T18:25:24Z</dcterms:created>
  <dcterms:modified xsi:type="dcterms:W3CDTF">2017-02-24T16:48:51Z</dcterms:modified>
</cp:coreProperties>
</file>