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Open Sans ExtraBold"/>
      <p:bold r:id="rId17"/>
      <p:boldItalic r:id="rId18"/>
    </p:embeddedFont>
    <p:embeddedFont>
      <p:font typeface="Open Sans Light"/>
      <p:regular r:id="rId19"/>
      <p:bold r:id="rId20"/>
      <p:italic r:id="rId21"/>
      <p:boldItalic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Light-bold.fntdata"/><Relationship Id="rId22" Type="http://schemas.openxmlformats.org/officeDocument/2006/relationships/font" Target="fonts/OpenSansLight-boldItalic.fntdata"/><Relationship Id="rId21" Type="http://schemas.openxmlformats.org/officeDocument/2006/relationships/font" Target="fonts/OpenSansLight-italic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OpenSansExtraBold-bold.fntdata"/><Relationship Id="rId16" Type="http://schemas.openxmlformats.org/officeDocument/2006/relationships/slide" Target="slides/slide12.xml"/><Relationship Id="rId19" Type="http://schemas.openxmlformats.org/officeDocument/2006/relationships/font" Target="fonts/OpenSansLight-regular.fntdata"/><Relationship Id="rId18" Type="http://schemas.openxmlformats.org/officeDocument/2006/relationships/font" Target="fonts/OpenSansExtraBol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5043cbe910_0_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25043cbe910_0_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5043cbe910_0_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25043cbe910_0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043cbe910_0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25043cbe910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5043cbe910_0_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25043cbe910_0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5043cbe910_0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25043cbe910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_ONLY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Relationship Id="rId4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 flipH="1" rot="10800000">
            <a:off x="-1" y="0"/>
            <a:ext cx="9163201" cy="514800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Open Sans ExtraBold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Sprocket Central Pty Ltd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 Light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Data analytics approach</a:t>
            </a:r>
            <a:endParaRPr/>
          </a:p>
        </p:txBody>
      </p:sp>
      <p:pic>
        <p:nvPicPr>
          <p:cNvPr descr="Shape 57" id="57" name="Google Shape;5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100" y="1275524"/>
            <a:ext cx="1982300" cy="2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 Light"/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2"/>
          <p:cNvSpPr/>
          <p:nvPr/>
        </p:nvSpPr>
        <p:spPr>
          <a:xfrm>
            <a:off x="205025" y="263974"/>
            <a:ext cx="85656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Interpretation</a:t>
            </a: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205025" y="1083300"/>
            <a:ext cx="33369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lang="en-US" sz="2000">
                <a:latin typeface="Open Sans"/>
                <a:ea typeface="Open Sans"/>
                <a:cs typeface="Open Sans"/>
                <a:sym typeface="Open Sans"/>
              </a:rPr>
              <a:t>Wealth segment</a:t>
            </a: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143425" y="1763825"/>
            <a:ext cx="5123400" cy="29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We notice that in all the age groups, the number of Mass Customers remains the highest, so it would be wise to provide extra focusto this area.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The next are of focus should be weon High Net Customer Category.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Then followed by the Affluent Customers.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" name="Google Shape;148;p22"/>
          <p:cNvSpPr/>
          <p:nvPr/>
        </p:nvSpPr>
        <p:spPr>
          <a:xfrm>
            <a:off x="-6201" y="-6350"/>
            <a:ext cx="9175500" cy="23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pic>
        <p:nvPicPr>
          <p:cNvPr descr="A picture containing screenshot&#10;&#10;Description automatically generated" id="149" name="Google Shape;14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49025" y="996227"/>
            <a:ext cx="3021125" cy="184753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picture containing screenshot&#10;&#10;Description automatically generated" id="150" name="Google Shape;15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49024" y="3019476"/>
            <a:ext cx="3021125" cy="20039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3"/>
          <p:cNvSpPr/>
          <p:nvPr/>
        </p:nvSpPr>
        <p:spPr>
          <a:xfrm>
            <a:off x="205025" y="263974"/>
            <a:ext cx="85656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Interpretation</a:t>
            </a:r>
            <a:endParaRPr/>
          </a:p>
        </p:txBody>
      </p:sp>
      <p:sp>
        <p:nvSpPr>
          <p:cNvPr id="157" name="Google Shape;157;p23"/>
          <p:cNvSpPr/>
          <p:nvPr/>
        </p:nvSpPr>
        <p:spPr>
          <a:xfrm>
            <a:off x="166525" y="975500"/>
            <a:ext cx="33369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lang="en-US" sz="2000">
                <a:latin typeface="Open Sans"/>
                <a:ea typeface="Open Sans"/>
                <a:cs typeface="Open Sans"/>
                <a:sym typeface="Open Sans"/>
              </a:rPr>
              <a:t>Wealth segment</a:t>
            </a:r>
            <a:endParaRPr/>
          </a:p>
        </p:txBody>
      </p:sp>
      <p:sp>
        <p:nvSpPr>
          <p:cNvPr id="158" name="Google Shape;158;p23"/>
          <p:cNvSpPr/>
          <p:nvPr/>
        </p:nvSpPr>
        <p:spPr>
          <a:xfrm>
            <a:off x="81850" y="1502025"/>
            <a:ext cx="88962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VIC and QLD cars seem to have more customers that own car, so NSW should be considered.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 NSW cars category should be prioritized the most for now, since numbers of customers that don’t own a car is significantly larger than the number of customers who own one.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9" name="Google Shape;159;p23"/>
          <p:cNvSpPr/>
          <p:nvPr/>
        </p:nvSpPr>
        <p:spPr>
          <a:xfrm>
            <a:off x="-6201" y="-6350"/>
            <a:ext cx="9175500" cy="23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pic>
        <p:nvPicPr>
          <p:cNvPr descr="A picture containing screenshot&#10;&#10;Description automatically generated" id="160" name="Google Shape;16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9200" y="2750575"/>
            <a:ext cx="3185525" cy="21598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/>
          <p:nvPr/>
        </p:nvSpPr>
        <p:spPr>
          <a:xfrm flipH="1" rot="10800000">
            <a:off x="-1" y="0"/>
            <a:ext cx="9163201" cy="514800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4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Open Sans ExtraBold"/>
              <a:buNone/>
            </a:pPr>
            <a:r>
              <a:rPr lang="en-US"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Thank you</a:t>
            </a:r>
            <a:endParaRPr/>
          </a:p>
        </p:txBody>
      </p:sp>
      <p:sp>
        <p:nvSpPr>
          <p:cNvPr id="167" name="Google Shape;167;p24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sp>
        <p:nvSpPr>
          <p:cNvPr id="168" name="Google Shape;168;p24"/>
          <p:cNvSpPr txBox="1"/>
          <p:nvPr/>
        </p:nvSpPr>
        <p:spPr>
          <a:xfrm>
            <a:off x="331100" y="4435125"/>
            <a:ext cx="325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Saadeddine Badri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Data Exploration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Model Development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Interpretation</a:t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New Customers Analysis</a:t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151125" y="1641149"/>
            <a:ext cx="41346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Analyze the following factors for new customers: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Age distribution criteria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Bike Purchase in 3 years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Job Industry Category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Car owns by the new customer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lang="en-US" sz="2000">
                <a:latin typeface="Open Sans"/>
                <a:ea typeface="Open Sans"/>
                <a:cs typeface="Open Sans"/>
                <a:sym typeface="Open Sans"/>
              </a:rPr>
              <a:t>Plots of Age Distribution for New Customers:</a:t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000" y="2081775"/>
            <a:ext cx="3825175" cy="2314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6" name="Google Shape;8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69056" y="2081775"/>
            <a:ext cx="3392468" cy="2314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 Development</a:t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</a:pPr>
            <a:r>
              <a:rPr b="1"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Plots of Age Distribution for New Customers: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t/>
            </a:r>
            <a:endParaRPr b="1"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097" y="2074102"/>
            <a:ext cx="3904400" cy="2313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6" name="Google Shape;9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52473" y="2029750"/>
            <a:ext cx="3473586" cy="2313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205025" y="263974"/>
            <a:ext cx="85656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lt1"/>
                </a:solidFill>
              </a:rPr>
              <a:t>Data Exploration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rgbClr val="FFFFFF"/>
              </a:solidFill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205025" y="1083299"/>
            <a:ext cx="8565600" cy="9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</a:pPr>
            <a:r>
              <a:rPr b="1"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Plots of Age Distribution for New Customers: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t/>
            </a:r>
            <a:endParaRPr b="1"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18"/>
          <p:cNvSpPr/>
          <p:nvPr/>
        </p:nvSpPr>
        <p:spPr>
          <a:xfrm>
            <a:off x="-6201" y="-6350"/>
            <a:ext cx="9175500" cy="23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097" y="2074102"/>
            <a:ext cx="3904400" cy="2313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6" name="Google Shape;10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52473" y="2029750"/>
            <a:ext cx="3473586" cy="2313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lt1"/>
                </a:solidFill>
              </a:rPr>
              <a:t>Data Exploration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rgbClr val="FFFFFF"/>
              </a:solidFill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latin typeface="Open Sans"/>
                <a:ea typeface="Open Sans"/>
                <a:cs typeface="Open Sans"/>
                <a:sym typeface="Open Sans"/>
              </a:rPr>
              <a:t>Analysis - Age Distribution</a:t>
            </a:r>
            <a:endParaRPr b="1"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t/>
            </a:r>
            <a:endParaRPr b="1"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158825" y="1727875"/>
            <a:ext cx="89853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It can be observed from the plots that most of the new customers belong to the age group of 40 – 49 as the same is noticed for the old customer data also. Hence we infer that, people belonging to the this age group are most likely to purchase frequently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The ratio of purchase has increased in the new customer data for the age group belonging to the range 60 – 69.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The data distribution remains same for the age group of 20 – 29 in both the data.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It looks like the percentages of under 25 years old not really change.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19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0"/>
          <p:cNvSpPr/>
          <p:nvPr/>
        </p:nvSpPr>
        <p:spPr>
          <a:xfrm>
            <a:off x="205025" y="263975"/>
            <a:ext cx="85656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lt1"/>
                </a:solidFill>
              </a:rPr>
              <a:t>Model Development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rgbClr val="FFFFFF"/>
              </a:solidFill>
            </a:endParaRPr>
          </a:p>
        </p:txBody>
      </p:sp>
      <p:sp>
        <p:nvSpPr>
          <p:cNvPr id="122" name="Google Shape;122;p20"/>
          <p:cNvSpPr/>
          <p:nvPr/>
        </p:nvSpPr>
        <p:spPr>
          <a:xfrm>
            <a:off x="205025" y="1083300"/>
            <a:ext cx="51696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lang="en-US" sz="2000">
                <a:latin typeface="Open Sans"/>
                <a:ea typeface="Open Sans"/>
                <a:cs typeface="Open Sans"/>
                <a:sym typeface="Open Sans"/>
              </a:rPr>
              <a:t>Purchase History of Bikes (last 3 years)</a:t>
            </a: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289725" y="1679575"/>
            <a:ext cx="5031000" cy="26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We can see that around 51% (25,212 bikes)  females purchased a bike within the last three years and the male purchase sums up to 47% (23,765 bikes).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The target audience for our marketing and advertising should be inclined to provide focus on females than males.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-6201" y="-6350"/>
            <a:ext cx="9175500" cy="23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pic>
        <p:nvPicPr>
          <p:cNvPr id="125" name="Google Shape;12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85250" y="1320100"/>
            <a:ext cx="2682600" cy="15077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6" name="Google Shape;12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85250" y="3380050"/>
            <a:ext cx="2682600" cy="154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7" name="Google Shape;127;p20"/>
          <p:cNvSpPr txBox="1"/>
          <p:nvPr/>
        </p:nvSpPr>
        <p:spPr>
          <a:xfrm>
            <a:off x="5898075" y="852625"/>
            <a:ext cx="253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NEW CUSTOMER PURCHASE</a:t>
            </a:r>
            <a:endParaRPr sz="1200"/>
          </a:p>
        </p:txBody>
      </p:sp>
      <p:sp>
        <p:nvSpPr>
          <p:cNvPr id="128" name="Google Shape;128;p20"/>
          <p:cNvSpPr txBox="1"/>
          <p:nvPr/>
        </p:nvSpPr>
        <p:spPr>
          <a:xfrm>
            <a:off x="5823375" y="2903838"/>
            <a:ext cx="268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OLD CUSTOMER PURCHASE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1"/>
          <p:cNvSpPr/>
          <p:nvPr/>
        </p:nvSpPr>
        <p:spPr>
          <a:xfrm>
            <a:off x="205025" y="263974"/>
            <a:ext cx="85656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Interpretation</a:t>
            </a:r>
            <a:endParaRPr/>
          </a:p>
        </p:txBody>
      </p:sp>
      <p:sp>
        <p:nvSpPr>
          <p:cNvPr id="135" name="Google Shape;135;p21"/>
          <p:cNvSpPr/>
          <p:nvPr/>
        </p:nvSpPr>
        <p:spPr>
          <a:xfrm>
            <a:off x="205025" y="1083300"/>
            <a:ext cx="33369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lang="en-US" sz="2000">
                <a:latin typeface="Open Sans"/>
                <a:ea typeface="Open Sans"/>
                <a:cs typeface="Open Sans"/>
                <a:sym typeface="Open Sans"/>
              </a:rPr>
              <a:t>Job industry</a:t>
            </a:r>
            <a:endParaRPr/>
          </a:p>
        </p:txBody>
      </p:sp>
      <p:sp>
        <p:nvSpPr>
          <p:cNvPr id="136" name="Google Shape;136;p21"/>
          <p:cNvSpPr/>
          <p:nvPr/>
        </p:nvSpPr>
        <p:spPr>
          <a:xfrm>
            <a:off x="143425" y="1763825"/>
            <a:ext cx="5123400" cy="29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Most of the new customers belong to the Finance industry and Manufacturing customers still stands among the top two positions.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Rest of the industries seem to remain in the same positions.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" name="Google Shape;137;p21"/>
          <p:cNvSpPr/>
          <p:nvPr/>
        </p:nvSpPr>
        <p:spPr>
          <a:xfrm>
            <a:off x="-6201" y="-6350"/>
            <a:ext cx="9175500" cy="23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pic>
        <p:nvPicPr>
          <p:cNvPr descr="A screenshot of a cell phone&#10;&#10;Description automatically generated" id="138" name="Google Shape;13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21850" y="982362"/>
            <a:ext cx="3154700" cy="199973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screenshot of a cell phone&#10;&#10;Description automatically generated" id="139" name="Google Shape;13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21847" y="3143925"/>
            <a:ext cx="3154703" cy="180612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