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8" r:id="rId2"/>
    <p:sldId id="301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04" r:id="rId11"/>
    <p:sldId id="325" r:id="rId12"/>
    <p:sldId id="314" r:id="rId13"/>
    <p:sldId id="328" r:id="rId14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위상 정렬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/* </a:t>
            </a:r>
            <a:r>
              <a:rPr lang="ko-KR" altLang="ko-KR" sz="1400" kern="0" dirty="0">
                <a:solidFill>
                  <a:srgbClr val="3F7F5F"/>
                </a:solidFill>
                <a:latin typeface="Consolas"/>
                <a:cs typeface="Consolas"/>
              </a:rPr>
              <a:t>중략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*/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].add(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]++;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문제풀이반 </a:t>
            </a:r>
            <a:r>
              <a:rPr lang="mr-IN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order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Queue&lt;Integer&gt;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LinkedList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== 0)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.isEmpty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.poll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order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: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(--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in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== 0)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25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1764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#define </a:t>
            </a: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pb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push_back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#define </a:t>
            </a: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sz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(v) ((</a:t>
            </a: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)(v).size</a:t>
            </a: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())</a:t>
            </a:r>
          </a:p>
          <a:p>
            <a:pPr latinLnBrk="0">
              <a:lnSpc>
                <a:spcPct val="115000"/>
              </a:lnSpc>
            </a:pP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latin typeface="Consolas"/>
                <a:cs typeface="Times New Roman"/>
              </a:rPr>
              <a:t>M;i</a:t>
            </a:r>
            <a:r>
              <a:rPr lang="en-US" altLang="ko-KR" sz="1400" kern="0" dirty="0">
                <a:latin typeface="Consolas"/>
                <a:cs typeface="Times New Roman"/>
              </a:rPr>
              <a:t>++){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a</a:t>
            </a:r>
            <a:r>
              <a:rPr lang="en-US" altLang="ko-KR" sz="1400" kern="0">
                <a:latin typeface="Consolas"/>
                <a:cs typeface="Times New Roman"/>
              </a:rPr>
              <a:t>, </a:t>
            </a:r>
            <a:r>
              <a:rPr lang="en-US" altLang="ko-KR" sz="1400" kern="0" smtClean="0">
                <a:latin typeface="Consolas"/>
                <a:cs typeface="Times New Roman"/>
              </a:rPr>
              <a:t>b; </a:t>
            </a:r>
            <a:r>
              <a:rPr lang="en-US" altLang="ko-KR" sz="1400" kern="0" dirty="0" err="1">
                <a:latin typeface="Consolas"/>
                <a:cs typeface="Times New Roman"/>
              </a:rPr>
              <a:t>scanf</a:t>
            </a:r>
            <a:r>
              <a:rPr lang="en-US" altLang="ko-KR" sz="1400" kern="0" dirty="0"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Consolas"/>
                <a:cs typeface="Times New Roman"/>
              </a:rPr>
              <a:t>"%</a:t>
            </a:r>
            <a:r>
              <a:rPr lang="en-US" altLang="ko-KR" sz="1400" kern="0" dirty="0" err="1">
                <a:solidFill>
                  <a:srgbClr val="A31515"/>
                </a:solidFill>
                <a:latin typeface="Consolas"/>
                <a:cs typeface="Times New Roman"/>
              </a:rPr>
              <a:t>d%d%d</a:t>
            </a:r>
            <a:r>
              <a:rPr lang="en-US" altLang="ko-KR" sz="1400" kern="0" dirty="0">
                <a:solidFill>
                  <a:srgbClr val="A31515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 dirty="0">
                <a:latin typeface="Consolas"/>
                <a:cs typeface="Times New Roman"/>
              </a:rPr>
              <a:t>, &amp;a, </a:t>
            </a:r>
            <a:r>
              <a:rPr lang="en-US" altLang="ko-KR" sz="1400" kern="0">
                <a:latin typeface="Consolas"/>
                <a:cs typeface="Times New Roman"/>
              </a:rPr>
              <a:t>&amp;</a:t>
            </a:r>
            <a:r>
              <a:rPr lang="en-US" altLang="ko-KR" sz="1400" kern="0" smtClean="0">
                <a:latin typeface="Consolas"/>
                <a:cs typeface="Times New Roman"/>
              </a:rPr>
              <a:t>b);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con[a].</a:t>
            </a:r>
            <a:r>
              <a:rPr lang="en-US" altLang="ko-KR" sz="1400" kern="0" dirty="0" err="1">
                <a:latin typeface="Consolas"/>
                <a:cs typeface="Times New Roman"/>
              </a:rPr>
              <a:t>pb</a:t>
            </a:r>
            <a:r>
              <a:rPr lang="en-US" altLang="ko-KR" sz="1400" kern="0" dirty="0">
                <a:latin typeface="Consolas"/>
                <a:cs typeface="Times New Roman"/>
              </a:rPr>
              <a:t>(b); in[b]++;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smtClean="0">
                <a:latin typeface="Consolas"/>
                <a:cs typeface="Times New Roman"/>
              </a:rPr>
              <a:t>}</a:t>
            </a:r>
            <a:endParaRPr lang="en-US" altLang="ko-KR" sz="1400" kern="0" dirty="0" smtClean="0">
              <a:latin typeface="Consolas"/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08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vector &lt;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&gt; order;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queue &lt;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&gt; que;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latin typeface="Consolas"/>
                <a:cs typeface="Times New Roman"/>
              </a:rPr>
              <a:t> (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N;i</a:t>
            </a:r>
            <a:r>
              <a:rPr lang="en-US" altLang="ko-KR" sz="1400" kern="0" dirty="0" smtClean="0">
                <a:latin typeface="Consolas"/>
                <a:cs typeface="Times New Roman"/>
              </a:rPr>
              <a:t>++) </a:t>
            </a: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 smtClean="0">
                <a:latin typeface="Consolas"/>
                <a:cs typeface="Times New Roman"/>
              </a:rPr>
              <a:t> (!in[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])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que.push</a:t>
            </a:r>
            <a:r>
              <a:rPr lang="en-US" altLang="ko-KR" sz="1400" kern="0" dirty="0" smtClean="0">
                <a:latin typeface="Consolas"/>
                <a:cs typeface="Times New Roman"/>
              </a:rPr>
              <a:t>(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);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while</a:t>
            </a:r>
            <a:r>
              <a:rPr lang="en-US" altLang="ko-KR" sz="1400" kern="0" dirty="0" smtClean="0">
                <a:latin typeface="Consolas"/>
                <a:cs typeface="Times New Roman"/>
              </a:rPr>
              <a:t> (!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que.empty</a:t>
            </a:r>
            <a:r>
              <a:rPr lang="en-US" altLang="ko-KR" sz="1400" kern="0" dirty="0" smtClean="0">
                <a:latin typeface="Consolas"/>
                <a:cs typeface="Times New Roman"/>
              </a:rPr>
              <a:t>()){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 q =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que.front</a:t>
            </a:r>
            <a:r>
              <a:rPr lang="en-US" altLang="ko-KR" sz="1400" kern="0" dirty="0" smtClean="0">
                <a:latin typeface="Consolas"/>
                <a:cs typeface="Times New Roman"/>
              </a:rPr>
              <a:t>();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que.pop</a:t>
            </a:r>
            <a:r>
              <a:rPr lang="en-US" altLang="ko-KR" sz="1400" kern="0" dirty="0" smtClean="0">
                <a:latin typeface="Consolas"/>
                <a:cs typeface="Times New Roman"/>
              </a:rPr>
              <a:t>();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order.pb</a:t>
            </a:r>
            <a:r>
              <a:rPr lang="en-US" altLang="ko-KR" sz="1400" kern="0" dirty="0" smtClean="0">
                <a:latin typeface="Consolas"/>
                <a:cs typeface="Times New Roman"/>
              </a:rPr>
              <a:t>(q);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</a:t>
            </a: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latin typeface="Consolas"/>
                <a:cs typeface="Times New Roman"/>
              </a:rPr>
              <a:t> (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=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sz</a:t>
            </a:r>
            <a:r>
              <a:rPr lang="en-US" altLang="ko-KR" sz="1400" kern="0" dirty="0" smtClean="0">
                <a:latin typeface="Consolas"/>
                <a:cs typeface="Times New Roman"/>
              </a:rPr>
              <a:t>(con[q]);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--;){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	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 smtClean="0">
                <a:latin typeface="Consolas"/>
                <a:cs typeface="Times New Roman"/>
              </a:rPr>
              <a:t> t = con[q][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];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	</a:t>
            </a: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 smtClean="0">
                <a:latin typeface="Consolas"/>
                <a:cs typeface="Times New Roman"/>
              </a:rPr>
              <a:t> (!--in[t])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que.push</a:t>
            </a:r>
            <a:r>
              <a:rPr lang="en-US" altLang="ko-KR" sz="1400" kern="0" dirty="0" smtClean="0">
                <a:latin typeface="Consolas"/>
                <a:cs typeface="Times New Roman"/>
              </a:rPr>
              <a:t>(t);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	}</a:t>
            </a:r>
            <a:endParaRPr lang="ko-KR" altLang="ko-KR" sz="105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}</a:t>
            </a:r>
            <a:endParaRPr lang="ko-KR" altLang="ko-KR" sz="105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8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주어지는 그래프는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DAG(Directed Acyclic Graph)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DAG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에서는 위상 정렬을 할 수 있다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위상 정렬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정점들을 간선의 방향을 거스르지 않도록 나열하는 것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즉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정점에서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번 정점으로 가는 간선이 있으면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a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보다 왼쪽에 나타나야 함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예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 [1, 3, 4, 5, 2, 6, 7]</a:t>
                </a: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52320" y="3003798"/>
            <a:ext cx="3255584" cy="1606405"/>
            <a:chOff x="395536" y="3075806"/>
            <a:chExt cx="3255584" cy="1606405"/>
          </a:xfrm>
        </p:grpSpPr>
        <p:sp>
          <p:nvSpPr>
            <p:cNvPr id="2" name="타원 1"/>
            <p:cNvSpPr/>
            <p:nvPr/>
          </p:nvSpPr>
          <p:spPr>
            <a:xfrm>
              <a:off x="3955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39754" y="421713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1957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547664" y="3651870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51334" y="425016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9072" y="3363838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직선 화살표 연결선 3"/>
            <p:cNvCxnSpPr>
              <a:stCxn id="2" idx="4"/>
              <a:endCxn id="11" idx="1"/>
            </p:cNvCxnSpPr>
            <p:nvPr/>
          </p:nvCxnSpPr>
          <p:spPr>
            <a:xfrm>
              <a:off x="611560" y="3507854"/>
              <a:ext cx="291466" cy="77255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2" idx="5"/>
              <a:endCxn id="15" idx="2"/>
            </p:cNvCxnSpPr>
            <p:nvPr/>
          </p:nvCxnSpPr>
          <p:spPr>
            <a:xfrm>
              <a:off x="764312" y="3444582"/>
              <a:ext cx="783352" cy="4233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2" idx="6"/>
              <a:endCxn id="13" idx="2"/>
            </p:cNvCxnSpPr>
            <p:nvPr/>
          </p:nvCxnSpPr>
          <p:spPr>
            <a:xfrm>
              <a:off x="827584" y="3291830"/>
              <a:ext cx="136815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6"/>
              <a:endCxn id="16" idx="2"/>
            </p:cNvCxnSpPr>
            <p:nvPr/>
          </p:nvCxnSpPr>
          <p:spPr>
            <a:xfrm>
              <a:off x="1271802" y="4433157"/>
              <a:ext cx="1279532" cy="330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7"/>
              <a:endCxn id="15" idx="3"/>
            </p:cNvCxnSpPr>
            <p:nvPr/>
          </p:nvCxnSpPr>
          <p:spPr>
            <a:xfrm flipV="1">
              <a:off x="1208530" y="4020646"/>
              <a:ext cx="402406" cy="2597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5"/>
              <a:endCxn id="16" idx="1"/>
            </p:cNvCxnSpPr>
            <p:nvPr/>
          </p:nvCxnSpPr>
          <p:spPr>
            <a:xfrm>
              <a:off x="1916440" y="4020646"/>
              <a:ext cx="698166" cy="292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5" idx="7"/>
              <a:endCxn id="13" idx="3"/>
            </p:cNvCxnSpPr>
            <p:nvPr/>
          </p:nvCxnSpPr>
          <p:spPr>
            <a:xfrm flipV="1">
              <a:off x="1916440" y="3444582"/>
              <a:ext cx="342568" cy="27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3" idx="6"/>
              <a:endCxn id="17" idx="1"/>
            </p:cNvCxnSpPr>
            <p:nvPr/>
          </p:nvCxnSpPr>
          <p:spPr>
            <a:xfrm>
              <a:off x="2627784" y="3291830"/>
              <a:ext cx="654560" cy="1352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6" idx="7"/>
              <a:endCxn id="17" idx="3"/>
            </p:cNvCxnSpPr>
            <p:nvPr/>
          </p:nvCxnSpPr>
          <p:spPr>
            <a:xfrm flipV="1">
              <a:off x="2920110" y="3732614"/>
              <a:ext cx="362234" cy="580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29" name="직사각형 28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01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96538" y="3003798"/>
            <a:ext cx="2811366" cy="1606405"/>
            <a:chOff x="839754" y="3075806"/>
            <a:chExt cx="2811366" cy="1606405"/>
          </a:xfrm>
        </p:grpSpPr>
        <p:sp>
          <p:nvSpPr>
            <p:cNvPr id="11" name="타원 10"/>
            <p:cNvSpPr/>
            <p:nvPr/>
          </p:nvSpPr>
          <p:spPr>
            <a:xfrm>
              <a:off x="839754" y="421713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1957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547664" y="3651870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51334" y="425016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9072" y="3363838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직선 화살표 연결선 21"/>
            <p:cNvCxnSpPr>
              <a:stCxn id="11" idx="6"/>
              <a:endCxn id="16" idx="2"/>
            </p:cNvCxnSpPr>
            <p:nvPr/>
          </p:nvCxnSpPr>
          <p:spPr>
            <a:xfrm>
              <a:off x="1271802" y="4433157"/>
              <a:ext cx="1279532" cy="330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7"/>
              <a:endCxn id="15" idx="3"/>
            </p:cNvCxnSpPr>
            <p:nvPr/>
          </p:nvCxnSpPr>
          <p:spPr>
            <a:xfrm flipV="1">
              <a:off x="1208530" y="4020646"/>
              <a:ext cx="402406" cy="2597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5" idx="5"/>
              <a:endCxn id="16" idx="1"/>
            </p:cNvCxnSpPr>
            <p:nvPr/>
          </p:nvCxnSpPr>
          <p:spPr>
            <a:xfrm>
              <a:off x="1916440" y="4020646"/>
              <a:ext cx="698166" cy="292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5" idx="7"/>
              <a:endCxn id="13" idx="3"/>
            </p:cNvCxnSpPr>
            <p:nvPr/>
          </p:nvCxnSpPr>
          <p:spPr>
            <a:xfrm flipV="1">
              <a:off x="1916440" y="3444582"/>
              <a:ext cx="342568" cy="27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3" idx="6"/>
              <a:endCxn id="17" idx="1"/>
            </p:cNvCxnSpPr>
            <p:nvPr/>
          </p:nvCxnSpPr>
          <p:spPr>
            <a:xfrm>
              <a:off x="2627784" y="3291830"/>
              <a:ext cx="654560" cy="1352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6" idx="7"/>
              <a:endCxn id="17" idx="3"/>
            </p:cNvCxnSpPr>
            <p:nvPr/>
          </p:nvCxnSpPr>
          <p:spPr>
            <a:xfrm flipV="1">
              <a:off x="2920110" y="3732614"/>
              <a:ext cx="362234" cy="580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26" name="직사각형 25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4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604448" y="3003798"/>
            <a:ext cx="2103456" cy="1606405"/>
            <a:chOff x="1547664" y="3075806"/>
            <a:chExt cx="2103456" cy="1606405"/>
          </a:xfrm>
        </p:grpSpPr>
        <p:sp>
          <p:nvSpPr>
            <p:cNvPr id="13" name="타원 12"/>
            <p:cNvSpPr/>
            <p:nvPr/>
          </p:nvSpPr>
          <p:spPr>
            <a:xfrm>
              <a:off x="21957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547664" y="3651870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51334" y="425016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9072" y="3363838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직선 화살표 연결선 27"/>
            <p:cNvCxnSpPr>
              <a:stCxn id="15" idx="5"/>
              <a:endCxn id="16" idx="1"/>
            </p:cNvCxnSpPr>
            <p:nvPr/>
          </p:nvCxnSpPr>
          <p:spPr>
            <a:xfrm>
              <a:off x="1916440" y="4020646"/>
              <a:ext cx="698166" cy="292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5" idx="7"/>
              <a:endCxn id="13" idx="3"/>
            </p:cNvCxnSpPr>
            <p:nvPr/>
          </p:nvCxnSpPr>
          <p:spPr>
            <a:xfrm flipV="1">
              <a:off x="1916440" y="3444582"/>
              <a:ext cx="342568" cy="27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3" idx="6"/>
              <a:endCxn id="17" idx="1"/>
            </p:cNvCxnSpPr>
            <p:nvPr/>
          </p:nvCxnSpPr>
          <p:spPr>
            <a:xfrm>
              <a:off x="2627784" y="3291830"/>
              <a:ext cx="654560" cy="1352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6" idx="7"/>
              <a:endCxn id="17" idx="3"/>
            </p:cNvCxnSpPr>
            <p:nvPr/>
          </p:nvCxnSpPr>
          <p:spPr>
            <a:xfrm flipV="1">
              <a:off x="2920110" y="3732614"/>
              <a:ext cx="362234" cy="580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22" name="직사각형 2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19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52520" y="3003798"/>
            <a:ext cx="1455384" cy="1606405"/>
            <a:chOff x="2195736" y="3075806"/>
            <a:chExt cx="1455384" cy="1606405"/>
          </a:xfrm>
        </p:grpSpPr>
        <p:sp>
          <p:nvSpPr>
            <p:cNvPr id="13" name="타원 12"/>
            <p:cNvSpPr/>
            <p:nvPr/>
          </p:nvSpPr>
          <p:spPr>
            <a:xfrm>
              <a:off x="21957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551334" y="4250163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9072" y="3363838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직선 화살표 연결선 33"/>
            <p:cNvCxnSpPr>
              <a:stCxn id="13" idx="6"/>
              <a:endCxn id="17" idx="1"/>
            </p:cNvCxnSpPr>
            <p:nvPr/>
          </p:nvCxnSpPr>
          <p:spPr>
            <a:xfrm>
              <a:off x="2627784" y="3291830"/>
              <a:ext cx="654560" cy="1352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6" idx="7"/>
              <a:endCxn id="17" idx="3"/>
            </p:cNvCxnSpPr>
            <p:nvPr/>
          </p:nvCxnSpPr>
          <p:spPr>
            <a:xfrm flipV="1">
              <a:off x="2920110" y="3732614"/>
              <a:ext cx="362234" cy="580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9" name="직사각형 18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64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52520" y="3003798"/>
            <a:ext cx="1455384" cy="720080"/>
            <a:chOff x="2195736" y="3075806"/>
            <a:chExt cx="1455384" cy="720080"/>
          </a:xfrm>
        </p:grpSpPr>
        <p:sp>
          <p:nvSpPr>
            <p:cNvPr id="13" name="타원 12"/>
            <p:cNvSpPr/>
            <p:nvPr/>
          </p:nvSpPr>
          <p:spPr>
            <a:xfrm>
              <a:off x="2195736" y="3075806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19072" y="3363838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직선 화살표 연결선 33"/>
            <p:cNvCxnSpPr>
              <a:stCxn id="13" idx="6"/>
              <a:endCxn id="17" idx="1"/>
            </p:cNvCxnSpPr>
            <p:nvPr/>
          </p:nvCxnSpPr>
          <p:spPr>
            <a:xfrm>
              <a:off x="2627784" y="3291830"/>
              <a:ext cx="654560" cy="1352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1 3 5 2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9" name="직사각형 18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5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75856" y="3291830"/>
            <a:ext cx="432048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860032" y="39921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1 3 5 2 4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6" name="직사각형 15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85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위상정렬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자기 자신을 가리키는 간선이 없는 정점을 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찾은 정점을 출력하고 그 정점과 그 정점에서 나가는 간선을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그래프에 정점이 남아있으면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로 되돌아가고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아니면 알고리즘을 종료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788024" y="3951016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788024" y="4324822"/>
            <a:ext cx="29523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6016" y="366322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44208" y="36518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1 3 5 2 4 6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위상 정렬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49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548</Words>
  <Application>Microsoft Office PowerPoint</Application>
  <PresentationFormat>화면 슬라이드 쇼(16:9)</PresentationFormat>
  <Paragraphs>137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디자인 사용자 지정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214</cp:revision>
  <cp:lastPrinted>2016-11-29T01:16:43Z</cp:lastPrinted>
  <dcterms:created xsi:type="dcterms:W3CDTF">2016-05-12T02:04:15Z</dcterms:created>
  <dcterms:modified xsi:type="dcterms:W3CDTF">2017-07-10T05:45:48Z</dcterms:modified>
</cp:coreProperties>
</file>