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8" r:id="rId2"/>
    <p:sldId id="303" r:id="rId3"/>
    <p:sldId id="301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25" r:id="rId19"/>
    <p:sldId id="344" r:id="rId20"/>
    <p:sldId id="345" r:id="rId21"/>
  </p:sldIdLst>
  <p:sldSz cx="9144000" cy="5143500" type="screen16x9"/>
  <p:notesSz cx="9926638" cy="6797675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32">
          <p15:clr>
            <a:srgbClr val="A4A3A4"/>
          </p15:clr>
        </p15:guide>
        <p15:guide id="2" orient="horz" pos="855">
          <p15:clr>
            <a:srgbClr val="A4A3A4"/>
          </p15:clr>
        </p15:guide>
        <p15:guide id="3" orient="horz" pos="3151">
          <p15:clr>
            <a:srgbClr val="A4A3A4"/>
          </p15:clr>
        </p15:guide>
        <p15:guide id="4" orient="horz" pos="395">
          <p15:clr>
            <a:srgbClr val="A4A3A4"/>
          </p15:clr>
        </p15:guide>
        <p15:guide id="5" orient="horz" pos="305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pos="2880">
          <p15:clr>
            <a:srgbClr val="A4A3A4"/>
          </p15:clr>
        </p15:guide>
        <p15:guide id="8" pos="249">
          <p15:clr>
            <a:srgbClr val="A4A3A4"/>
          </p15:clr>
        </p15:guide>
        <p15:guide id="9" pos="159">
          <p15:clr>
            <a:srgbClr val="A4A3A4"/>
          </p15:clr>
        </p15:guide>
        <p15:guide id="10" pos="5601">
          <p15:clr>
            <a:srgbClr val="A4A3A4"/>
          </p15:clr>
        </p15:guide>
        <p15:guide id="11" pos="5511">
          <p15:clr>
            <a:srgbClr val="A4A3A4"/>
          </p15:clr>
        </p15:guide>
        <p15:guide id="12" orient="horz" pos="849">
          <p15:clr>
            <a:srgbClr val="A4A3A4"/>
          </p15:clr>
        </p15:guide>
        <p15:guide id="13" orient="horz" pos="3162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pos="5602">
          <p15:clr>
            <a:srgbClr val="A4A3A4"/>
          </p15:clr>
        </p15:guide>
        <p15:guide id="16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/>
    <p:restoredTop sz="94631"/>
  </p:normalViewPr>
  <p:slideViewPr>
    <p:cSldViewPr>
      <p:cViewPr>
        <p:scale>
          <a:sx n="125" d="100"/>
          <a:sy n="125" d="100"/>
        </p:scale>
        <p:origin x="-1284" y="-438"/>
      </p:cViewPr>
      <p:guideLst>
        <p:guide orient="horz" pos="532"/>
        <p:guide orient="horz" pos="3151"/>
        <p:guide orient="horz" pos="395"/>
        <p:guide orient="horz" pos="305"/>
        <p:guide orient="horz" pos="3026"/>
        <p:guide orient="horz" pos="804"/>
        <p:guide orient="horz" pos="894"/>
        <p:guide orient="horz" pos="1166"/>
        <p:guide orient="horz" pos="1620"/>
        <p:guide pos="2880"/>
        <p:guide pos="249"/>
        <p:guide pos="159"/>
        <p:guide pos="5601"/>
        <p:guide pos="5511"/>
        <p:guide pos="5602"/>
        <p:guide pos="340"/>
        <p:guide pos="793"/>
        <p:guide pos="5057"/>
        <p:guide pos="2154"/>
        <p:guide pos="35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75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22884-B80C-4283-A9C9-2C8F8FB1187B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8F02E-DD0A-4B4B-86BE-914D6C57E4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80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A0B8C-E7B5-4589-A719-A6DECAB33F05}" type="datetimeFigureOut">
              <a:rPr lang="ko-KR" altLang="en-US" smtClean="0"/>
              <a:t>2017-07-10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52B1-A37D-4509-9D45-41B695F1C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0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30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898" y="334949"/>
            <a:ext cx="5958582" cy="29258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63385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057423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949"/>
            <a:ext cx="2804337" cy="2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6046780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981669" y="340342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57423" y="300202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641"/>
            <a:ext cx="2804337" cy="292585"/>
          </a:xfrm>
          <a:prstGeom prst="rect">
            <a:avLst/>
          </a:prstGeom>
        </p:spPr>
      </p:pic>
      <p:pic>
        <p:nvPicPr>
          <p:cNvPr id="9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641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5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42625"/>
            <a:ext cx="8633769" cy="261610"/>
            <a:chOff x="500264" y="1007429"/>
            <a:chExt cx="3292211" cy="348813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24264" y="1007429"/>
              <a:ext cx="679093" cy="348813"/>
              <a:chOff x="783644" y="1007429"/>
              <a:chExt cx="679093" cy="348813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7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23161" y="1017688"/>
              <a:ext cx="266018" cy="32829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6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9973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790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981669" y="340491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4790"/>
            <a:ext cx="2804337" cy="292585"/>
          </a:xfrm>
          <a:prstGeom prst="rect">
            <a:avLst/>
          </a:prstGeom>
        </p:spPr>
      </p:pic>
      <p:pic>
        <p:nvPicPr>
          <p:cNvPr id="8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4790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 userDrawn="1"/>
        </p:nvGrpSpPr>
        <p:grpSpPr>
          <a:xfrm>
            <a:off x="258711" y="542622"/>
            <a:ext cx="8633769" cy="261609"/>
            <a:chOff x="500264" y="1007429"/>
            <a:chExt cx="3292211" cy="348813"/>
          </a:xfrm>
        </p:grpSpPr>
        <p:sp>
          <p:nvSpPr>
            <p:cNvPr id="10" name="모서리가 둥근 직사각형 9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1" name="그룹 10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2" name="그룹 11"/>
            <p:cNvGrpSpPr/>
            <p:nvPr userDrawn="1"/>
          </p:nvGrpSpPr>
          <p:grpSpPr>
            <a:xfrm>
              <a:off x="2041888" y="1007429"/>
              <a:ext cx="679093" cy="348813"/>
              <a:chOff x="783644" y="1007429"/>
              <a:chExt cx="679093" cy="348813"/>
            </a:xfrm>
          </p:grpSpPr>
          <p:sp>
            <p:nvSpPr>
              <p:cNvPr id="14" name="TextBox 13"/>
              <p:cNvSpPr txBox="1"/>
              <p:nvPr userDrawn="1"/>
            </p:nvSpPr>
            <p:spPr>
              <a:xfrm>
                <a:off x="783644" y="1007429"/>
                <a:ext cx="285578" cy="348813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100" b="1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0098D9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100" b="1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5" name="자유형 14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3" name="TextBox 12"/>
            <p:cNvSpPr txBox="1"/>
            <p:nvPr userDrawn="1"/>
          </p:nvSpPr>
          <p:spPr>
            <a:xfrm>
              <a:off x="3123160" y="1017686"/>
              <a:ext cx="266018" cy="3282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000" b="0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000" b="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6143761" y="300351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127152" y="300351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68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58711" y="546257"/>
            <a:ext cx="8633243" cy="271640"/>
          </a:xfrm>
          <a:prstGeom prst="roundRect">
            <a:avLst>
              <a:gd name="adj" fmla="val 15108"/>
            </a:avLst>
          </a:prstGeom>
          <a:solidFill>
            <a:srgbClr val="009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1074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6143761" y="296635"/>
            <a:ext cx="425073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Intro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981669" y="336775"/>
            <a:ext cx="772925" cy="263353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2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12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127152" y="296635"/>
            <a:ext cx="479576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en-US" altLang="ko-KR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Outro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6"/>
          <a:stretch/>
        </p:blipFill>
        <p:spPr>
          <a:xfrm>
            <a:off x="258383" y="331074"/>
            <a:ext cx="2804337" cy="292585"/>
          </a:xfrm>
          <a:prstGeom prst="rect">
            <a:avLst/>
          </a:prstGeom>
        </p:spPr>
      </p:pic>
      <p:pic>
        <p:nvPicPr>
          <p:cNvPr id="10" name="Picture 2" descr="D:\교재편집\★2016\박경미과장\알고리즘 A to Z\이미지\3개 예제코드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9"/>
          <a:stretch/>
        </p:blipFill>
        <p:spPr bwMode="auto">
          <a:xfrm>
            <a:off x="258711" y="331074"/>
            <a:ext cx="2804010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 userDrawn="1"/>
        </p:nvGrpSpPr>
        <p:grpSpPr>
          <a:xfrm>
            <a:off x="258711" y="538906"/>
            <a:ext cx="8633769" cy="261610"/>
            <a:chOff x="500264" y="1007428"/>
            <a:chExt cx="3292211" cy="348814"/>
          </a:xfrm>
        </p:grpSpPr>
        <p:sp>
          <p:nvSpPr>
            <p:cNvPr id="12" name="모서리가 둥근 직사각형 11"/>
            <p:cNvSpPr/>
            <p:nvPr userDrawn="1"/>
          </p:nvSpPr>
          <p:spPr>
            <a:xfrm>
              <a:off x="500264" y="1037351"/>
              <a:ext cx="3292211" cy="2889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13" name="그룹 12"/>
            <p:cNvGrpSpPr/>
            <p:nvPr userDrawn="1"/>
          </p:nvGrpSpPr>
          <p:grpSpPr>
            <a:xfrm>
              <a:off x="934043" y="1017687"/>
              <a:ext cx="669314" cy="328295"/>
              <a:chOff x="793423" y="1017687"/>
              <a:chExt cx="669314" cy="328295"/>
            </a:xfrm>
          </p:grpSpPr>
          <p:sp>
            <p:nvSpPr>
              <p:cNvPr id="18" name="TextBox 17"/>
              <p:cNvSpPr txBox="1"/>
              <p:nvPr userDrawn="1"/>
            </p:nvSpPr>
            <p:spPr>
              <a:xfrm>
                <a:off x="793423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문제내용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9" name="자유형 18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2051666" y="1017687"/>
              <a:ext cx="669315" cy="328295"/>
              <a:chOff x="793422" y="1017687"/>
              <a:chExt cx="669315" cy="328295"/>
            </a:xfrm>
          </p:grpSpPr>
          <p:sp>
            <p:nvSpPr>
              <p:cNvPr id="16" name="TextBox 15"/>
              <p:cNvSpPr txBox="1"/>
              <p:nvPr userDrawn="1"/>
            </p:nvSpPr>
            <p:spPr>
              <a:xfrm>
                <a:off x="793422" y="1017687"/>
                <a:ext cx="266018" cy="32829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algn="ctr" defTabSz="779252" rtl="0" eaLnBrk="1" latinLnBrk="1" hangingPunct="1"/>
                <a:r>
                  <a:rPr lang="ko-KR" altLang="en-US" sz="1000" b="0" kern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j-cs"/>
                  </a:rPr>
                  <a:t>문제풀이</a:t>
                </a:r>
                <a:endParaRPr lang="ko-KR" altLang="en-US" sz="1000" b="0" kern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endParaRPr>
              </a:p>
            </p:txBody>
          </p:sp>
          <p:sp>
            <p:nvSpPr>
              <p:cNvPr id="17" name="자유형 16"/>
              <p:cNvSpPr/>
              <p:nvPr userDrawn="1"/>
            </p:nvSpPr>
            <p:spPr>
              <a:xfrm>
                <a:off x="1462737" y="1111587"/>
                <a:ext cx="0" cy="140494"/>
              </a:xfrm>
              <a:custGeom>
                <a:avLst/>
                <a:gdLst>
                  <a:gd name="connsiteX0" fmla="*/ 0 w 0"/>
                  <a:gd name="connsiteY0" fmla="*/ 0 h 140494"/>
                  <a:gd name="connsiteX1" fmla="*/ 0 w 0"/>
                  <a:gd name="connsiteY1" fmla="*/ 140494 h 140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40494">
                    <a:moveTo>
                      <a:pt x="0" y="0"/>
                    </a:moveTo>
                    <a:lnTo>
                      <a:pt x="0" y="140494"/>
                    </a:lnTo>
                  </a:path>
                </a:pathLst>
              </a:custGeom>
              <a:noFill/>
              <a:ln w="9525">
                <a:solidFill>
                  <a:srgbClr val="009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500"/>
              </a:p>
            </p:txBody>
          </p:sp>
        </p:grpSp>
        <p:sp>
          <p:nvSpPr>
            <p:cNvPr id="15" name="TextBox 14"/>
            <p:cNvSpPr txBox="1"/>
            <p:nvPr userDrawn="1"/>
          </p:nvSpPr>
          <p:spPr>
            <a:xfrm>
              <a:off x="3113382" y="1007428"/>
              <a:ext cx="285578" cy="34881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algn="ctr" defTabSz="779252" rtl="0" eaLnBrk="1" latinLnBrk="1" hangingPunct="1"/>
              <a:r>
                <a:rPr lang="ko-KR" altLang="en-US" sz="1100" b="1" kern="12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98D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j-cs"/>
                </a:rPr>
                <a:t>소스코드</a:t>
              </a:r>
              <a:endParaRPr lang="ko-KR" altLang="en-US" sz="11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98D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78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3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227" y="334641"/>
            <a:ext cx="5958254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교재편집\★2016\박경미과장\알고리즘 A to Z\이미지\3개 기본문제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34"/>
          <a:stretch/>
        </p:blipFill>
        <p:spPr bwMode="auto">
          <a:xfrm>
            <a:off x="258384" y="334641"/>
            <a:ext cx="2804337" cy="2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058614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문제풀이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46780" y="300510"/>
            <a:ext cx="619037" cy="217186"/>
          </a:xfrm>
          <a:prstGeom prst="rect">
            <a:avLst/>
          </a:prstGeom>
          <a:noFill/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9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문제내용</a:t>
            </a:r>
            <a:endParaRPr lang="ko-KR" altLang="en-US" sz="9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948227" y="330151"/>
            <a:ext cx="824221" cy="278742"/>
          </a:xfrm>
          <a:prstGeom prst="rect">
            <a:avLst/>
          </a:prstGeom>
        </p:spPr>
        <p:txBody>
          <a:bodyPr wrap="none" lIns="77925" tIns="38963" rIns="77925" bIns="38963" rtlCol="0">
            <a:spAutoFit/>
          </a:bodyPr>
          <a:lstStyle/>
          <a:p>
            <a:pPr marL="0" algn="ctr" defTabSz="779252" rtl="0" eaLnBrk="1" latinLnBrk="1" hangingPunct="1"/>
            <a:r>
              <a:rPr lang="ko-KR" altLang="en-US" sz="1300" b="1" kern="12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소스코드</a:t>
            </a:r>
            <a:endParaRPr lang="ko-KR" altLang="en-US" sz="1300" b="1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64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2195736" y="-1"/>
            <a:ext cx="6948264" cy="771551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3513992" y="4781550"/>
            <a:ext cx="2133600" cy="273844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779252" rtl="0" eaLnBrk="1" latinLnBrk="1" hangingPunct="1"/>
            <a:fld id="{91A86A49-F0B5-46BE-A2DB-456339220CF3}" type="slidenum">
              <a:rPr lang="ko-KR" altLang="en-US" sz="900" kern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algn="ctr" defTabSz="779252" rtl="0" eaLnBrk="1" latinLnBrk="1" hangingPunct="1"/>
              <a:t>‹#›</a:t>
            </a:fld>
            <a:endParaRPr lang="ko-KR" altLang="en-US" sz="900" kern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16"/>
          <a:stretch/>
        </p:blipFill>
        <p:spPr>
          <a:xfrm>
            <a:off x="0" y="-1"/>
            <a:ext cx="6948264" cy="77155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873401" y="4844248"/>
            <a:ext cx="2012046" cy="1556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77925" tIns="38963" rIns="77925" bIns="38963" rtlCol="0">
            <a:spAutoFit/>
          </a:bodyPr>
          <a:lstStyle/>
          <a:p>
            <a:pPr algn="r"/>
            <a:r>
              <a:rPr lang="en-US" altLang="ko-KR" sz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2016 Samsung SDS Co., Ltd. All rights reserved </a:t>
            </a:r>
            <a:endParaRPr lang="ko-KR" altLang="en-US" sz="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1"/>
          <p:cNvSpPr>
            <a:spLocks noGrp="1"/>
          </p:cNvSpPr>
          <p:nvPr>
            <p:ph type="title"/>
          </p:nvPr>
        </p:nvSpPr>
        <p:spPr>
          <a:xfrm>
            <a:off x="755576" y="87474"/>
            <a:ext cx="8229600" cy="428625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9" y="4848630"/>
            <a:ext cx="973262" cy="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9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txStyles>
    <p:titleStyle>
      <a:lvl1pPr marL="0" algn="l" defTabSz="779252" rtl="0" eaLnBrk="1" latinLnBrk="1" hangingPunct="1">
        <a:spcBef>
          <a:spcPct val="0"/>
        </a:spcBef>
        <a:buNone/>
        <a:defRPr lang="ko-KR" altLang="en-US" sz="2000" b="1" kern="1200" dirty="0" smtClean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2139702"/>
            <a:ext cx="4248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최</a:t>
            </a:r>
            <a:r>
              <a:rPr lang="ko-KR" altLang="en-US" sz="30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단</a:t>
            </a:r>
            <a:r>
              <a:rPr lang="ko-KR" altLang="en-US" sz="3000" b="1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경로</a:t>
            </a:r>
            <a:endParaRPr lang="en-US" altLang="ko-KR" sz="30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7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3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69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31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213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7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u="sng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u="sng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u="sng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51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모서리가 둥근 직사각형 4"/>
              <p:cNvSpPr/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solidFill>
                <a:schemeClr val="bg1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Dijkstra’s Algorithm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는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구현을 어떻게 하느냐에 따라 시간복잡도가 달라진다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인접 행렬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(Adjacency Matrix)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인접 리스트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(Adjacency List)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“2.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처리하지 않은 정점 중에 거리 값이 제일 작은 정점을 고른다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</a:rPr>
                  <a:t> For-loop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 통해 구현하면 시간복잡도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marL="675376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이를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Binary-Heap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으로 구현하면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</a:rPr>
                </a:br>
                <a:r>
                  <a:rPr lang="ko-KR" altLang="en-US" sz="1400" dirty="0" smtClean="0">
                    <a:solidFill>
                      <a:schemeClr val="tx1"/>
                    </a:solidFill>
                  </a:rPr>
                  <a:t>시간복잡도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</m:d>
                        <m:func>
                          <m:func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49" y="1276350"/>
                <a:ext cx="8208963" cy="3311624"/>
              </a:xfrm>
              <a:prstGeom prst="roundRect">
                <a:avLst>
                  <a:gd name="adj" fmla="val 6196"/>
                </a:avLst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noFill/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1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static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&lt;Integer&gt;[]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>
                <a:latin typeface="Consolas"/>
                <a:cs typeface="Times New Roman"/>
              </a:rPr>
              <a:t> 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latin typeface="Consolas"/>
                <a:cs typeface="Times New Roman"/>
              </a:rPr>
              <a:t> 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u="sng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u="sng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u="sng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+1]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u="sng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u="sng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u="sng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u="sng" kern="0" dirty="0">
                <a:solidFill>
                  <a:srgbClr val="000000"/>
                </a:solidFill>
                <a:latin typeface="Consolas"/>
                <a:cs typeface="Times New Roman"/>
              </a:rPr>
              <a:t>+1]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ArrayList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&lt;&gt;();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=1;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/* </a:t>
            </a:r>
            <a:r>
              <a:rPr lang="ko-KR" altLang="ko-KR" sz="1400" kern="0" dirty="0">
                <a:solidFill>
                  <a:srgbClr val="3F7F5F"/>
                </a:solidFill>
                <a:latin typeface="Consolas"/>
                <a:cs typeface="Consolas"/>
              </a:rPr>
              <a:t>중략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*/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].add(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].add(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].add(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].add(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14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14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25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long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+1];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=2;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&lt;=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Long.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MAX_VALUE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PriorityQueue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&lt;Info&gt;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PriorityQueue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&lt;&gt;(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Comparator&lt;Info&gt;() 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compare(Info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, Info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a &lt; b ==&gt; negative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a &gt; b ==&gt; positive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a == b ==&gt; zero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&lt;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-1;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a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&gt;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b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1;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return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0;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9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});</a:t>
            </a:r>
            <a:endParaRPr lang="ko-KR" altLang="ko-KR" sz="9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427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4893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5" name="직사각형 4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정점과 </a:t>
            </a:r>
            <a:r>
              <a:rPr lang="en-US" altLang="ko-KR" sz="1400" dirty="0" smtClean="0">
                <a:solidFill>
                  <a:prstClr val="black"/>
                </a:solidFill>
              </a:rPr>
              <a:t>M</a:t>
            </a:r>
            <a:r>
              <a:rPr lang="ko-KR" altLang="en-US" sz="1400" dirty="0" smtClean="0">
                <a:solidFill>
                  <a:prstClr val="black"/>
                </a:solidFill>
              </a:rPr>
              <a:t>개의 양방향 간선이 있다</a:t>
            </a:r>
            <a:endParaRPr lang="en-US" altLang="ko-KR" sz="1400" dirty="0" smtClean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>
                <a:solidFill>
                  <a:prstClr val="black"/>
                </a:solidFill>
              </a:rPr>
              <a:t>두 </a:t>
            </a:r>
            <a:r>
              <a:rPr lang="ko-KR" altLang="en-US" sz="1400" dirty="0" smtClean="0">
                <a:solidFill>
                  <a:prstClr val="black"/>
                </a:solidFill>
              </a:rPr>
              <a:t>정점을 연결하는 간선이 여러 개 있을 수 있을 때</a:t>
            </a:r>
            <a:r>
              <a:rPr lang="en-US" altLang="ko-KR" sz="1400" dirty="0" smtClean="0">
                <a:solidFill>
                  <a:prstClr val="black"/>
                </a:solidFill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altLang="ko-KR" sz="1400" dirty="0">
              <a:solidFill>
                <a:prstClr val="black"/>
              </a:solidFill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prstClr val="black"/>
                </a:solidFill>
              </a:rPr>
              <a:t>1</a:t>
            </a:r>
            <a:r>
              <a:rPr lang="ko-KR" altLang="en-US" sz="1400" dirty="0" smtClean="0">
                <a:solidFill>
                  <a:prstClr val="black"/>
                </a:solidFill>
              </a:rPr>
              <a:t>번 정점에서 </a:t>
            </a:r>
            <a:r>
              <a:rPr lang="en-US" altLang="ko-KR" sz="1400" dirty="0" smtClean="0">
                <a:solidFill>
                  <a:prstClr val="black"/>
                </a:solidFill>
              </a:rPr>
              <a:t>N</a:t>
            </a:r>
            <a:r>
              <a:rPr lang="ko-KR" altLang="en-US" sz="1400" dirty="0" smtClean="0">
                <a:solidFill>
                  <a:prstClr val="black"/>
                </a:solidFill>
              </a:rPr>
              <a:t>번 정점으로 가는 최단 거리를 구하는 문제</a:t>
            </a:r>
            <a:endParaRPr lang="en-US" altLang="ko-KR" sz="14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2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49"/>
            <a:ext cx="8208963" cy="3527425"/>
          </a:xfrm>
          <a:prstGeom prst="roundRect">
            <a:avLst>
              <a:gd name="adj" fmla="val 295"/>
            </a:avLst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15000"/>
              </a:lnSpc>
            </a:pP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Info(0, 1));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while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(!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.isEmpty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()){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Info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.poll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!= 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 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continue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for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=0;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&lt;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].size();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++){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con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].get(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 err="1">
                <a:solidFill>
                  <a:srgbClr val="7F0055"/>
                </a:solidFill>
                <a:latin typeface="Consolas"/>
                <a:cs typeface="Times New Roman"/>
              </a:rPr>
              <a:t>int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= </a:t>
            </a:r>
            <a:r>
              <a:rPr lang="en-US" altLang="ko-KR" sz="1400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conv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].get(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i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// </a:t>
            </a:r>
            <a:r>
              <a:rPr lang="en-US" altLang="ko-KR" sz="1400" kern="0" dirty="0" err="1">
                <a:solidFill>
                  <a:srgbClr val="3F7F5F"/>
                </a:solidFill>
                <a:latin typeface="Consolas"/>
                <a:cs typeface="Times New Roman"/>
              </a:rPr>
              <a:t>q.n</a:t>
            </a:r>
            <a:r>
              <a:rPr lang="en-US" altLang="ko-KR" sz="1400" kern="0" dirty="0">
                <a:solidFill>
                  <a:srgbClr val="3F7F5F"/>
                </a:solidFill>
                <a:latin typeface="Consolas"/>
                <a:cs typeface="Times New Roman"/>
              </a:rPr>
              <a:t> -&gt; t (cost v)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</a:t>
            </a:r>
            <a:r>
              <a:rPr lang="en-US" altLang="ko-KR" sz="1400" b="1" kern="0" dirty="0">
                <a:solidFill>
                  <a:srgbClr val="7F0055"/>
                </a:solidFill>
                <a:latin typeface="Consolas"/>
                <a:cs typeface="Times New Roman"/>
              </a:rPr>
              <a:t>if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&gt;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]+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){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	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=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 err="1">
                <a:solidFill>
                  <a:srgbClr val="6A3E3E"/>
                </a:solidFill>
                <a:latin typeface="Consolas"/>
                <a:cs typeface="Times New Roman"/>
              </a:rPr>
              <a:t>q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altLang="ko-KR" sz="1400" kern="0" dirty="0" err="1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]+</a:t>
            </a:r>
            <a:r>
              <a:rPr lang="en-US" altLang="ko-KR" sz="1400" kern="0" dirty="0" smtClean="0">
                <a:solidFill>
                  <a:srgbClr val="6A3E3E"/>
                </a:solidFill>
                <a:latin typeface="Consolas"/>
                <a:cs typeface="Times New Roman"/>
              </a:rPr>
              <a:t>v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;</a:t>
            </a:r>
            <a:r>
              <a:rPr lang="en-US" altLang="ko-KR" sz="900" kern="100" dirty="0" smtClean="0">
                <a:cs typeface="Times New Roman"/>
              </a:rPr>
              <a:t> </a:t>
            </a:r>
            <a:r>
              <a:rPr lang="en-US" altLang="ko-KR" sz="1400" kern="0" dirty="0" err="1" smtClean="0">
                <a:solidFill>
                  <a:srgbClr val="6A3E3E"/>
                </a:solidFill>
                <a:latin typeface="Consolas"/>
                <a:cs typeface="Times New Roman"/>
              </a:rPr>
              <a:t>que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Consolas"/>
                <a:cs typeface="Times New Roman"/>
              </a:rPr>
              <a:t>.add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b="1" kern="0" dirty="0" smtClean="0">
                <a:solidFill>
                  <a:srgbClr val="7F0055"/>
                </a:solidFill>
                <a:latin typeface="Consolas"/>
                <a:cs typeface="Times New Roman"/>
              </a:rPr>
              <a:t>new</a:t>
            </a:r>
            <a:r>
              <a:rPr lang="en-US" altLang="ko-KR" sz="1400" kern="0" dirty="0" smtClean="0">
                <a:solidFill>
                  <a:srgbClr val="0000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Info(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], </a:t>
            </a:r>
            <a:r>
              <a:rPr lang="en-US" altLang="ko-KR" sz="1400" kern="0" dirty="0">
                <a:solidFill>
                  <a:srgbClr val="6A3E3E"/>
                </a:solidFill>
                <a:latin typeface="Consolas"/>
                <a:cs typeface="Times New Roman"/>
              </a:rPr>
              <a:t>t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));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	}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	}</a:t>
            </a:r>
            <a:endParaRPr lang="ko-KR" altLang="ko-KR" sz="900" kern="100" dirty="0">
              <a:cs typeface="Times New Roman"/>
            </a:endParaRPr>
          </a:p>
          <a:p>
            <a:pPr latinLnBrk="0">
              <a:lnSpc>
                <a:spcPct val="115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}</a:t>
            </a:r>
            <a:endParaRPr lang="ko-KR" altLang="ko-KR" sz="900" kern="100" dirty="0"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System.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out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.println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(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&lt; </a:t>
            </a:r>
            <a:r>
              <a:rPr lang="en-US" altLang="ko-KR" sz="1400" kern="0" dirty="0" err="1">
                <a:solidFill>
                  <a:srgbClr val="000000"/>
                </a:solidFill>
                <a:latin typeface="Consolas"/>
                <a:cs typeface="Times New Roman"/>
              </a:rPr>
              <a:t>Long.</a:t>
            </a:r>
            <a:r>
              <a:rPr lang="en-US" altLang="ko-KR" sz="1400" b="1" i="1" kern="0" dirty="0" err="1">
                <a:solidFill>
                  <a:srgbClr val="0000C0"/>
                </a:solidFill>
                <a:latin typeface="Consolas"/>
                <a:cs typeface="Times New Roman"/>
              </a:rPr>
              <a:t>MAX_VALUE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 ? 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D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[</a:t>
            </a:r>
            <a:r>
              <a:rPr lang="en-US" altLang="ko-KR" sz="1400" i="1" kern="0" dirty="0">
                <a:solidFill>
                  <a:srgbClr val="0000C0"/>
                </a:solidFill>
                <a:latin typeface="Consolas"/>
                <a:cs typeface="Times New Roman"/>
              </a:rPr>
              <a:t>N</a:t>
            </a:r>
            <a:r>
              <a:rPr lang="en-US" altLang="ko-KR" sz="1400" kern="0" dirty="0">
                <a:solidFill>
                  <a:srgbClr val="000000"/>
                </a:solidFill>
                <a:latin typeface="Consolas"/>
                <a:cs typeface="Times New Roman"/>
              </a:rPr>
              <a:t>] : -1);</a:t>
            </a:r>
            <a:endParaRPr lang="ko-KR" altLang="ko-KR" sz="900" kern="100" dirty="0">
              <a:cs typeface="Times New Roman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8" name="직사각형 7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 </a:t>
              </a:r>
              <a:r>
                <a:rPr lang="en-US" altLang="ko-KR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(Java)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725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ko-KR" altLang="en-US" sz="1400" dirty="0" smtClean="0">
                <a:solidFill>
                  <a:schemeClr val="tx1"/>
                </a:solidFill>
              </a:rPr>
              <a:t>최단 거리 알고리즘 </a:t>
            </a:r>
            <a:r>
              <a:rPr lang="en-US" altLang="ko-KR" sz="1400" dirty="0" smtClean="0">
                <a:solidFill>
                  <a:schemeClr val="tx1"/>
                </a:solidFill>
              </a:rPr>
              <a:t>(Shortest Path Algorithm)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866928"/>
                  </p:ext>
                </p:extLst>
              </p:nvPr>
            </p:nvGraphicFramePr>
            <p:xfrm>
              <a:off x="1331640" y="2007086"/>
              <a:ext cx="6528048" cy="214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2230"/>
                    <a:gridCol w="2313345"/>
                    <a:gridCol w="1040461"/>
                    <a:gridCol w="16320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알고리즘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제한 조건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음수간선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시간복잡도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BFS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smtClean="0"/>
                            <a:t>간선 가중치가 모두 동일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Dijkstra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/>
                                          </a:rPr>
                                          <m:t>lg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Floyd-</a:t>
                          </a:r>
                          <a:r>
                            <a:rPr lang="en-US" altLang="ko-KR" sz="1400" dirty="0" err="1" smtClean="0"/>
                            <a:t>Warhsall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없음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Bellman Ford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err="1" smtClean="0"/>
                            <a:t>음수싸이클</a:t>
                          </a:r>
                          <a:r>
                            <a:rPr lang="ko-KR" altLang="en-US" sz="1400" dirty="0" smtClean="0"/>
                            <a:t> 존재 </a:t>
                          </a:r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/>
                                      </a:rPr>
                                      <m:t>𝑉𝐸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866928"/>
                  </p:ext>
                </p:extLst>
              </p:nvPr>
            </p:nvGraphicFramePr>
            <p:xfrm>
              <a:off x="1331640" y="2007086"/>
              <a:ext cx="6528048" cy="214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2230"/>
                    <a:gridCol w="2313345"/>
                    <a:gridCol w="1040461"/>
                    <a:gridCol w="1632012"/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알고리즘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제한 조건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음수간선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시간복잡도</a:t>
                          </a:r>
                          <a:endParaRPr lang="ko-KR" altLang="en-US" sz="1400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BFS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smtClean="0"/>
                            <a:t>간선 가중치가 모두 동일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72941" r="-373" b="-255294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Dijkstra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240984" r="-373" b="-2557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Floyd-</a:t>
                          </a:r>
                          <a:r>
                            <a:rPr lang="en-US" altLang="ko-KR" sz="1400" dirty="0" err="1" smtClean="0"/>
                            <a:t>Warhsall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없음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340984" r="-373" b="-155738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Bellman Ford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 smtClean="0"/>
                            <a:t>시작점 고정</a:t>
                          </a:r>
                          <a:endParaRPr lang="en-US" altLang="ko-KR" sz="1400" dirty="0" smtClean="0"/>
                        </a:p>
                        <a:p>
                          <a:pPr algn="ctr" latinLnBrk="1"/>
                          <a:r>
                            <a:rPr lang="ko-KR" altLang="en-US" sz="1400" dirty="0" err="1" smtClean="0"/>
                            <a:t>음수싸이클</a:t>
                          </a:r>
                          <a:r>
                            <a:rPr lang="ko-KR" altLang="en-US" sz="1400" dirty="0" smtClean="0"/>
                            <a:t> 존재 </a:t>
                          </a:r>
                          <a:r>
                            <a:rPr lang="en-US" altLang="ko-KR" sz="1400" dirty="0" smtClean="0"/>
                            <a:t>x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 smtClean="0"/>
                            <a:t>O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627" t="-316471" r="-373" b="-117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73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solidFill>
                  <a:schemeClr val="tx1"/>
                </a:solidFill>
              </a:rPr>
              <a:t>거리 배열을 만들어서 시작점에 </a:t>
            </a:r>
            <a:r>
              <a:rPr lang="en-US" altLang="ko-KR" sz="1400" dirty="0" smtClean="0">
                <a:solidFill>
                  <a:schemeClr val="tx1"/>
                </a:solidFill>
              </a:rPr>
              <a:t>0 </a:t>
            </a:r>
            <a:r>
              <a:rPr lang="ko-KR" altLang="en-US" sz="1400" dirty="0" smtClean="0">
                <a:solidFill>
                  <a:schemeClr val="tx1"/>
                </a:solidFill>
              </a:rPr>
              <a:t>값을 나머지 정점에는 ∞ 값을 넣는다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그룹 62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64" name="그룹 63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71" name="타원 70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72" name="직선 연결선 71"/>
              <p:cNvCxnSpPr>
                <a:stCxn id="71" idx="7"/>
                <a:endCxn id="73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타원 72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78" name="직선 연결선 77"/>
              <p:cNvCxnSpPr>
                <a:stCxn id="71" idx="5"/>
                <a:endCxn id="74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>
                <a:stCxn id="76" idx="2"/>
                <a:endCxn id="74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>
                <a:stCxn id="77" idx="3"/>
                <a:endCxn id="76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/>
              <p:cNvCxnSpPr>
                <a:stCxn id="77" idx="1"/>
                <a:endCxn id="75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/>
              <p:cNvCxnSpPr>
                <a:stCxn id="75" idx="2"/>
                <a:endCxn id="73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>
                <a:stCxn id="74" idx="0"/>
                <a:endCxn id="73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>
                <a:stCxn id="76" idx="0"/>
                <a:endCxn id="75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>
                <a:stCxn id="76" idx="1"/>
                <a:endCxn id="73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4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62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40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1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5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3"/>
          <p:cNvSpPr>
            <a:spLocks noGrp="1"/>
          </p:cNvSpPr>
          <p:nvPr>
            <p:ph type="title"/>
          </p:nvPr>
        </p:nvSpPr>
        <p:spPr>
          <a:xfrm>
            <a:off x="755576" y="51470"/>
            <a:ext cx="8229600" cy="428625"/>
          </a:xfrm>
        </p:spPr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月 </a:t>
            </a:r>
            <a:r>
              <a:rPr lang="en-US" altLang="ko-KR" dirty="0" smtClean="0"/>
              <a:t>Pro </a:t>
            </a:r>
            <a:r>
              <a:rPr lang="ko-KR" altLang="en-US" dirty="0" smtClean="0"/>
              <a:t>대비 </a:t>
            </a:r>
            <a:r>
              <a:rPr lang="ko-KR" altLang="en-US" dirty="0" err="1" smtClean="0"/>
              <a:t>문제풀이반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6</a:t>
            </a:r>
            <a:r>
              <a:rPr lang="ko-KR" altLang="en-US" dirty="0" smtClean="0"/>
              <a:t>일차</a:t>
            </a:r>
            <a:endParaRPr lang="ko-KR" altLang="en-US" dirty="0"/>
          </a:p>
        </p:txBody>
      </p:sp>
      <p:sp>
        <p:nvSpPr>
          <p:cNvPr id="9" name="모서리가 둥근 직사각형 4"/>
          <p:cNvSpPr/>
          <p:nvPr/>
        </p:nvSpPr>
        <p:spPr>
          <a:xfrm>
            <a:off x="539749" y="1276350"/>
            <a:ext cx="8208963" cy="3311624"/>
          </a:xfrm>
          <a:prstGeom prst="roundRect">
            <a:avLst>
              <a:gd name="adj" fmla="val 6196"/>
            </a:avLst>
          </a:prstGeom>
          <a:solidFill>
            <a:schemeClr val="bg1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sz="1400" dirty="0" smtClean="0">
                <a:solidFill>
                  <a:schemeClr val="tx1"/>
                </a:solidFill>
              </a:rPr>
              <a:t>Dijkstra’s Algorithm</a:t>
            </a: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u="sng" dirty="0" smtClean="0">
                <a:solidFill>
                  <a:schemeClr val="tx1"/>
                </a:solidFill>
              </a:rPr>
              <a:t>처리하지 않은 정점 중에 거리 값이 제일 작은 정점을 고른다</a:t>
            </a:r>
            <a:endParaRPr lang="en-US" altLang="ko-KR" sz="1400" u="sng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 smtClean="0">
                <a:solidFill>
                  <a:schemeClr val="tx1"/>
                </a:solidFill>
              </a:rPr>
              <a:t>그 정점에 연결된 간선들에 대해 인접한 다른 정점의 값을 갱신해준다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732526" lvl="1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sz="1400" dirty="0" smtClean="0">
                <a:solidFill>
                  <a:schemeClr val="tx1"/>
                </a:solidFill>
              </a:rPr>
              <a:t>2, 3</a:t>
            </a:r>
            <a:r>
              <a:rPr lang="ko-KR" altLang="en-US" sz="1400" dirty="0" smtClean="0">
                <a:solidFill>
                  <a:schemeClr val="tx1"/>
                </a:solidFill>
              </a:rPr>
              <a:t>번 과정을 모든 정점에 대해 처리할 때까지 반복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8562" y="844550"/>
            <a:ext cx="5941020" cy="392415"/>
            <a:chOff x="368660" y="1280208"/>
            <a:chExt cx="5941020" cy="392415"/>
          </a:xfrm>
        </p:grpSpPr>
        <p:sp>
          <p:nvSpPr>
            <p:cNvPr id="13" name="직사각형 12"/>
            <p:cNvSpPr/>
            <p:nvPr/>
          </p:nvSpPr>
          <p:spPr>
            <a:xfrm>
              <a:off x="368660" y="1280208"/>
              <a:ext cx="5941020" cy="3924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60338" latinLnBrk="0">
                <a:lnSpc>
                  <a:spcPct val="150000"/>
                </a:lnSpc>
              </a:pP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</a:t>
              </a:r>
              <a:r>
                <a:rPr lang="ko-KR" altLang="en-US" sz="13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</a:t>
              </a:r>
              <a:r>
                <a:rPr lang="ko-KR" altLang="en-US" sz="13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경로</a:t>
              </a:r>
              <a:endParaRPr lang="en-US" altLang="ko-KR" sz="13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" name="Picture 3" descr="D:\교재편집\★2016\박경미과장\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898" y="1377990"/>
              <a:ext cx="222250" cy="222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5292080" y="2557007"/>
            <a:ext cx="3600400" cy="2174983"/>
            <a:chOff x="2699792" y="2380606"/>
            <a:chExt cx="3600400" cy="2174983"/>
          </a:xfrm>
        </p:grpSpPr>
        <p:grpSp>
          <p:nvGrpSpPr>
            <p:cNvPr id="55" name="그룹 54"/>
            <p:cNvGrpSpPr/>
            <p:nvPr/>
          </p:nvGrpSpPr>
          <p:grpSpPr>
            <a:xfrm>
              <a:off x="2699792" y="2643758"/>
              <a:ext cx="3600400" cy="1614153"/>
              <a:chOff x="2051720" y="2325749"/>
              <a:chExt cx="3600400" cy="1614153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2051720" y="2932162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4" name="직선 연결선 3"/>
              <p:cNvCxnSpPr>
                <a:stCxn id="8" idx="7"/>
                <a:endCxn id="14" idx="2"/>
              </p:cNvCxnSpPr>
              <p:nvPr/>
            </p:nvCxnSpPr>
            <p:spPr>
              <a:xfrm flipV="1">
                <a:off x="2420496" y="2571750"/>
                <a:ext cx="582552" cy="42368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타원 13"/>
              <p:cNvSpPr/>
              <p:nvPr/>
            </p:nvSpPr>
            <p:spPr>
              <a:xfrm>
                <a:off x="3003048" y="2355726"/>
                <a:ext cx="432048" cy="432048"/>
              </a:xfrm>
              <a:prstGeom prst="ellipse">
                <a:avLst/>
              </a:prstGeom>
              <a:gradFill>
                <a:gsLst>
                  <a:gs pos="0">
                    <a:srgbClr val="5E9EFF"/>
                  </a:gs>
                  <a:gs pos="39999">
                    <a:srgbClr val="85C2FF"/>
                  </a:gs>
                  <a:gs pos="70000">
                    <a:srgbClr val="C4D6EB"/>
                  </a:gs>
                  <a:gs pos="100000">
                    <a:srgbClr val="FFEBFA"/>
                  </a:gs>
                </a:gsLst>
                <a:lin ang="5400000" scaled="0"/>
              </a:gra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00304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4283968" y="2351855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283968" y="350785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5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5220072" y="293216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endParaRPr lang="ko-KR" altLang="en-US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0" name="직선 연결선 19"/>
              <p:cNvCxnSpPr>
                <a:stCxn id="8" idx="5"/>
                <a:endCxn id="16" idx="2"/>
              </p:cNvCxnSpPr>
              <p:nvPr/>
            </p:nvCxnSpPr>
            <p:spPr>
              <a:xfrm>
                <a:off x="2420496" y="3300938"/>
                <a:ext cx="582552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8" idx="2"/>
                <a:endCxn id="16" idx="6"/>
              </p:cNvCxnSpPr>
              <p:nvPr/>
            </p:nvCxnSpPr>
            <p:spPr>
              <a:xfrm flipH="1">
                <a:off x="3435096" y="3723878"/>
                <a:ext cx="84887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9" idx="3"/>
                <a:endCxn id="18" idx="6"/>
              </p:cNvCxnSpPr>
              <p:nvPr/>
            </p:nvCxnSpPr>
            <p:spPr>
              <a:xfrm flipH="1">
                <a:off x="4716016" y="3300938"/>
                <a:ext cx="567328" cy="42294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19" idx="1"/>
                <a:endCxn id="17" idx="6"/>
              </p:cNvCxnSpPr>
              <p:nvPr/>
            </p:nvCxnSpPr>
            <p:spPr>
              <a:xfrm flipH="1" flipV="1">
                <a:off x="4716016" y="2567879"/>
                <a:ext cx="567328" cy="42755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>
                <a:stCxn id="17" idx="2"/>
                <a:endCxn id="14" idx="6"/>
              </p:cNvCxnSpPr>
              <p:nvPr/>
            </p:nvCxnSpPr>
            <p:spPr>
              <a:xfrm flipH="1">
                <a:off x="3435096" y="2567879"/>
                <a:ext cx="848872" cy="387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16" idx="0"/>
                <a:endCxn id="14" idx="4"/>
              </p:cNvCxnSpPr>
              <p:nvPr/>
            </p:nvCxnSpPr>
            <p:spPr>
              <a:xfrm flipV="1">
                <a:off x="3219072" y="2787774"/>
                <a:ext cx="0" cy="7200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18" idx="0"/>
                <a:endCxn id="17" idx="4"/>
              </p:cNvCxnSpPr>
              <p:nvPr/>
            </p:nvCxnSpPr>
            <p:spPr>
              <a:xfrm flipV="1">
                <a:off x="4499992" y="2783903"/>
                <a:ext cx="0" cy="72395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18" idx="1"/>
                <a:endCxn id="14" idx="5"/>
              </p:cNvCxnSpPr>
              <p:nvPr/>
            </p:nvCxnSpPr>
            <p:spPr>
              <a:xfrm flipH="1" flipV="1">
                <a:off x="3371824" y="2724502"/>
                <a:ext cx="975416" cy="84662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 rot="19428785">
                <a:off x="2483768" y="2571454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70670">
                <a:off x="2610647" y="3268204"/>
                <a:ext cx="257750" cy="243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25713" y="232574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713070" y="349343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010613" y="3002327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2467796">
                <a:off x="3775270" y="2908506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282371">
                <a:off x="4934281" y="2562859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 rot="19536715">
                <a:off x="4828541" y="328236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54598" y="2979372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endParaRPr lang="ko-KR" altLang="en-US" sz="1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781003" y="2972265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2331" y="4278590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16234" y="4277694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23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32784" y="2380606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949355" y="2971919"/>
              <a:ext cx="269626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∞</a:t>
              </a:r>
              <a:endParaRPr lang="ko-KR" alt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6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1122</Words>
  <Application>Microsoft Office PowerPoint</Application>
  <PresentationFormat>화면 슬라이드 쇼(16:9)</PresentationFormat>
  <Paragraphs>457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디자인 사용자 지정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  <vt:lpstr>7月 Pro 대비 문제풀이반 – 6일차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전명우</dc:creator>
  <cp:lastModifiedBy>SDS</cp:lastModifiedBy>
  <cp:revision>254</cp:revision>
  <cp:lastPrinted>2016-11-29T01:16:43Z</cp:lastPrinted>
  <dcterms:created xsi:type="dcterms:W3CDTF">2016-05-12T02:04:15Z</dcterms:created>
  <dcterms:modified xsi:type="dcterms:W3CDTF">2017-07-10T07:32:03Z</dcterms:modified>
</cp:coreProperties>
</file>