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0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18" autoAdjust="0"/>
    <p:restoredTop sz="94660"/>
  </p:normalViewPr>
  <p:slideViewPr>
    <p:cSldViewPr snapToGrid="0">
      <p:cViewPr varScale="1">
        <p:scale>
          <a:sx n="97" d="100"/>
          <a:sy n="97" d="100"/>
        </p:scale>
        <p:origin x="2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C26DD-B932-44FD-9E66-E5B1FB7FBEE2}" type="datetimeFigureOut">
              <a:rPr lang="ko-KR" altLang="en-US" smtClean="0"/>
              <a:t>2017. 3. 14.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EED5F-1EF8-4C9F-98F6-98E4EE66A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3861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C26DD-B932-44FD-9E66-E5B1FB7FBEE2}" type="datetimeFigureOut">
              <a:rPr lang="ko-KR" altLang="en-US" smtClean="0"/>
              <a:t>2017. 3. 14.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EED5F-1EF8-4C9F-98F6-98E4EE66A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6773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C26DD-B932-44FD-9E66-E5B1FB7FBEE2}" type="datetimeFigureOut">
              <a:rPr lang="ko-KR" altLang="en-US" smtClean="0"/>
              <a:t>2017. 3. 14.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EED5F-1EF8-4C9F-98F6-98E4EE66A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8799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C26DD-B932-44FD-9E66-E5B1FB7FBEE2}" type="datetimeFigureOut">
              <a:rPr lang="ko-KR" altLang="en-US" smtClean="0"/>
              <a:t>2017. 3. 14.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EED5F-1EF8-4C9F-98F6-98E4EE66A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1066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C26DD-B932-44FD-9E66-E5B1FB7FBEE2}" type="datetimeFigureOut">
              <a:rPr lang="ko-KR" altLang="en-US" smtClean="0"/>
              <a:t>2017. 3. 14.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EED5F-1EF8-4C9F-98F6-98E4EE66A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280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C26DD-B932-44FD-9E66-E5B1FB7FBEE2}" type="datetimeFigureOut">
              <a:rPr lang="ko-KR" altLang="en-US" smtClean="0"/>
              <a:t>2017. 3. 14.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EED5F-1EF8-4C9F-98F6-98E4EE66A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2425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C26DD-B932-44FD-9E66-E5B1FB7FBEE2}" type="datetimeFigureOut">
              <a:rPr lang="ko-KR" altLang="en-US" smtClean="0"/>
              <a:t>2017. 3. 14.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EED5F-1EF8-4C9F-98F6-98E4EE66A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8321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C26DD-B932-44FD-9E66-E5B1FB7FBEE2}" type="datetimeFigureOut">
              <a:rPr lang="ko-KR" altLang="en-US" smtClean="0"/>
              <a:t>2017. 3. 14.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EED5F-1EF8-4C9F-98F6-98E4EE66A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3520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C26DD-B932-44FD-9E66-E5B1FB7FBEE2}" type="datetimeFigureOut">
              <a:rPr lang="ko-KR" altLang="en-US" smtClean="0"/>
              <a:t>2017. 3. 14.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EED5F-1EF8-4C9F-98F6-98E4EE66A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0441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C26DD-B932-44FD-9E66-E5B1FB7FBEE2}" type="datetimeFigureOut">
              <a:rPr lang="ko-KR" altLang="en-US" smtClean="0"/>
              <a:t>2017. 3. 14.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EED5F-1EF8-4C9F-98F6-98E4EE66A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5063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C26DD-B932-44FD-9E66-E5B1FB7FBEE2}" type="datetimeFigureOut">
              <a:rPr lang="ko-KR" altLang="en-US" smtClean="0"/>
              <a:t>2017. 3. 14.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EED5F-1EF8-4C9F-98F6-98E4EE66A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8097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AC26DD-B932-44FD-9E66-E5B1FB7FBEE2}" type="datetimeFigureOut">
              <a:rPr lang="ko-KR" altLang="en-US" smtClean="0"/>
              <a:t>2017. 3. 14.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9EED5F-1EF8-4C9F-98F6-98E4EE66A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20031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조합 및 완전 탐색</a:t>
            </a:r>
            <a:r>
              <a:rPr lang="en-US" altLang="ko-KR" dirty="0"/>
              <a:t>-</a:t>
            </a:r>
            <a:r>
              <a:rPr lang="ko-KR" altLang="en-US" dirty="0"/>
              <a:t>중상</a:t>
            </a:r>
            <a:r>
              <a:rPr lang="en-US" altLang="ko-KR" dirty="0"/>
              <a:t>] </a:t>
            </a:r>
            <a:r>
              <a:rPr lang="ko-KR" altLang="en-US" dirty="0"/>
              <a:t>출근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: N-1</a:t>
                </a:r>
                <a:r>
                  <a:rPr lang="ko-KR" altLang="en-US" dirty="0"/>
                  <a:t>번째 날까지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에 방문한 횟수</a:t>
                </a:r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Ex)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altLang="ko-KR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=5,   </m:t>
                    </m:r>
                    <m:d>
                      <m:dPr>
                        <m:ctrlPr>
                          <a:rPr lang="en-US" altLang="ko-KR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ko-KR" b="0" dirty="0"/>
              </a:p>
              <a:p>
                <a:pPr lvl="1"/>
                <a:r>
                  <a:rPr lang="ko-KR" altLang="en-US" dirty="0"/>
                  <a:t>오른쪽 </a:t>
                </a:r>
                <a:r>
                  <a:rPr lang="en-US" altLang="ko-KR" dirty="0"/>
                  <a:t>: 3</a:t>
                </a:r>
                <a:r>
                  <a:rPr lang="ko-KR" altLang="en-US" dirty="0"/>
                  <a:t>번</a:t>
                </a:r>
                <a:r>
                  <a:rPr lang="en-US" altLang="ko-KR" dirty="0"/>
                  <a:t>,   </a:t>
                </a:r>
                <a:r>
                  <a:rPr lang="ko-KR" altLang="en-US" dirty="0"/>
                  <a:t>아래쪽 </a:t>
                </a:r>
                <a:r>
                  <a:rPr lang="en-US" altLang="ko-KR" dirty="0"/>
                  <a:t>: 2</a:t>
                </a:r>
                <a:r>
                  <a:rPr lang="ko-KR" altLang="en-US" dirty="0"/>
                  <a:t>번  </a:t>
                </a:r>
                <a:r>
                  <a:rPr lang="en-US" altLang="ko-KR" dirty="0">
                    <a:sym typeface="Wingdings" panose="05000000000000000000" pitchFamily="2" charset="2"/>
                  </a:rPr>
                  <a:t> N</a:t>
                </a:r>
                <a:r>
                  <a:rPr lang="ko-KR" altLang="en-US" dirty="0">
                    <a:sym typeface="Wingdings" panose="05000000000000000000" pitchFamily="2" charset="2"/>
                  </a:rPr>
                  <a:t>번째 날에는 아래쪽이다</a:t>
                </a:r>
                <a:r>
                  <a:rPr lang="en-US" altLang="ko-KR" dirty="0">
                    <a:sym typeface="Wingdings" panose="05000000000000000000" pitchFamily="2" charset="2"/>
                  </a:rPr>
                  <a:t>.</a:t>
                </a:r>
              </a:p>
              <a:p>
                <a:pPr lvl="1"/>
                <a:endParaRPr lang="en-US" altLang="ko-KR" dirty="0">
                  <a:sym typeface="Wingdings" panose="05000000000000000000" pitchFamily="2" charset="2"/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altLang="ko-KR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ko-KR" b="0" i="1" dirty="0">
                    <a:latin typeface="Cambria Math" panose="02040503050406030204" pitchFamily="18" charset="0"/>
                  </a:rPr>
                  <a:t/>
                </a:r>
                <a:br>
                  <a:rPr lang="en-US" altLang="ko-KR" b="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ko-KR" b="0" i="1" smtClean="0">
                              <a:latin typeface="Cambria Math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b="0" i="1" smtClean="0">
                                  <a:latin typeface="Cambria Math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−1,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        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−1,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𝑖𝑠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𝑒𝑣𝑒𝑛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                     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−1,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−1,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𝑖𝑠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𝑜𝑑𝑑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=′</m:t>
                              </m:r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아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−1,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d>
                                <m:dPr>
                                  <m:ctrlPr>
                                    <a:rPr lang="en-US" altLang="ko-KR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−1,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𝑖𝑠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𝑜𝑑𝑑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d>
                                <m:dPr>
                                  <m:ctrlPr>
                                    <a:rPr lang="en-US" altLang="ko-KR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=′</m:t>
                              </m:r>
                              <m:r>
                                <a:rPr lang="ko-KR" altLang="en-US" i="1" smtClean="0">
                                  <a:latin typeface="Cambria Math" panose="02040503050406030204" pitchFamily="18" charset="0"/>
                                </a:rPr>
                                <m:t>오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eqAr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i="1">
                              <a:latin typeface="Cambria Math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i="1">
                                  <a:latin typeface="Cambria Math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altLang="ko-KR" i="1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        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d>
                                <m:dPr>
                                  <m:ctrlPr>
                                    <a:rPr lang="en-US" altLang="ko-KR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𝑖𝑠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𝑒𝑣𝑒𝑛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                     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altLang="ko-KR" i="1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num>
                                <m:den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d>
                                <m:dPr>
                                  <m:ctrlPr>
                                    <a:rPr lang="en-US" altLang="ko-KR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𝑖𝑠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𝑜𝑑𝑑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d>
                                <m:dPr>
                                  <m:ctrlPr>
                                    <a:rPr lang="en-US" altLang="ko-KR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=′</m:t>
                              </m:r>
                              <m:r>
                                <a:rPr lang="ko-KR" altLang="en-US" i="1" smtClean="0">
                                  <a:latin typeface="Cambria Math" panose="02040503050406030204" pitchFamily="18" charset="0"/>
                                </a:rPr>
                                <m:t>오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altLang="ko-KR" i="1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num>
                                <m:den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d>
                                <m:dPr>
                                  <m:ctrlPr>
                                    <a:rPr lang="en-US" altLang="ko-KR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𝑖𝑠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𝑜𝑑𝑑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d>
                                <m:dPr>
                                  <m:ctrlPr>
                                    <a:rPr lang="en-US" altLang="ko-KR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=′</m:t>
                              </m:r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아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06" t="-25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3029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조합 및 완전 탐색</a:t>
            </a:r>
            <a:r>
              <a:rPr lang="en-US" altLang="ko-KR" dirty="0"/>
              <a:t>-</a:t>
            </a:r>
            <a:r>
              <a:rPr lang="ko-KR" altLang="en-US" dirty="0"/>
              <a:t>중상</a:t>
            </a:r>
            <a:r>
              <a:rPr lang="en-US" altLang="ko-KR" dirty="0"/>
              <a:t>] </a:t>
            </a:r>
            <a:r>
              <a:rPr lang="ko-KR" altLang="en-US" dirty="0"/>
              <a:t>출근</a:t>
            </a:r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idx="1"/>
          </p:nvPr>
        </p:nvGraphicFramePr>
        <p:xfrm>
          <a:off x="8372341" y="365125"/>
          <a:ext cx="3656528" cy="1870611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914132">
                  <a:extLst>
                    <a:ext uri="{9D8B030D-6E8A-4147-A177-3AD203B41FA5}">
                      <a16:colId xmlns="" xmlns:a16="http://schemas.microsoft.com/office/drawing/2014/main" val="200504282"/>
                    </a:ext>
                  </a:extLst>
                </a:gridCol>
                <a:gridCol w="914132">
                  <a:extLst>
                    <a:ext uri="{9D8B030D-6E8A-4147-A177-3AD203B41FA5}">
                      <a16:colId xmlns="" xmlns:a16="http://schemas.microsoft.com/office/drawing/2014/main" val="4111931153"/>
                    </a:ext>
                  </a:extLst>
                </a:gridCol>
                <a:gridCol w="914132">
                  <a:extLst>
                    <a:ext uri="{9D8B030D-6E8A-4147-A177-3AD203B41FA5}">
                      <a16:colId xmlns="" xmlns:a16="http://schemas.microsoft.com/office/drawing/2014/main" val="155971245"/>
                    </a:ext>
                  </a:extLst>
                </a:gridCol>
                <a:gridCol w="914132">
                  <a:extLst>
                    <a:ext uri="{9D8B030D-6E8A-4147-A177-3AD203B41FA5}">
                      <a16:colId xmlns="" xmlns:a16="http://schemas.microsoft.com/office/drawing/2014/main" val="2564899094"/>
                    </a:ext>
                  </a:extLst>
                </a:gridCol>
              </a:tblGrid>
              <a:tr h="6235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1" dirty="0">
                          <a:solidFill>
                            <a:schemeClr val="tx1"/>
                          </a:solidFill>
                        </a:rPr>
                        <a:t>오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1" dirty="0">
                          <a:solidFill>
                            <a:schemeClr val="tx1"/>
                          </a:solidFill>
                        </a:rPr>
                        <a:t>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1" dirty="0">
                          <a:solidFill>
                            <a:schemeClr val="tx1"/>
                          </a:solidFill>
                        </a:rPr>
                        <a:t>오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1" dirty="0">
                          <a:solidFill>
                            <a:schemeClr val="tx1"/>
                          </a:solidFill>
                        </a:rPr>
                        <a:t>오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2511618"/>
                  </a:ext>
                </a:extLst>
              </a:tr>
              <a:tr h="6235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1" dirty="0">
                          <a:solidFill>
                            <a:schemeClr val="tx1"/>
                          </a:solidFill>
                        </a:rPr>
                        <a:t>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1" dirty="0">
                          <a:solidFill>
                            <a:schemeClr val="tx1"/>
                          </a:solidFill>
                        </a:rPr>
                        <a:t>오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1" dirty="0">
                          <a:solidFill>
                            <a:schemeClr val="tx1"/>
                          </a:solidFill>
                        </a:rPr>
                        <a:t>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1" dirty="0">
                          <a:solidFill>
                            <a:schemeClr val="tx1"/>
                          </a:solidFill>
                        </a:rPr>
                        <a:t>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87474164"/>
                  </a:ext>
                </a:extLst>
              </a:tr>
              <a:tr h="6235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1" dirty="0">
                          <a:solidFill>
                            <a:schemeClr val="tx1"/>
                          </a:solidFill>
                        </a:rPr>
                        <a:t>오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1" dirty="0">
                          <a:solidFill>
                            <a:schemeClr val="tx1"/>
                          </a:solidFill>
                        </a:rPr>
                        <a:t>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1" dirty="0">
                          <a:solidFill>
                            <a:schemeClr val="tx1"/>
                          </a:solidFill>
                        </a:rPr>
                        <a:t>오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1" dirty="0">
                          <a:solidFill>
                            <a:schemeClr val="tx1"/>
                          </a:solidFill>
                        </a:rPr>
                        <a:t>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272860286"/>
                  </a:ext>
                </a:extLst>
              </a:tr>
            </a:tbl>
          </a:graphicData>
        </a:graphic>
      </p:graphicFrame>
      <p:graphicFrame>
        <p:nvGraphicFramePr>
          <p:cNvPr id="9" name="내용 개체 틀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66172377"/>
              </p:ext>
            </p:extLst>
          </p:nvPr>
        </p:nvGraphicFramePr>
        <p:xfrm>
          <a:off x="838200" y="2603902"/>
          <a:ext cx="7715520" cy="3590835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928880">
                  <a:extLst>
                    <a:ext uri="{9D8B030D-6E8A-4147-A177-3AD203B41FA5}">
                      <a16:colId xmlns="" xmlns:a16="http://schemas.microsoft.com/office/drawing/2014/main" val="200504282"/>
                    </a:ext>
                  </a:extLst>
                </a:gridCol>
                <a:gridCol w="1928880">
                  <a:extLst>
                    <a:ext uri="{9D8B030D-6E8A-4147-A177-3AD203B41FA5}">
                      <a16:colId xmlns="" xmlns:a16="http://schemas.microsoft.com/office/drawing/2014/main" val="4111931153"/>
                    </a:ext>
                  </a:extLst>
                </a:gridCol>
                <a:gridCol w="1928880">
                  <a:extLst>
                    <a:ext uri="{9D8B030D-6E8A-4147-A177-3AD203B41FA5}">
                      <a16:colId xmlns="" xmlns:a16="http://schemas.microsoft.com/office/drawing/2014/main" val="155971245"/>
                    </a:ext>
                  </a:extLst>
                </a:gridCol>
                <a:gridCol w="1928880">
                  <a:extLst>
                    <a:ext uri="{9D8B030D-6E8A-4147-A177-3AD203B41FA5}">
                      <a16:colId xmlns="" xmlns:a16="http://schemas.microsoft.com/office/drawing/2014/main" val="2564899094"/>
                    </a:ext>
                  </a:extLst>
                </a:gridCol>
              </a:tblGrid>
              <a:tr h="11969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1" dirty="0">
                          <a:solidFill>
                            <a:schemeClr val="tx1"/>
                          </a:solidFill>
                        </a:rPr>
                        <a:t>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1" dirty="0">
                          <a:solidFill>
                            <a:schemeClr val="tx1"/>
                          </a:solidFill>
                        </a:rPr>
                        <a:t>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1" dirty="0">
                          <a:solidFill>
                            <a:schemeClr val="tx1"/>
                          </a:solidFill>
                        </a:rPr>
                        <a:t>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1" dirty="0">
                          <a:solidFill>
                            <a:schemeClr val="tx1"/>
                          </a:solidFill>
                        </a:rPr>
                        <a:t>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2511618"/>
                  </a:ext>
                </a:extLst>
              </a:tr>
              <a:tr h="11969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1" dirty="0">
                          <a:solidFill>
                            <a:schemeClr val="tx1"/>
                          </a:solidFill>
                        </a:rPr>
                        <a:t>오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1" dirty="0">
                          <a:solidFill>
                            <a:schemeClr val="tx1"/>
                          </a:solidFill>
                        </a:rPr>
                        <a:t>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1" dirty="0">
                          <a:solidFill>
                            <a:schemeClr val="tx1"/>
                          </a:solidFill>
                        </a:rPr>
                        <a:t>오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1" dirty="0">
                          <a:solidFill>
                            <a:schemeClr val="tx1"/>
                          </a:solidFill>
                        </a:rPr>
                        <a:t>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87474164"/>
                  </a:ext>
                </a:extLst>
              </a:tr>
              <a:tr h="11969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1" dirty="0">
                          <a:solidFill>
                            <a:schemeClr val="tx1"/>
                          </a:solidFill>
                        </a:rPr>
                        <a:t>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1" dirty="0">
                          <a:solidFill>
                            <a:schemeClr val="tx1"/>
                          </a:solidFill>
                        </a:rPr>
                        <a:t>오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1" dirty="0">
                          <a:solidFill>
                            <a:schemeClr val="tx1"/>
                          </a:solidFill>
                        </a:rPr>
                        <a:t>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1" dirty="0">
                          <a:solidFill>
                            <a:schemeClr val="tx1"/>
                          </a:solidFill>
                        </a:rPr>
                        <a:t>오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272860286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9425393" y="2603902"/>
            <a:ext cx="15504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/>
              <a:t>N=100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964547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내용 개체 틀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80914572"/>
              </p:ext>
            </p:extLst>
          </p:nvPr>
        </p:nvGraphicFramePr>
        <p:xfrm>
          <a:off x="838200" y="2596278"/>
          <a:ext cx="7715520" cy="3590835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928880">
                  <a:extLst>
                    <a:ext uri="{9D8B030D-6E8A-4147-A177-3AD203B41FA5}">
                      <a16:colId xmlns="" xmlns:a16="http://schemas.microsoft.com/office/drawing/2014/main" val="200504282"/>
                    </a:ext>
                  </a:extLst>
                </a:gridCol>
                <a:gridCol w="1928880">
                  <a:extLst>
                    <a:ext uri="{9D8B030D-6E8A-4147-A177-3AD203B41FA5}">
                      <a16:colId xmlns="" xmlns:a16="http://schemas.microsoft.com/office/drawing/2014/main" val="4111931153"/>
                    </a:ext>
                  </a:extLst>
                </a:gridCol>
                <a:gridCol w="1928880">
                  <a:extLst>
                    <a:ext uri="{9D8B030D-6E8A-4147-A177-3AD203B41FA5}">
                      <a16:colId xmlns="" xmlns:a16="http://schemas.microsoft.com/office/drawing/2014/main" val="155971245"/>
                    </a:ext>
                  </a:extLst>
                </a:gridCol>
                <a:gridCol w="1928880">
                  <a:extLst>
                    <a:ext uri="{9D8B030D-6E8A-4147-A177-3AD203B41FA5}">
                      <a16:colId xmlns="" xmlns:a16="http://schemas.microsoft.com/office/drawing/2014/main" val="2564899094"/>
                    </a:ext>
                  </a:extLst>
                </a:gridCol>
              </a:tblGrid>
              <a:tr h="11969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1" dirty="0">
                          <a:solidFill>
                            <a:schemeClr val="tx1"/>
                          </a:solidFill>
                        </a:rPr>
                        <a:t>아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1" dirty="0">
                          <a:solidFill>
                            <a:schemeClr val="tx1"/>
                          </a:solidFill>
                        </a:rPr>
                        <a:t>아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1" dirty="0">
                          <a:solidFill>
                            <a:schemeClr val="tx1"/>
                          </a:solidFill>
                        </a:rPr>
                        <a:t>아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1" dirty="0">
                          <a:solidFill>
                            <a:schemeClr val="tx1"/>
                          </a:solidFill>
                        </a:rPr>
                        <a:t>아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62511618"/>
                  </a:ext>
                </a:extLst>
              </a:tr>
              <a:tr h="11969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1" dirty="0">
                          <a:solidFill>
                            <a:schemeClr val="tx1"/>
                          </a:solidFill>
                        </a:rPr>
                        <a:t>오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1" dirty="0">
                          <a:solidFill>
                            <a:schemeClr val="tx1"/>
                          </a:solidFill>
                        </a:rPr>
                        <a:t>아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1" dirty="0">
                          <a:solidFill>
                            <a:schemeClr val="tx1"/>
                          </a:solidFill>
                        </a:rPr>
                        <a:t>오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1" dirty="0">
                          <a:solidFill>
                            <a:schemeClr val="tx1"/>
                          </a:solidFill>
                        </a:rPr>
                        <a:t>아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787474164"/>
                  </a:ext>
                </a:extLst>
              </a:tr>
              <a:tr h="11969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1" dirty="0">
                          <a:solidFill>
                            <a:schemeClr val="tx1"/>
                          </a:solidFill>
                        </a:rPr>
                        <a:t>아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1" dirty="0">
                          <a:solidFill>
                            <a:schemeClr val="tx1"/>
                          </a:solidFill>
                        </a:rPr>
                        <a:t>오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1" dirty="0">
                          <a:solidFill>
                            <a:schemeClr val="tx1"/>
                          </a:solidFill>
                        </a:rPr>
                        <a:t>아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1" dirty="0">
                          <a:solidFill>
                            <a:schemeClr val="tx1"/>
                          </a:solidFill>
                        </a:rPr>
                        <a:t>오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272860286"/>
                  </a:ext>
                </a:extLst>
              </a:tr>
            </a:tbl>
          </a:graphicData>
        </a:graphic>
      </p:graphicFrame>
      <p:cxnSp>
        <p:nvCxnSpPr>
          <p:cNvPr id="4" name="직선 화살표 연결선 3"/>
          <p:cNvCxnSpPr/>
          <p:nvPr/>
        </p:nvCxnSpPr>
        <p:spPr>
          <a:xfrm flipH="1">
            <a:off x="1786946" y="3464417"/>
            <a:ext cx="1" cy="64394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조합 및 완전 탐색</a:t>
            </a:r>
            <a:r>
              <a:rPr lang="en-US" altLang="ko-KR" dirty="0"/>
              <a:t>-</a:t>
            </a:r>
            <a:r>
              <a:rPr lang="ko-KR" altLang="en-US" dirty="0"/>
              <a:t>중상</a:t>
            </a:r>
            <a:r>
              <a:rPr lang="en-US" altLang="ko-KR" dirty="0"/>
              <a:t>] </a:t>
            </a:r>
            <a:r>
              <a:rPr lang="ko-KR" altLang="en-US" dirty="0"/>
              <a:t>출근</a:t>
            </a:r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idx="1"/>
          </p:nvPr>
        </p:nvGraphicFramePr>
        <p:xfrm>
          <a:off x="8372341" y="365125"/>
          <a:ext cx="3656528" cy="1870611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914132">
                  <a:extLst>
                    <a:ext uri="{9D8B030D-6E8A-4147-A177-3AD203B41FA5}">
                      <a16:colId xmlns="" xmlns:a16="http://schemas.microsoft.com/office/drawing/2014/main" val="200504282"/>
                    </a:ext>
                  </a:extLst>
                </a:gridCol>
                <a:gridCol w="914132">
                  <a:extLst>
                    <a:ext uri="{9D8B030D-6E8A-4147-A177-3AD203B41FA5}">
                      <a16:colId xmlns="" xmlns:a16="http://schemas.microsoft.com/office/drawing/2014/main" val="4111931153"/>
                    </a:ext>
                  </a:extLst>
                </a:gridCol>
                <a:gridCol w="914132">
                  <a:extLst>
                    <a:ext uri="{9D8B030D-6E8A-4147-A177-3AD203B41FA5}">
                      <a16:colId xmlns="" xmlns:a16="http://schemas.microsoft.com/office/drawing/2014/main" val="155971245"/>
                    </a:ext>
                  </a:extLst>
                </a:gridCol>
                <a:gridCol w="914132">
                  <a:extLst>
                    <a:ext uri="{9D8B030D-6E8A-4147-A177-3AD203B41FA5}">
                      <a16:colId xmlns="" xmlns:a16="http://schemas.microsoft.com/office/drawing/2014/main" val="2564899094"/>
                    </a:ext>
                  </a:extLst>
                </a:gridCol>
              </a:tblGrid>
              <a:tr h="6235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1" dirty="0">
                          <a:solidFill>
                            <a:schemeClr val="tx1"/>
                          </a:solidFill>
                        </a:rPr>
                        <a:t>오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1" dirty="0">
                          <a:solidFill>
                            <a:schemeClr val="tx1"/>
                          </a:solidFill>
                        </a:rPr>
                        <a:t>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1" dirty="0">
                          <a:solidFill>
                            <a:schemeClr val="tx1"/>
                          </a:solidFill>
                        </a:rPr>
                        <a:t>오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1" dirty="0">
                          <a:solidFill>
                            <a:schemeClr val="tx1"/>
                          </a:solidFill>
                        </a:rPr>
                        <a:t>오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2511618"/>
                  </a:ext>
                </a:extLst>
              </a:tr>
              <a:tr h="6235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1" dirty="0">
                          <a:solidFill>
                            <a:schemeClr val="tx1"/>
                          </a:solidFill>
                        </a:rPr>
                        <a:t>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1" dirty="0">
                          <a:solidFill>
                            <a:schemeClr val="tx1"/>
                          </a:solidFill>
                        </a:rPr>
                        <a:t>오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1" dirty="0">
                          <a:solidFill>
                            <a:schemeClr val="tx1"/>
                          </a:solidFill>
                        </a:rPr>
                        <a:t>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1" dirty="0">
                          <a:solidFill>
                            <a:schemeClr val="tx1"/>
                          </a:solidFill>
                        </a:rPr>
                        <a:t>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87474164"/>
                  </a:ext>
                </a:extLst>
              </a:tr>
              <a:tr h="6235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1" dirty="0">
                          <a:solidFill>
                            <a:schemeClr val="tx1"/>
                          </a:solidFill>
                        </a:rPr>
                        <a:t>오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1" dirty="0">
                          <a:solidFill>
                            <a:schemeClr val="tx1"/>
                          </a:solidFill>
                        </a:rPr>
                        <a:t>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1" dirty="0">
                          <a:solidFill>
                            <a:schemeClr val="tx1"/>
                          </a:solidFill>
                        </a:rPr>
                        <a:t>오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1" dirty="0">
                          <a:solidFill>
                            <a:schemeClr val="tx1"/>
                          </a:solidFill>
                        </a:rPr>
                        <a:t>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272860286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9425393" y="2603902"/>
            <a:ext cx="15504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/>
              <a:t>N=100</a:t>
            </a:r>
            <a:endParaRPr lang="ko-KR" altLang="en-US" sz="4000" b="1" dirty="0"/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2137893" y="4391696"/>
            <a:ext cx="104318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H="1">
            <a:off x="3731656" y="4700789"/>
            <a:ext cx="1" cy="64394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4174365" y="5589431"/>
            <a:ext cx="104318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H="1">
            <a:off x="5650608" y="5903711"/>
            <a:ext cx="1" cy="64394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0004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조합 및 완전 탐색</a:t>
            </a:r>
            <a:r>
              <a:rPr lang="en-US" altLang="ko-KR" dirty="0"/>
              <a:t>-</a:t>
            </a:r>
            <a:r>
              <a:rPr lang="ko-KR" altLang="en-US" dirty="0"/>
              <a:t>중상</a:t>
            </a:r>
            <a:r>
              <a:rPr lang="en-US" altLang="ko-KR" dirty="0"/>
              <a:t>] </a:t>
            </a:r>
            <a:r>
              <a:rPr lang="ko-KR" altLang="en-US" dirty="0"/>
              <a:t>출근</a:t>
            </a:r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1304760"/>
              </p:ext>
            </p:extLst>
          </p:nvPr>
        </p:nvGraphicFramePr>
        <p:xfrm>
          <a:off x="8372341" y="365125"/>
          <a:ext cx="3656528" cy="1870611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914132">
                  <a:extLst>
                    <a:ext uri="{9D8B030D-6E8A-4147-A177-3AD203B41FA5}">
                      <a16:colId xmlns="" xmlns:a16="http://schemas.microsoft.com/office/drawing/2014/main" val="200504282"/>
                    </a:ext>
                  </a:extLst>
                </a:gridCol>
                <a:gridCol w="914132">
                  <a:extLst>
                    <a:ext uri="{9D8B030D-6E8A-4147-A177-3AD203B41FA5}">
                      <a16:colId xmlns="" xmlns:a16="http://schemas.microsoft.com/office/drawing/2014/main" val="4111931153"/>
                    </a:ext>
                  </a:extLst>
                </a:gridCol>
                <a:gridCol w="914132">
                  <a:extLst>
                    <a:ext uri="{9D8B030D-6E8A-4147-A177-3AD203B41FA5}">
                      <a16:colId xmlns="" xmlns:a16="http://schemas.microsoft.com/office/drawing/2014/main" val="155971245"/>
                    </a:ext>
                  </a:extLst>
                </a:gridCol>
                <a:gridCol w="914132">
                  <a:extLst>
                    <a:ext uri="{9D8B030D-6E8A-4147-A177-3AD203B41FA5}">
                      <a16:colId xmlns="" xmlns:a16="http://schemas.microsoft.com/office/drawing/2014/main" val="2564899094"/>
                    </a:ext>
                  </a:extLst>
                </a:gridCol>
              </a:tblGrid>
              <a:tr h="6235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1" dirty="0">
                          <a:solidFill>
                            <a:schemeClr val="tx1"/>
                          </a:solidFill>
                        </a:rPr>
                        <a:t>오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1" dirty="0">
                          <a:solidFill>
                            <a:schemeClr val="tx1"/>
                          </a:solidFill>
                        </a:rPr>
                        <a:t>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1" dirty="0">
                          <a:solidFill>
                            <a:schemeClr val="tx1"/>
                          </a:solidFill>
                        </a:rPr>
                        <a:t>오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1" dirty="0">
                          <a:solidFill>
                            <a:schemeClr val="tx1"/>
                          </a:solidFill>
                        </a:rPr>
                        <a:t>오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2511618"/>
                  </a:ext>
                </a:extLst>
              </a:tr>
              <a:tr h="6235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1" dirty="0">
                          <a:solidFill>
                            <a:schemeClr val="tx1"/>
                          </a:solidFill>
                        </a:rPr>
                        <a:t>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1" dirty="0">
                          <a:solidFill>
                            <a:schemeClr val="tx1"/>
                          </a:solidFill>
                        </a:rPr>
                        <a:t>오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1" dirty="0">
                          <a:solidFill>
                            <a:schemeClr val="tx1"/>
                          </a:solidFill>
                        </a:rPr>
                        <a:t>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1" dirty="0">
                          <a:solidFill>
                            <a:schemeClr val="tx1"/>
                          </a:solidFill>
                        </a:rPr>
                        <a:t>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87474164"/>
                  </a:ext>
                </a:extLst>
              </a:tr>
              <a:tr h="6235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1" dirty="0">
                          <a:solidFill>
                            <a:schemeClr val="tx1"/>
                          </a:solidFill>
                        </a:rPr>
                        <a:t>오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1" dirty="0">
                          <a:solidFill>
                            <a:schemeClr val="tx1"/>
                          </a:solidFill>
                        </a:rPr>
                        <a:t>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1" dirty="0">
                          <a:solidFill>
                            <a:schemeClr val="tx1"/>
                          </a:solidFill>
                        </a:rPr>
                        <a:t>오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1" dirty="0">
                          <a:solidFill>
                            <a:schemeClr val="tx1"/>
                          </a:solidFill>
                        </a:rPr>
                        <a:t>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272860286"/>
                  </a:ext>
                </a:extLst>
              </a:tr>
            </a:tbl>
          </a:graphicData>
        </a:graphic>
      </p:graphicFrame>
      <p:graphicFrame>
        <p:nvGraphicFramePr>
          <p:cNvPr id="9" name="내용 개체 틀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7844601"/>
              </p:ext>
            </p:extLst>
          </p:nvPr>
        </p:nvGraphicFramePr>
        <p:xfrm>
          <a:off x="838200" y="2603902"/>
          <a:ext cx="7715520" cy="3590835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928880">
                  <a:extLst>
                    <a:ext uri="{9D8B030D-6E8A-4147-A177-3AD203B41FA5}">
                      <a16:colId xmlns="" xmlns:a16="http://schemas.microsoft.com/office/drawing/2014/main" val="200504282"/>
                    </a:ext>
                  </a:extLst>
                </a:gridCol>
                <a:gridCol w="1928880">
                  <a:extLst>
                    <a:ext uri="{9D8B030D-6E8A-4147-A177-3AD203B41FA5}">
                      <a16:colId xmlns="" xmlns:a16="http://schemas.microsoft.com/office/drawing/2014/main" val="4111931153"/>
                    </a:ext>
                  </a:extLst>
                </a:gridCol>
                <a:gridCol w="1928880">
                  <a:extLst>
                    <a:ext uri="{9D8B030D-6E8A-4147-A177-3AD203B41FA5}">
                      <a16:colId xmlns="" xmlns:a16="http://schemas.microsoft.com/office/drawing/2014/main" val="155971245"/>
                    </a:ext>
                  </a:extLst>
                </a:gridCol>
                <a:gridCol w="1928880">
                  <a:extLst>
                    <a:ext uri="{9D8B030D-6E8A-4147-A177-3AD203B41FA5}">
                      <a16:colId xmlns="" xmlns:a16="http://schemas.microsoft.com/office/drawing/2014/main" val="2564899094"/>
                    </a:ext>
                  </a:extLst>
                </a:gridCol>
              </a:tblGrid>
              <a:tr h="11969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>
                          <a:solidFill>
                            <a:schemeClr val="tx1"/>
                          </a:solidFill>
                        </a:rPr>
                        <a:t>99</a:t>
                      </a:r>
                      <a:endParaRPr lang="ko-KR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2511618"/>
                  </a:ext>
                </a:extLst>
              </a:tr>
              <a:tr h="1196945">
                <a:tc>
                  <a:txBody>
                    <a:bodyPr/>
                    <a:lstStyle/>
                    <a:p>
                      <a:pPr algn="ctr" latinLnBrk="1"/>
                      <a:endParaRPr lang="ko-KR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87474164"/>
                  </a:ext>
                </a:extLst>
              </a:tr>
              <a:tr h="1196945">
                <a:tc>
                  <a:txBody>
                    <a:bodyPr/>
                    <a:lstStyle/>
                    <a:p>
                      <a:pPr algn="ctr" latinLnBrk="1"/>
                      <a:endParaRPr lang="ko-KR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272860286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9425393" y="2603902"/>
            <a:ext cx="15504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/>
              <a:t>N=100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4230648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조합 및 완전 탐색</a:t>
            </a:r>
            <a:r>
              <a:rPr lang="en-US" altLang="ko-KR" dirty="0"/>
              <a:t>-</a:t>
            </a:r>
            <a:r>
              <a:rPr lang="ko-KR" altLang="en-US" dirty="0"/>
              <a:t>중상</a:t>
            </a:r>
            <a:r>
              <a:rPr lang="en-US" altLang="ko-KR" dirty="0"/>
              <a:t>] </a:t>
            </a:r>
            <a:r>
              <a:rPr lang="ko-KR" altLang="en-US" dirty="0"/>
              <a:t>출근</a:t>
            </a:r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idx="1"/>
          </p:nvPr>
        </p:nvGraphicFramePr>
        <p:xfrm>
          <a:off x="8372341" y="365125"/>
          <a:ext cx="3656528" cy="1870611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914132">
                  <a:extLst>
                    <a:ext uri="{9D8B030D-6E8A-4147-A177-3AD203B41FA5}">
                      <a16:colId xmlns="" xmlns:a16="http://schemas.microsoft.com/office/drawing/2014/main" val="200504282"/>
                    </a:ext>
                  </a:extLst>
                </a:gridCol>
                <a:gridCol w="914132">
                  <a:extLst>
                    <a:ext uri="{9D8B030D-6E8A-4147-A177-3AD203B41FA5}">
                      <a16:colId xmlns="" xmlns:a16="http://schemas.microsoft.com/office/drawing/2014/main" val="4111931153"/>
                    </a:ext>
                  </a:extLst>
                </a:gridCol>
                <a:gridCol w="914132">
                  <a:extLst>
                    <a:ext uri="{9D8B030D-6E8A-4147-A177-3AD203B41FA5}">
                      <a16:colId xmlns="" xmlns:a16="http://schemas.microsoft.com/office/drawing/2014/main" val="155971245"/>
                    </a:ext>
                  </a:extLst>
                </a:gridCol>
                <a:gridCol w="914132">
                  <a:extLst>
                    <a:ext uri="{9D8B030D-6E8A-4147-A177-3AD203B41FA5}">
                      <a16:colId xmlns="" xmlns:a16="http://schemas.microsoft.com/office/drawing/2014/main" val="2564899094"/>
                    </a:ext>
                  </a:extLst>
                </a:gridCol>
              </a:tblGrid>
              <a:tr h="6235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1" dirty="0">
                          <a:solidFill>
                            <a:schemeClr val="tx1"/>
                          </a:solidFill>
                        </a:rPr>
                        <a:t>오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1" dirty="0">
                          <a:solidFill>
                            <a:schemeClr val="tx1"/>
                          </a:solidFill>
                        </a:rPr>
                        <a:t>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1" dirty="0">
                          <a:solidFill>
                            <a:schemeClr val="tx1"/>
                          </a:solidFill>
                        </a:rPr>
                        <a:t>오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1" dirty="0">
                          <a:solidFill>
                            <a:schemeClr val="tx1"/>
                          </a:solidFill>
                        </a:rPr>
                        <a:t>오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2511618"/>
                  </a:ext>
                </a:extLst>
              </a:tr>
              <a:tr h="6235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1" dirty="0">
                          <a:solidFill>
                            <a:schemeClr val="tx1"/>
                          </a:solidFill>
                        </a:rPr>
                        <a:t>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1" dirty="0">
                          <a:solidFill>
                            <a:schemeClr val="tx1"/>
                          </a:solidFill>
                        </a:rPr>
                        <a:t>오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1" dirty="0">
                          <a:solidFill>
                            <a:schemeClr val="tx1"/>
                          </a:solidFill>
                        </a:rPr>
                        <a:t>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1" dirty="0">
                          <a:solidFill>
                            <a:schemeClr val="tx1"/>
                          </a:solidFill>
                        </a:rPr>
                        <a:t>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87474164"/>
                  </a:ext>
                </a:extLst>
              </a:tr>
              <a:tr h="6235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1" dirty="0">
                          <a:solidFill>
                            <a:schemeClr val="tx1"/>
                          </a:solidFill>
                        </a:rPr>
                        <a:t>오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1" dirty="0">
                          <a:solidFill>
                            <a:schemeClr val="tx1"/>
                          </a:solidFill>
                        </a:rPr>
                        <a:t>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1" dirty="0">
                          <a:solidFill>
                            <a:schemeClr val="tx1"/>
                          </a:solidFill>
                        </a:rPr>
                        <a:t>오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1" dirty="0">
                          <a:solidFill>
                            <a:schemeClr val="tx1"/>
                          </a:solidFill>
                        </a:rPr>
                        <a:t>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272860286"/>
                  </a:ext>
                </a:extLst>
              </a:tr>
            </a:tbl>
          </a:graphicData>
        </a:graphic>
      </p:graphicFrame>
      <p:graphicFrame>
        <p:nvGraphicFramePr>
          <p:cNvPr id="9" name="내용 개체 틀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4719923"/>
              </p:ext>
            </p:extLst>
          </p:nvPr>
        </p:nvGraphicFramePr>
        <p:xfrm>
          <a:off x="838200" y="2603902"/>
          <a:ext cx="7715520" cy="3590835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928880">
                  <a:extLst>
                    <a:ext uri="{9D8B030D-6E8A-4147-A177-3AD203B41FA5}">
                      <a16:colId xmlns="" xmlns:a16="http://schemas.microsoft.com/office/drawing/2014/main" val="200504282"/>
                    </a:ext>
                  </a:extLst>
                </a:gridCol>
                <a:gridCol w="1928880">
                  <a:extLst>
                    <a:ext uri="{9D8B030D-6E8A-4147-A177-3AD203B41FA5}">
                      <a16:colId xmlns="" xmlns:a16="http://schemas.microsoft.com/office/drawing/2014/main" val="4111931153"/>
                    </a:ext>
                  </a:extLst>
                </a:gridCol>
                <a:gridCol w="1928880">
                  <a:extLst>
                    <a:ext uri="{9D8B030D-6E8A-4147-A177-3AD203B41FA5}">
                      <a16:colId xmlns="" xmlns:a16="http://schemas.microsoft.com/office/drawing/2014/main" val="155971245"/>
                    </a:ext>
                  </a:extLst>
                </a:gridCol>
                <a:gridCol w="1928880">
                  <a:extLst>
                    <a:ext uri="{9D8B030D-6E8A-4147-A177-3AD203B41FA5}">
                      <a16:colId xmlns="" xmlns:a16="http://schemas.microsoft.com/office/drawing/2014/main" val="2564899094"/>
                    </a:ext>
                  </a:extLst>
                </a:gridCol>
              </a:tblGrid>
              <a:tr h="11969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>
                          <a:solidFill>
                            <a:schemeClr val="tx1"/>
                          </a:solidFill>
                        </a:rPr>
                        <a:t>99</a:t>
                      </a:r>
                      <a:endParaRPr lang="ko-KR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2511618"/>
                  </a:ext>
                </a:extLst>
              </a:tr>
              <a:tr h="1196945">
                <a:tc>
                  <a:txBody>
                    <a:bodyPr/>
                    <a:lstStyle/>
                    <a:p>
                      <a:pPr algn="ctr" latinLnBrk="1"/>
                      <a:endParaRPr lang="ko-KR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87474164"/>
                  </a:ext>
                </a:extLst>
              </a:tr>
              <a:tr h="1196945">
                <a:tc>
                  <a:txBody>
                    <a:bodyPr/>
                    <a:lstStyle/>
                    <a:p>
                      <a:pPr algn="ctr" latinLnBrk="1"/>
                      <a:endParaRPr lang="ko-KR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272860286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9425393" y="2603902"/>
            <a:ext cx="15504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/>
              <a:t>N=100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352267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조합 및 완전 탐색</a:t>
            </a:r>
            <a:r>
              <a:rPr lang="en-US" altLang="ko-KR" dirty="0"/>
              <a:t>-</a:t>
            </a:r>
            <a:r>
              <a:rPr lang="ko-KR" altLang="en-US" dirty="0"/>
              <a:t>중상</a:t>
            </a:r>
            <a:r>
              <a:rPr lang="en-US" altLang="ko-KR" dirty="0"/>
              <a:t>] </a:t>
            </a:r>
            <a:r>
              <a:rPr lang="ko-KR" altLang="en-US" dirty="0"/>
              <a:t>출근</a:t>
            </a:r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idx="1"/>
          </p:nvPr>
        </p:nvGraphicFramePr>
        <p:xfrm>
          <a:off x="8372341" y="365125"/>
          <a:ext cx="3656528" cy="1870611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914132">
                  <a:extLst>
                    <a:ext uri="{9D8B030D-6E8A-4147-A177-3AD203B41FA5}">
                      <a16:colId xmlns="" xmlns:a16="http://schemas.microsoft.com/office/drawing/2014/main" val="200504282"/>
                    </a:ext>
                  </a:extLst>
                </a:gridCol>
                <a:gridCol w="914132">
                  <a:extLst>
                    <a:ext uri="{9D8B030D-6E8A-4147-A177-3AD203B41FA5}">
                      <a16:colId xmlns="" xmlns:a16="http://schemas.microsoft.com/office/drawing/2014/main" val="4111931153"/>
                    </a:ext>
                  </a:extLst>
                </a:gridCol>
                <a:gridCol w="914132">
                  <a:extLst>
                    <a:ext uri="{9D8B030D-6E8A-4147-A177-3AD203B41FA5}">
                      <a16:colId xmlns="" xmlns:a16="http://schemas.microsoft.com/office/drawing/2014/main" val="155971245"/>
                    </a:ext>
                  </a:extLst>
                </a:gridCol>
                <a:gridCol w="914132">
                  <a:extLst>
                    <a:ext uri="{9D8B030D-6E8A-4147-A177-3AD203B41FA5}">
                      <a16:colId xmlns="" xmlns:a16="http://schemas.microsoft.com/office/drawing/2014/main" val="2564899094"/>
                    </a:ext>
                  </a:extLst>
                </a:gridCol>
              </a:tblGrid>
              <a:tr h="6235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1" dirty="0">
                          <a:solidFill>
                            <a:schemeClr val="tx1"/>
                          </a:solidFill>
                        </a:rPr>
                        <a:t>오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1" dirty="0">
                          <a:solidFill>
                            <a:schemeClr val="tx1"/>
                          </a:solidFill>
                        </a:rPr>
                        <a:t>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1" dirty="0">
                          <a:solidFill>
                            <a:schemeClr val="tx1"/>
                          </a:solidFill>
                        </a:rPr>
                        <a:t>오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1" dirty="0">
                          <a:solidFill>
                            <a:schemeClr val="tx1"/>
                          </a:solidFill>
                        </a:rPr>
                        <a:t>오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2511618"/>
                  </a:ext>
                </a:extLst>
              </a:tr>
              <a:tr h="6235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1" dirty="0">
                          <a:solidFill>
                            <a:schemeClr val="tx1"/>
                          </a:solidFill>
                        </a:rPr>
                        <a:t>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1" dirty="0">
                          <a:solidFill>
                            <a:schemeClr val="tx1"/>
                          </a:solidFill>
                        </a:rPr>
                        <a:t>오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1" dirty="0">
                          <a:solidFill>
                            <a:schemeClr val="tx1"/>
                          </a:solidFill>
                        </a:rPr>
                        <a:t>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1" dirty="0">
                          <a:solidFill>
                            <a:schemeClr val="tx1"/>
                          </a:solidFill>
                        </a:rPr>
                        <a:t>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87474164"/>
                  </a:ext>
                </a:extLst>
              </a:tr>
              <a:tr h="6235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1" dirty="0">
                          <a:solidFill>
                            <a:schemeClr val="tx1"/>
                          </a:solidFill>
                        </a:rPr>
                        <a:t>오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1" dirty="0">
                          <a:solidFill>
                            <a:schemeClr val="tx1"/>
                          </a:solidFill>
                        </a:rPr>
                        <a:t>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1" dirty="0">
                          <a:solidFill>
                            <a:schemeClr val="tx1"/>
                          </a:solidFill>
                        </a:rPr>
                        <a:t>오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1" dirty="0">
                          <a:solidFill>
                            <a:schemeClr val="tx1"/>
                          </a:solidFill>
                        </a:rPr>
                        <a:t>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272860286"/>
                  </a:ext>
                </a:extLst>
              </a:tr>
            </a:tbl>
          </a:graphicData>
        </a:graphic>
      </p:graphicFrame>
      <p:graphicFrame>
        <p:nvGraphicFramePr>
          <p:cNvPr id="9" name="내용 개체 틀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167150"/>
              </p:ext>
            </p:extLst>
          </p:nvPr>
        </p:nvGraphicFramePr>
        <p:xfrm>
          <a:off x="838200" y="2603902"/>
          <a:ext cx="7715520" cy="3590835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928880">
                  <a:extLst>
                    <a:ext uri="{9D8B030D-6E8A-4147-A177-3AD203B41FA5}">
                      <a16:colId xmlns="" xmlns:a16="http://schemas.microsoft.com/office/drawing/2014/main" val="200504282"/>
                    </a:ext>
                  </a:extLst>
                </a:gridCol>
                <a:gridCol w="1928880">
                  <a:extLst>
                    <a:ext uri="{9D8B030D-6E8A-4147-A177-3AD203B41FA5}">
                      <a16:colId xmlns="" xmlns:a16="http://schemas.microsoft.com/office/drawing/2014/main" val="4111931153"/>
                    </a:ext>
                  </a:extLst>
                </a:gridCol>
                <a:gridCol w="1928880">
                  <a:extLst>
                    <a:ext uri="{9D8B030D-6E8A-4147-A177-3AD203B41FA5}">
                      <a16:colId xmlns="" xmlns:a16="http://schemas.microsoft.com/office/drawing/2014/main" val="155971245"/>
                    </a:ext>
                  </a:extLst>
                </a:gridCol>
                <a:gridCol w="1928880">
                  <a:extLst>
                    <a:ext uri="{9D8B030D-6E8A-4147-A177-3AD203B41FA5}">
                      <a16:colId xmlns="" xmlns:a16="http://schemas.microsoft.com/office/drawing/2014/main" val="2564899094"/>
                    </a:ext>
                  </a:extLst>
                </a:gridCol>
              </a:tblGrid>
              <a:tr h="11969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>
                          <a:solidFill>
                            <a:schemeClr val="tx1"/>
                          </a:solidFill>
                        </a:rPr>
                        <a:t>99</a:t>
                      </a:r>
                      <a:endParaRPr lang="ko-KR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ko-KR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2511618"/>
                  </a:ext>
                </a:extLst>
              </a:tr>
              <a:tr h="1196945">
                <a:tc>
                  <a:txBody>
                    <a:bodyPr/>
                    <a:lstStyle/>
                    <a:p>
                      <a:pPr algn="ctr" latinLnBrk="1"/>
                      <a:endParaRPr lang="ko-KR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87474164"/>
                  </a:ext>
                </a:extLst>
              </a:tr>
              <a:tr h="1196945">
                <a:tc>
                  <a:txBody>
                    <a:bodyPr/>
                    <a:lstStyle/>
                    <a:p>
                      <a:pPr algn="ctr" latinLnBrk="1"/>
                      <a:endParaRPr lang="ko-KR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272860286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9425393" y="2603902"/>
            <a:ext cx="15504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/>
              <a:t>N=100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988851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조합 및 완전 탐색</a:t>
            </a:r>
            <a:r>
              <a:rPr lang="en-US" altLang="ko-KR" dirty="0"/>
              <a:t>-</a:t>
            </a:r>
            <a:r>
              <a:rPr lang="ko-KR" altLang="en-US" dirty="0"/>
              <a:t>중상</a:t>
            </a:r>
            <a:r>
              <a:rPr lang="en-US" altLang="ko-KR" dirty="0"/>
              <a:t>] </a:t>
            </a:r>
            <a:r>
              <a:rPr lang="ko-KR" altLang="en-US" dirty="0"/>
              <a:t>출근</a:t>
            </a:r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idx="1"/>
          </p:nvPr>
        </p:nvGraphicFramePr>
        <p:xfrm>
          <a:off x="8372341" y="365125"/>
          <a:ext cx="3656528" cy="1870611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914132">
                  <a:extLst>
                    <a:ext uri="{9D8B030D-6E8A-4147-A177-3AD203B41FA5}">
                      <a16:colId xmlns="" xmlns:a16="http://schemas.microsoft.com/office/drawing/2014/main" val="200504282"/>
                    </a:ext>
                  </a:extLst>
                </a:gridCol>
                <a:gridCol w="914132">
                  <a:extLst>
                    <a:ext uri="{9D8B030D-6E8A-4147-A177-3AD203B41FA5}">
                      <a16:colId xmlns="" xmlns:a16="http://schemas.microsoft.com/office/drawing/2014/main" val="4111931153"/>
                    </a:ext>
                  </a:extLst>
                </a:gridCol>
                <a:gridCol w="914132">
                  <a:extLst>
                    <a:ext uri="{9D8B030D-6E8A-4147-A177-3AD203B41FA5}">
                      <a16:colId xmlns="" xmlns:a16="http://schemas.microsoft.com/office/drawing/2014/main" val="155971245"/>
                    </a:ext>
                  </a:extLst>
                </a:gridCol>
                <a:gridCol w="914132">
                  <a:extLst>
                    <a:ext uri="{9D8B030D-6E8A-4147-A177-3AD203B41FA5}">
                      <a16:colId xmlns="" xmlns:a16="http://schemas.microsoft.com/office/drawing/2014/main" val="2564899094"/>
                    </a:ext>
                  </a:extLst>
                </a:gridCol>
              </a:tblGrid>
              <a:tr h="6235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1" dirty="0">
                          <a:solidFill>
                            <a:schemeClr val="tx1"/>
                          </a:solidFill>
                        </a:rPr>
                        <a:t>오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1" dirty="0">
                          <a:solidFill>
                            <a:schemeClr val="tx1"/>
                          </a:solidFill>
                        </a:rPr>
                        <a:t>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1" dirty="0">
                          <a:solidFill>
                            <a:schemeClr val="tx1"/>
                          </a:solidFill>
                        </a:rPr>
                        <a:t>오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1" dirty="0">
                          <a:solidFill>
                            <a:schemeClr val="tx1"/>
                          </a:solidFill>
                        </a:rPr>
                        <a:t>오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2511618"/>
                  </a:ext>
                </a:extLst>
              </a:tr>
              <a:tr h="6235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1" dirty="0">
                          <a:solidFill>
                            <a:schemeClr val="tx1"/>
                          </a:solidFill>
                        </a:rPr>
                        <a:t>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1" dirty="0">
                          <a:solidFill>
                            <a:schemeClr val="tx1"/>
                          </a:solidFill>
                        </a:rPr>
                        <a:t>오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1" dirty="0">
                          <a:solidFill>
                            <a:schemeClr val="tx1"/>
                          </a:solidFill>
                        </a:rPr>
                        <a:t>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1" dirty="0">
                          <a:solidFill>
                            <a:schemeClr val="tx1"/>
                          </a:solidFill>
                        </a:rPr>
                        <a:t>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87474164"/>
                  </a:ext>
                </a:extLst>
              </a:tr>
              <a:tr h="6235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1" dirty="0">
                          <a:solidFill>
                            <a:schemeClr val="tx1"/>
                          </a:solidFill>
                        </a:rPr>
                        <a:t>오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1" dirty="0">
                          <a:solidFill>
                            <a:schemeClr val="tx1"/>
                          </a:solidFill>
                        </a:rPr>
                        <a:t>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1" dirty="0">
                          <a:solidFill>
                            <a:schemeClr val="tx1"/>
                          </a:solidFill>
                        </a:rPr>
                        <a:t>오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1" dirty="0">
                          <a:solidFill>
                            <a:schemeClr val="tx1"/>
                          </a:solidFill>
                        </a:rPr>
                        <a:t>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272860286"/>
                  </a:ext>
                </a:extLst>
              </a:tr>
            </a:tbl>
          </a:graphicData>
        </a:graphic>
      </p:graphicFrame>
      <p:graphicFrame>
        <p:nvGraphicFramePr>
          <p:cNvPr id="9" name="내용 개체 틀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16769053"/>
              </p:ext>
            </p:extLst>
          </p:nvPr>
        </p:nvGraphicFramePr>
        <p:xfrm>
          <a:off x="838200" y="2603902"/>
          <a:ext cx="7715520" cy="3590835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928880">
                  <a:extLst>
                    <a:ext uri="{9D8B030D-6E8A-4147-A177-3AD203B41FA5}">
                      <a16:colId xmlns="" xmlns:a16="http://schemas.microsoft.com/office/drawing/2014/main" val="200504282"/>
                    </a:ext>
                  </a:extLst>
                </a:gridCol>
                <a:gridCol w="1928880">
                  <a:extLst>
                    <a:ext uri="{9D8B030D-6E8A-4147-A177-3AD203B41FA5}">
                      <a16:colId xmlns="" xmlns:a16="http://schemas.microsoft.com/office/drawing/2014/main" val="4111931153"/>
                    </a:ext>
                  </a:extLst>
                </a:gridCol>
                <a:gridCol w="1928880">
                  <a:extLst>
                    <a:ext uri="{9D8B030D-6E8A-4147-A177-3AD203B41FA5}">
                      <a16:colId xmlns="" xmlns:a16="http://schemas.microsoft.com/office/drawing/2014/main" val="155971245"/>
                    </a:ext>
                  </a:extLst>
                </a:gridCol>
                <a:gridCol w="1928880">
                  <a:extLst>
                    <a:ext uri="{9D8B030D-6E8A-4147-A177-3AD203B41FA5}">
                      <a16:colId xmlns="" xmlns:a16="http://schemas.microsoft.com/office/drawing/2014/main" val="2564899094"/>
                    </a:ext>
                  </a:extLst>
                </a:gridCol>
              </a:tblGrid>
              <a:tr h="11969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>
                          <a:solidFill>
                            <a:schemeClr val="tx1"/>
                          </a:solidFill>
                        </a:rPr>
                        <a:t>99</a:t>
                      </a:r>
                      <a:endParaRPr lang="ko-KR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ko-KR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R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2511618"/>
                  </a:ext>
                </a:extLst>
              </a:tr>
              <a:tr h="1196945">
                <a:tc>
                  <a:txBody>
                    <a:bodyPr/>
                    <a:lstStyle/>
                    <a:p>
                      <a:pPr algn="ctr" latinLnBrk="1"/>
                      <a:endParaRPr lang="ko-KR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87474164"/>
                  </a:ext>
                </a:extLst>
              </a:tr>
              <a:tr h="1196945">
                <a:tc>
                  <a:txBody>
                    <a:bodyPr/>
                    <a:lstStyle/>
                    <a:p>
                      <a:pPr algn="ctr" latinLnBrk="1"/>
                      <a:endParaRPr lang="ko-KR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272860286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9425393" y="2603902"/>
            <a:ext cx="15504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/>
              <a:t>N=100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570994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조합 및 완전 탐색</a:t>
            </a:r>
            <a:r>
              <a:rPr lang="en-US" altLang="ko-KR" dirty="0"/>
              <a:t>-</a:t>
            </a:r>
            <a:r>
              <a:rPr lang="ko-KR" altLang="en-US" dirty="0"/>
              <a:t>중상</a:t>
            </a:r>
            <a:r>
              <a:rPr lang="en-US" altLang="ko-KR" dirty="0"/>
              <a:t>] </a:t>
            </a:r>
            <a:r>
              <a:rPr lang="ko-KR" altLang="en-US" dirty="0"/>
              <a:t>출근</a:t>
            </a:r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idx="1"/>
          </p:nvPr>
        </p:nvGraphicFramePr>
        <p:xfrm>
          <a:off x="8372341" y="365125"/>
          <a:ext cx="3656528" cy="1870611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914132">
                  <a:extLst>
                    <a:ext uri="{9D8B030D-6E8A-4147-A177-3AD203B41FA5}">
                      <a16:colId xmlns="" xmlns:a16="http://schemas.microsoft.com/office/drawing/2014/main" val="200504282"/>
                    </a:ext>
                  </a:extLst>
                </a:gridCol>
                <a:gridCol w="914132">
                  <a:extLst>
                    <a:ext uri="{9D8B030D-6E8A-4147-A177-3AD203B41FA5}">
                      <a16:colId xmlns="" xmlns:a16="http://schemas.microsoft.com/office/drawing/2014/main" val="4111931153"/>
                    </a:ext>
                  </a:extLst>
                </a:gridCol>
                <a:gridCol w="914132">
                  <a:extLst>
                    <a:ext uri="{9D8B030D-6E8A-4147-A177-3AD203B41FA5}">
                      <a16:colId xmlns="" xmlns:a16="http://schemas.microsoft.com/office/drawing/2014/main" val="155971245"/>
                    </a:ext>
                  </a:extLst>
                </a:gridCol>
                <a:gridCol w="914132">
                  <a:extLst>
                    <a:ext uri="{9D8B030D-6E8A-4147-A177-3AD203B41FA5}">
                      <a16:colId xmlns="" xmlns:a16="http://schemas.microsoft.com/office/drawing/2014/main" val="2564899094"/>
                    </a:ext>
                  </a:extLst>
                </a:gridCol>
              </a:tblGrid>
              <a:tr h="6235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1" dirty="0">
                          <a:solidFill>
                            <a:schemeClr val="tx1"/>
                          </a:solidFill>
                        </a:rPr>
                        <a:t>오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1" dirty="0">
                          <a:solidFill>
                            <a:schemeClr val="tx1"/>
                          </a:solidFill>
                        </a:rPr>
                        <a:t>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1" dirty="0">
                          <a:solidFill>
                            <a:schemeClr val="tx1"/>
                          </a:solidFill>
                        </a:rPr>
                        <a:t>오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1" dirty="0">
                          <a:solidFill>
                            <a:schemeClr val="tx1"/>
                          </a:solidFill>
                        </a:rPr>
                        <a:t>오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2511618"/>
                  </a:ext>
                </a:extLst>
              </a:tr>
              <a:tr h="6235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1" dirty="0">
                          <a:solidFill>
                            <a:schemeClr val="tx1"/>
                          </a:solidFill>
                        </a:rPr>
                        <a:t>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1" dirty="0">
                          <a:solidFill>
                            <a:schemeClr val="tx1"/>
                          </a:solidFill>
                        </a:rPr>
                        <a:t>오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1" dirty="0">
                          <a:solidFill>
                            <a:schemeClr val="tx1"/>
                          </a:solidFill>
                        </a:rPr>
                        <a:t>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1" dirty="0">
                          <a:solidFill>
                            <a:schemeClr val="tx1"/>
                          </a:solidFill>
                        </a:rPr>
                        <a:t>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87474164"/>
                  </a:ext>
                </a:extLst>
              </a:tr>
              <a:tr h="6235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1" dirty="0">
                          <a:solidFill>
                            <a:schemeClr val="tx1"/>
                          </a:solidFill>
                        </a:rPr>
                        <a:t>오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1" dirty="0">
                          <a:solidFill>
                            <a:schemeClr val="tx1"/>
                          </a:solidFill>
                        </a:rPr>
                        <a:t>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1" dirty="0">
                          <a:solidFill>
                            <a:schemeClr val="tx1"/>
                          </a:solidFill>
                        </a:rPr>
                        <a:t>오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1" dirty="0">
                          <a:solidFill>
                            <a:schemeClr val="tx1"/>
                          </a:solidFill>
                        </a:rPr>
                        <a:t>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272860286"/>
                  </a:ext>
                </a:extLst>
              </a:tr>
            </a:tbl>
          </a:graphicData>
        </a:graphic>
      </p:graphicFrame>
      <p:graphicFrame>
        <p:nvGraphicFramePr>
          <p:cNvPr id="9" name="내용 개체 틀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06178290"/>
              </p:ext>
            </p:extLst>
          </p:nvPr>
        </p:nvGraphicFramePr>
        <p:xfrm>
          <a:off x="838200" y="2603902"/>
          <a:ext cx="7715520" cy="3590835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928880">
                  <a:extLst>
                    <a:ext uri="{9D8B030D-6E8A-4147-A177-3AD203B41FA5}">
                      <a16:colId xmlns="" xmlns:a16="http://schemas.microsoft.com/office/drawing/2014/main" val="200504282"/>
                    </a:ext>
                  </a:extLst>
                </a:gridCol>
                <a:gridCol w="1928880">
                  <a:extLst>
                    <a:ext uri="{9D8B030D-6E8A-4147-A177-3AD203B41FA5}">
                      <a16:colId xmlns="" xmlns:a16="http://schemas.microsoft.com/office/drawing/2014/main" val="4111931153"/>
                    </a:ext>
                  </a:extLst>
                </a:gridCol>
                <a:gridCol w="1928880">
                  <a:extLst>
                    <a:ext uri="{9D8B030D-6E8A-4147-A177-3AD203B41FA5}">
                      <a16:colId xmlns="" xmlns:a16="http://schemas.microsoft.com/office/drawing/2014/main" val="155971245"/>
                    </a:ext>
                  </a:extLst>
                </a:gridCol>
                <a:gridCol w="1928880">
                  <a:extLst>
                    <a:ext uri="{9D8B030D-6E8A-4147-A177-3AD203B41FA5}">
                      <a16:colId xmlns="" xmlns:a16="http://schemas.microsoft.com/office/drawing/2014/main" val="2564899094"/>
                    </a:ext>
                  </a:extLst>
                </a:gridCol>
              </a:tblGrid>
              <a:tr h="11969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>
                          <a:solidFill>
                            <a:schemeClr val="tx1"/>
                          </a:solidFill>
                        </a:rPr>
                        <a:t>99</a:t>
                      </a:r>
                      <a:endParaRPr lang="ko-KR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ko-KR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R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2511618"/>
                  </a:ext>
                </a:extLst>
              </a:tr>
              <a:tr h="11969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>
                          <a:solidFill>
                            <a:schemeClr val="tx1"/>
                          </a:solidFill>
                        </a:rPr>
                        <a:t>49</a:t>
                      </a:r>
                      <a:endParaRPr lang="ko-KR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87474164"/>
                  </a:ext>
                </a:extLst>
              </a:tr>
              <a:tr h="1196945">
                <a:tc>
                  <a:txBody>
                    <a:bodyPr/>
                    <a:lstStyle/>
                    <a:p>
                      <a:pPr algn="ctr" latinLnBrk="1"/>
                      <a:endParaRPr lang="ko-KR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272860286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9425393" y="2603902"/>
            <a:ext cx="15504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/>
              <a:t>N=100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784473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조합 및 완전 탐색</a:t>
            </a:r>
            <a:r>
              <a:rPr lang="en-US" altLang="ko-KR" dirty="0"/>
              <a:t>-</a:t>
            </a:r>
            <a:r>
              <a:rPr lang="ko-KR" altLang="en-US" dirty="0"/>
              <a:t>중상</a:t>
            </a:r>
            <a:r>
              <a:rPr lang="en-US" altLang="ko-KR" dirty="0"/>
              <a:t>] </a:t>
            </a:r>
            <a:r>
              <a:rPr lang="ko-KR" altLang="en-US" dirty="0"/>
              <a:t>출근</a:t>
            </a:r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idx="1"/>
          </p:nvPr>
        </p:nvGraphicFramePr>
        <p:xfrm>
          <a:off x="8372341" y="365125"/>
          <a:ext cx="3656528" cy="1870611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914132">
                  <a:extLst>
                    <a:ext uri="{9D8B030D-6E8A-4147-A177-3AD203B41FA5}">
                      <a16:colId xmlns="" xmlns:a16="http://schemas.microsoft.com/office/drawing/2014/main" val="200504282"/>
                    </a:ext>
                  </a:extLst>
                </a:gridCol>
                <a:gridCol w="914132">
                  <a:extLst>
                    <a:ext uri="{9D8B030D-6E8A-4147-A177-3AD203B41FA5}">
                      <a16:colId xmlns="" xmlns:a16="http://schemas.microsoft.com/office/drawing/2014/main" val="4111931153"/>
                    </a:ext>
                  </a:extLst>
                </a:gridCol>
                <a:gridCol w="914132">
                  <a:extLst>
                    <a:ext uri="{9D8B030D-6E8A-4147-A177-3AD203B41FA5}">
                      <a16:colId xmlns="" xmlns:a16="http://schemas.microsoft.com/office/drawing/2014/main" val="155971245"/>
                    </a:ext>
                  </a:extLst>
                </a:gridCol>
                <a:gridCol w="914132">
                  <a:extLst>
                    <a:ext uri="{9D8B030D-6E8A-4147-A177-3AD203B41FA5}">
                      <a16:colId xmlns="" xmlns:a16="http://schemas.microsoft.com/office/drawing/2014/main" val="2564899094"/>
                    </a:ext>
                  </a:extLst>
                </a:gridCol>
              </a:tblGrid>
              <a:tr h="6235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1" dirty="0">
                          <a:solidFill>
                            <a:schemeClr val="tx1"/>
                          </a:solidFill>
                        </a:rPr>
                        <a:t>오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1" dirty="0">
                          <a:solidFill>
                            <a:schemeClr val="tx1"/>
                          </a:solidFill>
                        </a:rPr>
                        <a:t>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1" dirty="0">
                          <a:solidFill>
                            <a:schemeClr val="tx1"/>
                          </a:solidFill>
                        </a:rPr>
                        <a:t>오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1" dirty="0">
                          <a:solidFill>
                            <a:schemeClr val="tx1"/>
                          </a:solidFill>
                        </a:rPr>
                        <a:t>오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2511618"/>
                  </a:ext>
                </a:extLst>
              </a:tr>
              <a:tr h="6235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1" dirty="0">
                          <a:solidFill>
                            <a:schemeClr val="tx1"/>
                          </a:solidFill>
                        </a:rPr>
                        <a:t>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1" dirty="0">
                          <a:solidFill>
                            <a:schemeClr val="tx1"/>
                          </a:solidFill>
                        </a:rPr>
                        <a:t>오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1" dirty="0">
                          <a:solidFill>
                            <a:schemeClr val="tx1"/>
                          </a:solidFill>
                        </a:rPr>
                        <a:t>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1" dirty="0">
                          <a:solidFill>
                            <a:schemeClr val="tx1"/>
                          </a:solidFill>
                        </a:rPr>
                        <a:t>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87474164"/>
                  </a:ext>
                </a:extLst>
              </a:tr>
              <a:tr h="6235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1" dirty="0">
                          <a:solidFill>
                            <a:schemeClr val="tx1"/>
                          </a:solidFill>
                        </a:rPr>
                        <a:t>오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1" dirty="0">
                          <a:solidFill>
                            <a:schemeClr val="tx1"/>
                          </a:solidFill>
                        </a:rPr>
                        <a:t>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1" dirty="0">
                          <a:solidFill>
                            <a:schemeClr val="tx1"/>
                          </a:solidFill>
                        </a:rPr>
                        <a:t>오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1" dirty="0">
                          <a:solidFill>
                            <a:schemeClr val="tx1"/>
                          </a:solidFill>
                        </a:rPr>
                        <a:t>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272860286"/>
                  </a:ext>
                </a:extLst>
              </a:tr>
            </a:tbl>
          </a:graphicData>
        </a:graphic>
      </p:graphicFrame>
      <p:graphicFrame>
        <p:nvGraphicFramePr>
          <p:cNvPr id="9" name="내용 개체 틀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26529522"/>
              </p:ext>
            </p:extLst>
          </p:nvPr>
        </p:nvGraphicFramePr>
        <p:xfrm>
          <a:off x="838200" y="2603902"/>
          <a:ext cx="7715520" cy="3590835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928880">
                  <a:extLst>
                    <a:ext uri="{9D8B030D-6E8A-4147-A177-3AD203B41FA5}">
                      <a16:colId xmlns="" xmlns:a16="http://schemas.microsoft.com/office/drawing/2014/main" val="200504282"/>
                    </a:ext>
                  </a:extLst>
                </a:gridCol>
                <a:gridCol w="1928880">
                  <a:extLst>
                    <a:ext uri="{9D8B030D-6E8A-4147-A177-3AD203B41FA5}">
                      <a16:colId xmlns="" xmlns:a16="http://schemas.microsoft.com/office/drawing/2014/main" val="4111931153"/>
                    </a:ext>
                  </a:extLst>
                </a:gridCol>
                <a:gridCol w="1928880">
                  <a:extLst>
                    <a:ext uri="{9D8B030D-6E8A-4147-A177-3AD203B41FA5}">
                      <a16:colId xmlns="" xmlns:a16="http://schemas.microsoft.com/office/drawing/2014/main" val="155971245"/>
                    </a:ext>
                  </a:extLst>
                </a:gridCol>
                <a:gridCol w="1928880">
                  <a:extLst>
                    <a:ext uri="{9D8B030D-6E8A-4147-A177-3AD203B41FA5}">
                      <a16:colId xmlns="" xmlns:a16="http://schemas.microsoft.com/office/drawing/2014/main" val="2564899094"/>
                    </a:ext>
                  </a:extLst>
                </a:gridCol>
              </a:tblGrid>
              <a:tr h="11969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>
                          <a:solidFill>
                            <a:schemeClr val="tx1"/>
                          </a:solidFill>
                        </a:rPr>
                        <a:t>99</a:t>
                      </a:r>
                      <a:endParaRPr lang="ko-KR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ko-KR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R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2511618"/>
                  </a:ext>
                </a:extLst>
              </a:tr>
              <a:tr h="11969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>
                          <a:solidFill>
                            <a:schemeClr val="tx1"/>
                          </a:solidFill>
                        </a:rPr>
                        <a:t>49</a:t>
                      </a:r>
                      <a:endParaRPr lang="ko-KR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>
                          <a:solidFill>
                            <a:schemeClr val="tx1"/>
                          </a:solidFill>
                        </a:rPr>
                        <a:t>50/2+</a:t>
                      </a:r>
                    </a:p>
                    <a:p>
                      <a:pPr algn="ctr" latinLnBrk="1"/>
                      <a:r>
                        <a:rPr lang="en-US" altLang="ko-KR" sz="2800" b="1" dirty="0">
                          <a:solidFill>
                            <a:schemeClr val="tx1"/>
                          </a:solidFill>
                        </a:rPr>
                        <a:t>(49-1)/2</a:t>
                      </a:r>
                      <a:endParaRPr lang="ko-KR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87474164"/>
                  </a:ext>
                </a:extLst>
              </a:tr>
              <a:tr h="1196945">
                <a:tc>
                  <a:txBody>
                    <a:bodyPr/>
                    <a:lstStyle/>
                    <a:p>
                      <a:pPr algn="ctr" latinLnBrk="1"/>
                      <a:endParaRPr lang="ko-KR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272860286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9425393" y="2603902"/>
            <a:ext cx="15504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/>
              <a:t>N=100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4241608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조합 및 완전 탐색</a:t>
            </a:r>
            <a:r>
              <a:rPr lang="en-US" altLang="ko-KR" dirty="0"/>
              <a:t>-</a:t>
            </a:r>
            <a:r>
              <a:rPr lang="ko-KR" altLang="en-US" dirty="0"/>
              <a:t>중상</a:t>
            </a:r>
            <a:r>
              <a:rPr lang="en-US" altLang="ko-KR" dirty="0"/>
              <a:t>] </a:t>
            </a:r>
            <a:r>
              <a:rPr lang="ko-KR" altLang="en-US" dirty="0"/>
              <a:t>출근</a:t>
            </a:r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idx="1"/>
          </p:nvPr>
        </p:nvGraphicFramePr>
        <p:xfrm>
          <a:off x="8372341" y="365125"/>
          <a:ext cx="3656528" cy="1870611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914132">
                  <a:extLst>
                    <a:ext uri="{9D8B030D-6E8A-4147-A177-3AD203B41FA5}">
                      <a16:colId xmlns="" xmlns:a16="http://schemas.microsoft.com/office/drawing/2014/main" val="200504282"/>
                    </a:ext>
                  </a:extLst>
                </a:gridCol>
                <a:gridCol w="914132">
                  <a:extLst>
                    <a:ext uri="{9D8B030D-6E8A-4147-A177-3AD203B41FA5}">
                      <a16:colId xmlns="" xmlns:a16="http://schemas.microsoft.com/office/drawing/2014/main" val="4111931153"/>
                    </a:ext>
                  </a:extLst>
                </a:gridCol>
                <a:gridCol w="914132">
                  <a:extLst>
                    <a:ext uri="{9D8B030D-6E8A-4147-A177-3AD203B41FA5}">
                      <a16:colId xmlns="" xmlns:a16="http://schemas.microsoft.com/office/drawing/2014/main" val="155971245"/>
                    </a:ext>
                  </a:extLst>
                </a:gridCol>
                <a:gridCol w="914132">
                  <a:extLst>
                    <a:ext uri="{9D8B030D-6E8A-4147-A177-3AD203B41FA5}">
                      <a16:colId xmlns="" xmlns:a16="http://schemas.microsoft.com/office/drawing/2014/main" val="2564899094"/>
                    </a:ext>
                  </a:extLst>
                </a:gridCol>
              </a:tblGrid>
              <a:tr h="6235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1" dirty="0">
                          <a:solidFill>
                            <a:schemeClr val="tx1"/>
                          </a:solidFill>
                        </a:rPr>
                        <a:t>오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1" dirty="0">
                          <a:solidFill>
                            <a:schemeClr val="tx1"/>
                          </a:solidFill>
                        </a:rPr>
                        <a:t>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1" dirty="0">
                          <a:solidFill>
                            <a:schemeClr val="tx1"/>
                          </a:solidFill>
                        </a:rPr>
                        <a:t>오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1" dirty="0">
                          <a:solidFill>
                            <a:schemeClr val="tx1"/>
                          </a:solidFill>
                        </a:rPr>
                        <a:t>오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2511618"/>
                  </a:ext>
                </a:extLst>
              </a:tr>
              <a:tr h="6235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1" dirty="0">
                          <a:solidFill>
                            <a:schemeClr val="tx1"/>
                          </a:solidFill>
                        </a:rPr>
                        <a:t>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1" dirty="0">
                          <a:solidFill>
                            <a:schemeClr val="tx1"/>
                          </a:solidFill>
                        </a:rPr>
                        <a:t>오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1" dirty="0">
                          <a:solidFill>
                            <a:schemeClr val="tx1"/>
                          </a:solidFill>
                        </a:rPr>
                        <a:t>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1" dirty="0">
                          <a:solidFill>
                            <a:schemeClr val="tx1"/>
                          </a:solidFill>
                        </a:rPr>
                        <a:t>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87474164"/>
                  </a:ext>
                </a:extLst>
              </a:tr>
              <a:tr h="6235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1" dirty="0">
                          <a:solidFill>
                            <a:schemeClr val="tx1"/>
                          </a:solidFill>
                        </a:rPr>
                        <a:t>오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1" dirty="0">
                          <a:solidFill>
                            <a:schemeClr val="tx1"/>
                          </a:solidFill>
                        </a:rPr>
                        <a:t>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1" dirty="0">
                          <a:solidFill>
                            <a:schemeClr val="tx1"/>
                          </a:solidFill>
                        </a:rPr>
                        <a:t>오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1" dirty="0">
                          <a:solidFill>
                            <a:schemeClr val="tx1"/>
                          </a:solidFill>
                        </a:rPr>
                        <a:t>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272860286"/>
                  </a:ext>
                </a:extLst>
              </a:tr>
            </a:tbl>
          </a:graphicData>
        </a:graphic>
      </p:graphicFrame>
      <p:graphicFrame>
        <p:nvGraphicFramePr>
          <p:cNvPr id="9" name="내용 개체 틀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7231428"/>
              </p:ext>
            </p:extLst>
          </p:nvPr>
        </p:nvGraphicFramePr>
        <p:xfrm>
          <a:off x="838200" y="2603902"/>
          <a:ext cx="7715520" cy="3590835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928880">
                  <a:extLst>
                    <a:ext uri="{9D8B030D-6E8A-4147-A177-3AD203B41FA5}">
                      <a16:colId xmlns="" xmlns:a16="http://schemas.microsoft.com/office/drawing/2014/main" val="200504282"/>
                    </a:ext>
                  </a:extLst>
                </a:gridCol>
                <a:gridCol w="1928880">
                  <a:extLst>
                    <a:ext uri="{9D8B030D-6E8A-4147-A177-3AD203B41FA5}">
                      <a16:colId xmlns="" xmlns:a16="http://schemas.microsoft.com/office/drawing/2014/main" val="4111931153"/>
                    </a:ext>
                  </a:extLst>
                </a:gridCol>
                <a:gridCol w="1928880">
                  <a:extLst>
                    <a:ext uri="{9D8B030D-6E8A-4147-A177-3AD203B41FA5}">
                      <a16:colId xmlns="" xmlns:a16="http://schemas.microsoft.com/office/drawing/2014/main" val="155971245"/>
                    </a:ext>
                  </a:extLst>
                </a:gridCol>
                <a:gridCol w="1928880">
                  <a:extLst>
                    <a:ext uri="{9D8B030D-6E8A-4147-A177-3AD203B41FA5}">
                      <a16:colId xmlns="" xmlns:a16="http://schemas.microsoft.com/office/drawing/2014/main" val="2564899094"/>
                    </a:ext>
                  </a:extLst>
                </a:gridCol>
              </a:tblGrid>
              <a:tr h="11969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>
                          <a:solidFill>
                            <a:schemeClr val="tx1"/>
                          </a:solidFill>
                        </a:rPr>
                        <a:t>99</a:t>
                      </a:r>
                      <a:endParaRPr lang="ko-KR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ko-KR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R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2511618"/>
                  </a:ext>
                </a:extLst>
              </a:tr>
              <a:tr h="11969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>
                          <a:solidFill>
                            <a:schemeClr val="tx1"/>
                          </a:solidFill>
                        </a:rPr>
                        <a:t>49</a:t>
                      </a:r>
                      <a:endParaRPr lang="ko-KR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>
                          <a:solidFill>
                            <a:schemeClr val="tx1"/>
                          </a:solidFill>
                        </a:rPr>
                        <a:t>49</a:t>
                      </a:r>
                      <a:endParaRPr lang="ko-KR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87474164"/>
                  </a:ext>
                </a:extLst>
              </a:tr>
              <a:tr h="1196945">
                <a:tc>
                  <a:txBody>
                    <a:bodyPr/>
                    <a:lstStyle/>
                    <a:p>
                      <a:pPr algn="ctr" latinLnBrk="1"/>
                      <a:endParaRPr lang="ko-KR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272860286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9425393" y="2603902"/>
            <a:ext cx="15504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/>
              <a:t>N=100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350950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조합 및 완전 탐색</a:t>
            </a:r>
            <a:r>
              <a:rPr lang="en-US" altLang="ko-KR" dirty="0"/>
              <a:t>-</a:t>
            </a:r>
            <a:r>
              <a:rPr lang="ko-KR" altLang="en-US" dirty="0"/>
              <a:t>중상</a:t>
            </a:r>
            <a:r>
              <a:rPr lang="en-US" altLang="ko-KR" dirty="0"/>
              <a:t>] </a:t>
            </a:r>
            <a:r>
              <a:rPr lang="ko-KR" altLang="en-US" dirty="0"/>
              <a:t>출근</a:t>
            </a:r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idx="1"/>
          </p:nvPr>
        </p:nvGraphicFramePr>
        <p:xfrm>
          <a:off x="8372341" y="365125"/>
          <a:ext cx="3656528" cy="1870611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914132">
                  <a:extLst>
                    <a:ext uri="{9D8B030D-6E8A-4147-A177-3AD203B41FA5}">
                      <a16:colId xmlns="" xmlns:a16="http://schemas.microsoft.com/office/drawing/2014/main" val="200504282"/>
                    </a:ext>
                  </a:extLst>
                </a:gridCol>
                <a:gridCol w="914132">
                  <a:extLst>
                    <a:ext uri="{9D8B030D-6E8A-4147-A177-3AD203B41FA5}">
                      <a16:colId xmlns="" xmlns:a16="http://schemas.microsoft.com/office/drawing/2014/main" val="4111931153"/>
                    </a:ext>
                  </a:extLst>
                </a:gridCol>
                <a:gridCol w="914132">
                  <a:extLst>
                    <a:ext uri="{9D8B030D-6E8A-4147-A177-3AD203B41FA5}">
                      <a16:colId xmlns="" xmlns:a16="http://schemas.microsoft.com/office/drawing/2014/main" val="155971245"/>
                    </a:ext>
                  </a:extLst>
                </a:gridCol>
                <a:gridCol w="914132">
                  <a:extLst>
                    <a:ext uri="{9D8B030D-6E8A-4147-A177-3AD203B41FA5}">
                      <a16:colId xmlns="" xmlns:a16="http://schemas.microsoft.com/office/drawing/2014/main" val="2564899094"/>
                    </a:ext>
                  </a:extLst>
                </a:gridCol>
              </a:tblGrid>
              <a:tr h="6235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1" dirty="0">
                          <a:solidFill>
                            <a:schemeClr val="tx1"/>
                          </a:solidFill>
                        </a:rPr>
                        <a:t>오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1" dirty="0">
                          <a:solidFill>
                            <a:schemeClr val="tx1"/>
                          </a:solidFill>
                        </a:rPr>
                        <a:t>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1" dirty="0">
                          <a:solidFill>
                            <a:schemeClr val="tx1"/>
                          </a:solidFill>
                        </a:rPr>
                        <a:t>오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1" dirty="0">
                          <a:solidFill>
                            <a:schemeClr val="tx1"/>
                          </a:solidFill>
                        </a:rPr>
                        <a:t>오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2511618"/>
                  </a:ext>
                </a:extLst>
              </a:tr>
              <a:tr h="6235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1" dirty="0">
                          <a:solidFill>
                            <a:schemeClr val="tx1"/>
                          </a:solidFill>
                        </a:rPr>
                        <a:t>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1" dirty="0">
                          <a:solidFill>
                            <a:schemeClr val="tx1"/>
                          </a:solidFill>
                        </a:rPr>
                        <a:t>오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1" dirty="0">
                          <a:solidFill>
                            <a:schemeClr val="tx1"/>
                          </a:solidFill>
                        </a:rPr>
                        <a:t>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1" dirty="0">
                          <a:solidFill>
                            <a:schemeClr val="tx1"/>
                          </a:solidFill>
                        </a:rPr>
                        <a:t>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87474164"/>
                  </a:ext>
                </a:extLst>
              </a:tr>
              <a:tr h="6235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1" dirty="0">
                          <a:solidFill>
                            <a:schemeClr val="tx1"/>
                          </a:solidFill>
                        </a:rPr>
                        <a:t>오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1" dirty="0">
                          <a:solidFill>
                            <a:schemeClr val="tx1"/>
                          </a:solidFill>
                        </a:rPr>
                        <a:t>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1" dirty="0">
                          <a:solidFill>
                            <a:schemeClr val="tx1"/>
                          </a:solidFill>
                        </a:rPr>
                        <a:t>오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1" dirty="0">
                          <a:solidFill>
                            <a:schemeClr val="tx1"/>
                          </a:solidFill>
                        </a:rPr>
                        <a:t>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272860286"/>
                  </a:ext>
                </a:extLst>
              </a:tr>
            </a:tbl>
          </a:graphicData>
        </a:graphic>
      </p:graphicFrame>
      <p:graphicFrame>
        <p:nvGraphicFramePr>
          <p:cNvPr id="9" name="내용 개체 틀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68231275"/>
              </p:ext>
            </p:extLst>
          </p:nvPr>
        </p:nvGraphicFramePr>
        <p:xfrm>
          <a:off x="838200" y="2603902"/>
          <a:ext cx="7715520" cy="3590835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928880">
                  <a:extLst>
                    <a:ext uri="{9D8B030D-6E8A-4147-A177-3AD203B41FA5}">
                      <a16:colId xmlns="" xmlns:a16="http://schemas.microsoft.com/office/drawing/2014/main" val="200504282"/>
                    </a:ext>
                  </a:extLst>
                </a:gridCol>
                <a:gridCol w="1928880">
                  <a:extLst>
                    <a:ext uri="{9D8B030D-6E8A-4147-A177-3AD203B41FA5}">
                      <a16:colId xmlns="" xmlns:a16="http://schemas.microsoft.com/office/drawing/2014/main" val="4111931153"/>
                    </a:ext>
                  </a:extLst>
                </a:gridCol>
                <a:gridCol w="1928880">
                  <a:extLst>
                    <a:ext uri="{9D8B030D-6E8A-4147-A177-3AD203B41FA5}">
                      <a16:colId xmlns="" xmlns:a16="http://schemas.microsoft.com/office/drawing/2014/main" val="155971245"/>
                    </a:ext>
                  </a:extLst>
                </a:gridCol>
                <a:gridCol w="1928880">
                  <a:extLst>
                    <a:ext uri="{9D8B030D-6E8A-4147-A177-3AD203B41FA5}">
                      <a16:colId xmlns="" xmlns:a16="http://schemas.microsoft.com/office/drawing/2014/main" val="2564899094"/>
                    </a:ext>
                  </a:extLst>
                </a:gridCol>
              </a:tblGrid>
              <a:tr h="11969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>
                          <a:solidFill>
                            <a:schemeClr val="tx1"/>
                          </a:solidFill>
                        </a:rPr>
                        <a:t>99</a:t>
                      </a:r>
                      <a:endParaRPr lang="ko-KR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ko-KR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R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2511618"/>
                  </a:ext>
                </a:extLst>
              </a:tr>
              <a:tr h="11969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>
                          <a:solidFill>
                            <a:schemeClr val="tx1"/>
                          </a:solidFill>
                        </a:rPr>
                        <a:t>49</a:t>
                      </a:r>
                      <a:endParaRPr lang="ko-KR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>
                          <a:solidFill>
                            <a:schemeClr val="tx1"/>
                          </a:solidFill>
                        </a:rPr>
                        <a:t>49</a:t>
                      </a:r>
                      <a:endParaRPr lang="ko-KR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>
                          <a:solidFill>
                            <a:schemeClr val="tx1"/>
                          </a:solidFill>
                        </a:rPr>
                        <a:t>37</a:t>
                      </a:r>
                      <a:endParaRPr lang="ko-KR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ko-KR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87474164"/>
                  </a:ext>
                </a:extLst>
              </a:tr>
              <a:tr h="11969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ko-KR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>
                          <a:solidFill>
                            <a:schemeClr val="tx1"/>
                          </a:solidFill>
                        </a:rPr>
                        <a:t>37</a:t>
                      </a:r>
                      <a:endParaRPr lang="ko-KR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>
                          <a:solidFill>
                            <a:schemeClr val="tx1"/>
                          </a:solidFill>
                        </a:rPr>
                        <a:t>37</a:t>
                      </a:r>
                      <a:endParaRPr lang="ko-KR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ko-KR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272860286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9425393" y="2603902"/>
            <a:ext cx="15504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/>
              <a:t>N=100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057721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2977</TotalTime>
  <Words>317</Words>
  <Application>Microsoft Macintosh PowerPoint</Application>
  <PresentationFormat>Widescreen</PresentationFormat>
  <Paragraphs>213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맑은 고딕</vt:lpstr>
      <vt:lpstr>Calibri</vt:lpstr>
      <vt:lpstr>Calibri Light</vt:lpstr>
      <vt:lpstr>Cambria Math</vt:lpstr>
      <vt:lpstr>Wingdings</vt:lpstr>
      <vt:lpstr>Arial</vt:lpstr>
      <vt:lpstr>Office Theme</vt:lpstr>
      <vt:lpstr>[조합 및 완전 탐색-중상] 출근</vt:lpstr>
      <vt:lpstr>[조합 및 완전 탐색-중상] 출근</vt:lpstr>
      <vt:lpstr>[조합 및 완전 탐색-중상] 출근</vt:lpstr>
      <vt:lpstr>[조합 및 완전 탐색-중상] 출근</vt:lpstr>
      <vt:lpstr>[조합 및 완전 탐색-중상] 출근</vt:lpstr>
      <vt:lpstr>[조합 및 완전 탐색-중상] 출근</vt:lpstr>
      <vt:lpstr>[조합 및 완전 탐색-중상] 출근</vt:lpstr>
      <vt:lpstr>[조합 및 완전 탐색-중상] 출근</vt:lpstr>
      <vt:lpstr>[조합 및 완전 탐색-중상] 출근</vt:lpstr>
      <vt:lpstr>[조합 및 완전 탐색-중상] 출근</vt:lpstr>
      <vt:lpstr>[조합 및 완전 탐색-중상] 출근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조합 및 완전 탐색</dc:title>
  <dc:creator>김태양</dc:creator>
  <cp:lastModifiedBy>김정래</cp:lastModifiedBy>
  <cp:revision>17</cp:revision>
  <dcterms:created xsi:type="dcterms:W3CDTF">2016-03-25T19:28:56Z</dcterms:created>
  <dcterms:modified xsi:type="dcterms:W3CDTF">2017-03-14T06:38:53Z</dcterms:modified>
</cp:coreProperties>
</file>