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258" r:id="rId2"/>
    <p:sldId id="303" r:id="rId3"/>
    <p:sldId id="306" r:id="rId4"/>
    <p:sldId id="307" r:id="rId5"/>
    <p:sldId id="308" r:id="rId6"/>
    <p:sldId id="309" r:id="rId7"/>
    <p:sldId id="304" r:id="rId8"/>
    <p:sldId id="311" r:id="rId9"/>
    <p:sldId id="310" r:id="rId10"/>
    <p:sldId id="312" r:id="rId11"/>
    <p:sldId id="313" r:id="rId12"/>
    <p:sldId id="314" r:id="rId13"/>
  </p:sldIdLst>
  <p:sldSz cx="9144000" cy="5143500" type="screen16x9"/>
  <p:notesSz cx="9926638" cy="6797675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32">
          <p15:clr>
            <a:srgbClr val="A4A3A4"/>
          </p15:clr>
        </p15:guide>
        <p15:guide id="2" orient="horz" pos="855">
          <p15:clr>
            <a:srgbClr val="A4A3A4"/>
          </p15:clr>
        </p15:guide>
        <p15:guide id="3" orient="horz" pos="3151">
          <p15:clr>
            <a:srgbClr val="A4A3A4"/>
          </p15:clr>
        </p15:guide>
        <p15:guide id="4" orient="horz" pos="395">
          <p15:clr>
            <a:srgbClr val="A4A3A4"/>
          </p15:clr>
        </p15:guide>
        <p15:guide id="5" orient="horz" pos="305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pos="2880">
          <p15:clr>
            <a:srgbClr val="A4A3A4"/>
          </p15:clr>
        </p15:guide>
        <p15:guide id="8" pos="249">
          <p15:clr>
            <a:srgbClr val="A4A3A4"/>
          </p15:clr>
        </p15:guide>
        <p15:guide id="9" pos="159">
          <p15:clr>
            <a:srgbClr val="A4A3A4"/>
          </p15:clr>
        </p15:guide>
        <p15:guide id="10" pos="5601">
          <p15:clr>
            <a:srgbClr val="A4A3A4"/>
          </p15:clr>
        </p15:guide>
        <p15:guide id="11" pos="5511">
          <p15:clr>
            <a:srgbClr val="A4A3A4"/>
          </p15:clr>
        </p15:guide>
        <p15:guide id="12" orient="horz" pos="849">
          <p15:clr>
            <a:srgbClr val="A4A3A4"/>
          </p15:clr>
        </p15:guide>
        <p15:guide id="13" orient="horz" pos="3162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pos="5602">
          <p15:clr>
            <a:srgbClr val="A4A3A4"/>
          </p15:clr>
        </p15:guide>
        <p15:guide id="16" pos="340">
          <p15:clr>
            <a:srgbClr val="A4A3A4"/>
          </p15:clr>
        </p15:guide>
        <p15:guide id="17" orient="horz" pos="894">
          <p15:clr>
            <a:srgbClr val="A4A3A4"/>
          </p15:clr>
        </p15:guide>
        <p15:guide id="18" orient="horz" pos="1166">
          <p15:clr>
            <a:srgbClr val="A4A3A4"/>
          </p15:clr>
        </p15:guide>
        <p15:guide id="19" orient="horz" pos="1620">
          <p15:clr>
            <a:srgbClr val="A4A3A4"/>
          </p15:clr>
        </p15:guide>
        <p15:guide id="20" pos="793">
          <p15:clr>
            <a:srgbClr val="A4A3A4"/>
          </p15:clr>
        </p15:guide>
        <p15:guide id="21" pos="5057">
          <p15:clr>
            <a:srgbClr val="A4A3A4"/>
          </p15:clr>
        </p15:guide>
        <p15:guide id="22" pos="2154">
          <p15:clr>
            <a:srgbClr val="A4A3A4"/>
          </p15:clr>
        </p15:guide>
        <p15:guide id="23" pos="35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9"/>
    <p:restoredTop sz="94599"/>
  </p:normalViewPr>
  <p:slideViewPr>
    <p:cSldViewPr>
      <p:cViewPr>
        <p:scale>
          <a:sx n="125" d="100"/>
          <a:sy n="125" d="100"/>
        </p:scale>
        <p:origin x="-1284" y="-438"/>
      </p:cViewPr>
      <p:guideLst>
        <p:guide orient="horz" pos="532"/>
        <p:guide orient="horz" pos="855"/>
        <p:guide orient="horz" pos="3151"/>
        <p:guide orient="horz" pos="395"/>
        <p:guide orient="horz" pos="305"/>
        <p:guide orient="horz" pos="3026"/>
        <p:guide orient="horz" pos="849"/>
        <p:guide orient="horz" pos="3162"/>
        <p:guide orient="horz" pos="804"/>
        <p:guide orient="horz" pos="894"/>
        <p:guide orient="horz" pos="1166"/>
        <p:guide orient="horz" pos="1620"/>
        <p:guide pos="2880"/>
        <p:guide pos="249"/>
        <p:guide pos="159"/>
        <p:guide pos="5601"/>
        <p:guide pos="5511"/>
        <p:guide pos="5602"/>
        <p:guide pos="340"/>
        <p:guide pos="793"/>
        <p:guide pos="5057"/>
        <p:guide pos="2154"/>
        <p:guide pos="35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75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2884-B80C-4283-A9C9-2C8F8FB1187B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F02E-DD0A-4B4B-86BE-914D6C57E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80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A0B8C-E7B5-4589-A719-A6DECAB33F05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C52B1-A37D-4509-9D45-41B695F1C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0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30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98" y="334949"/>
            <a:ext cx="5958582" cy="29258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63385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057423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949"/>
            <a:ext cx="2804337" cy="2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6046780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981669" y="340342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57423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641"/>
            <a:ext cx="2804337" cy="292585"/>
          </a:xfrm>
          <a:prstGeom prst="rect">
            <a:avLst/>
          </a:prstGeom>
        </p:spPr>
      </p:pic>
      <p:pic>
        <p:nvPicPr>
          <p:cNvPr id="9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641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5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42625"/>
            <a:ext cx="8633769" cy="261610"/>
            <a:chOff x="500264" y="1007429"/>
            <a:chExt cx="3292211" cy="348813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24264" y="1007429"/>
              <a:ext cx="679093" cy="348813"/>
              <a:chOff x="783644" y="1007429"/>
              <a:chExt cx="679093" cy="348813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7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23161" y="1017688"/>
              <a:ext cx="266018" cy="32829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62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8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258711" y="542622"/>
            <a:ext cx="8633769" cy="261609"/>
            <a:chOff x="500264" y="1007429"/>
            <a:chExt cx="3292211" cy="348813"/>
          </a:xfrm>
        </p:grpSpPr>
        <p:sp>
          <p:nvSpPr>
            <p:cNvPr id="10" name="모서리가 둥근 직사각형 9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1" name="그룹 10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2" name="그룹 11"/>
            <p:cNvGrpSpPr/>
            <p:nvPr userDrawn="1"/>
          </p:nvGrpSpPr>
          <p:grpSpPr>
            <a:xfrm>
              <a:off x="2041888" y="1007429"/>
              <a:ext cx="679093" cy="348813"/>
              <a:chOff x="783644" y="1007429"/>
              <a:chExt cx="679093" cy="348813"/>
            </a:xfrm>
          </p:grpSpPr>
          <p:sp>
            <p:nvSpPr>
              <p:cNvPr id="14" name="TextBox 13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3" name="TextBox 12"/>
            <p:cNvSpPr txBox="1"/>
            <p:nvPr userDrawn="1"/>
          </p:nvSpPr>
          <p:spPr>
            <a:xfrm>
              <a:off x="3123160" y="1017686"/>
              <a:ext cx="266018" cy="3282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768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6257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296635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36775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296635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1074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1074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38906"/>
            <a:ext cx="8633769" cy="261610"/>
            <a:chOff x="500264" y="1007428"/>
            <a:chExt cx="3292211" cy="348814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6" y="1017687"/>
              <a:ext cx="669315" cy="328295"/>
              <a:chOff x="793422" y="1017687"/>
              <a:chExt cx="669315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2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13382" y="1007428"/>
              <a:ext cx="285578" cy="34881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100" b="1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1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8D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7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4"/>
          <a:stretch/>
        </p:blipFill>
        <p:spPr bwMode="auto">
          <a:xfrm>
            <a:off x="258384" y="334641"/>
            <a:ext cx="2804337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046780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948227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648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2195736" y="-1"/>
            <a:ext cx="6948264" cy="771551"/>
          </a:xfrm>
          <a:prstGeom prst="rect">
            <a:avLst/>
          </a:prstGeom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3513992" y="4781550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779252" rtl="0" eaLnBrk="1" latinLnBrk="1" hangingPunct="1"/>
            <a:fld id="{91A86A49-F0B5-46BE-A2DB-456339220CF3}" type="slidenum">
              <a:rPr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algn="ctr" defTabSz="779252" rtl="0" eaLnBrk="1" latinLnBrk="1" hangingPunct="1"/>
              <a:t>‹#›</a:t>
            </a:fld>
            <a:endParaRPr lang="ko-KR" altLang="en-US" sz="900" kern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0" y="-1"/>
            <a:ext cx="6948264" cy="77155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873401" y="4844248"/>
            <a:ext cx="2012046" cy="155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77925" tIns="38963" rIns="77925" bIns="38963" rtlCol="0">
            <a:spAutoFit/>
          </a:bodyPr>
          <a:lstStyle/>
          <a:p>
            <a:pPr algn="r"/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2016 Samsung SDS Co., Ltd. All rights reserved 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개체 틀 1"/>
          <p:cNvSpPr>
            <a:spLocks noGrp="1"/>
          </p:cNvSpPr>
          <p:nvPr>
            <p:ph type="title"/>
          </p:nvPr>
        </p:nvSpPr>
        <p:spPr>
          <a:xfrm>
            <a:off x="755576" y="87474"/>
            <a:ext cx="8229600" cy="428625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9" y="4848630"/>
            <a:ext cx="973262" cy="1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9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marL="0" algn="l" defTabSz="779252" rtl="0" eaLnBrk="1" latinLnBrk="1" hangingPunct="1">
        <a:spcBef>
          <a:spcPct val="0"/>
        </a:spcBef>
        <a:buNone/>
        <a:defRPr lang="ko-KR" altLang="en-US" sz="2000" b="1" kern="1200" dirty="0" smtClean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문제풀이반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139702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고속도로 건설</a:t>
            </a:r>
            <a:endParaRPr lang="en-US" altLang="ko-KR" sz="3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문제풀이반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7802" y="1276350"/>
            <a:ext cx="8210913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15000"/>
              </a:lnSpc>
            </a:pPr>
            <a:r>
              <a:rPr lang="en-US" altLang="ko-KR" sz="1400" kern="0" dirty="0" err="1" smtClean="0">
                <a:solidFill>
                  <a:srgbClr val="0000FF"/>
                </a:solidFill>
                <a:latin typeface="Consolas"/>
                <a:cs typeface="Times New Roman"/>
              </a:rPr>
              <a:t>struct</a:t>
            </a:r>
            <a:r>
              <a:rPr lang="en-US" altLang="ko-KR" sz="1400" kern="0" dirty="0" smtClean="0"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latin typeface="Consolas"/>
                <a:cs typeface="Times New Roman"/>
              </a:rPr>
              <a:t>EDGE{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	EDGE(</a:t>
            </a:r>
            <a:r>
              <a:rPr lang="en-US" altLang="ko-KR" sz="1400" kern="0" dirty="0" err="1">
                <a:solidFill>
                  <a:srgbClr val="2B91AF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latin typeface="Consolas"/>
                <a:cs typeface="Times New Roman"/>
              </a:rPr>
              <a:t> a=0, </a:t>
            </a:r>
            <a:r>
              <a:rPr lang="en-US" altLang="ko-KR" sz="1400" kern="0" dirty="0" err="1">
                <a:solidFill>
                  <a:srgbClr val="2B91AF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latin typeface="Consolas"/>
                <a:cs typeface="Times New Roman"/>
              </a:rPr>
              <a:t> b=0, </a:t>
            </a:r>
            <a:r>
              <a:rPr lang="en-US" altLang="ko-KR" sz="1400" kern="0" dirty="0" err="1">
                <a:solidFill>
                  <a:srgbClr val="2B91AF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latin typeface="Consolas"/>
                <a:cs typeface="Times New Roman"/>
              </a:rPr>
              <a:t> c=0): a(a), b(b), c(c) {}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	</a:t>
            </a:r>
            <a:r>
              <a:rPr lang="en-US" altLang="ko-KR" sz="1400" kern="0" dirty="0" err="1">
                <a:solidFill>
                  <a:srgbClr val="2B91AF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latin typeface="Consolas"/>
                <a:cs typeface="Times New Roman"/>
              </a:rPr>
              <a:t> a, b, c;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 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	</a:t>
            </a:r>
            <a:r>
              <a:rPr lang="en-US" altLang="ko-KR" sz="1400" kern="0" dirty="0">
                <a:solidFill>
                  <a:srgbClr val="2B91AF"/>
                </a:solidFill>
                <a:latin typeface="Consolas"/>
                <a:cs typeface="Times New Roman"/>
              </a:rPr>
              <a:t>bool</a:t>
            </a:r>
            <a:r>
              <a:rPr lang="en-US" altLang="ko-KR" sz="1400" kern="0" dirty="0"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0000FF"/>
                </a:solidFill>
                <a:latin typeface="Consolas"/>
                <a:cs typeface="Times New Roman"/>
              </a:rPr>
              <a:t>operator</a:t>
            </a:r>
            <a:r>
              <a:rPr lang="en-US" altLang="ko-KR" sz="1400" kern="0" dirty="0">
                <a:latin typeface="Consolas"/>
                <a:cs typeface="Times New Roman"/>
              </a:rPr>
              <a:t> &lt; (</a:t>
            </a:r>
            <a:r>
              <a:rPr lang="en-US" altLang="ko-KR" sz="1400" kern="0" dirty="0" err="1">
                <a:solidFill>
                  <a:srgbClr val="0000FF"/>
                </a:solidFill>
                <a:latin typeface="Consolas"/>
                <a:cs typeface="Times New Roman"/>
              </a:rPr>
              <a:t>const</a:t>
            </a:r>
            <a:r>
              <a:rPr lang="en-US" altLang="ko-KR" sz="1400" kern="0" dirty="0">
                <a:latin typeface="Consolas"/>
                <a:cs typeface="Times New Roman"/>
              </a:rPr>
              <a:t> EDGE &amp;</a:t>
            </a:r>
            <a:r>
              <a:rPr lang="en-US" altLang="ko-KR" sz="1400" kern="0" dirty="0" err="1">
                <a:latin typeface="Consolas"/>
                <a:cs typeface="Times New Roman"/>
              </a:rPr>
              <a:t>ot</a:t>
            </a:r>
            <a:r>
              <a:rPr lang="en-US" altLang="ko-KR" sz="1400" kern="0" dirty="0">
                <a:latin typeface="Consolas"/>
                <a:cs typeface="Times New Roman"/>
              </a:rPr>
              <a:t>){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400" kern="0" dirty="0">
                <a:latin typeface="Consolas"/>
                <a:cs typeface="Times New Roman"/>
              </a:rPr>
              <a:t> c &lt; </a:t>
            </a:r>
            <a:r>
              <a:rPr lang="en-US" altLang="ko-KR" sz="1400" kern="0" dirty="0" err="1">
                <a:latin typeface="Consolas"/>
                <a:cs typeface="Times New Roman"/>
              </a:rPr>
              <a:t>ot.c</a:t>
            </a:r>
            <a:r>
              <a:rPr lang="en-US" altLang="ko-KR" sz="1400" kern="0" dirty="0">
                <a:latin typeface="Consolas"/>
                <a:cs typeface="Times New Roman"/>
              </a:rPr>
              <a:t>;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	}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} edge[MAXE];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 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err="1">
                <a:solidFill>
                  <a:srgbClr val="2B91AF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latin typeface="Consolas"/>
                <a:cs typeface="Times New Roman"/>
              </a:rPr>
              <a:t> find(</a:t>
            </a:r>
            <a:r>
              <a:rPr lang="en-US" altLang="ko-KR" sz="1400" kern="0" dirty="0" err="1">
                <a:solidFill>
                  <a:srgbClr val="2B91AF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latin typeface="Consolas"/>
                <a:cs typeface="Times New Roman"/>
              </a:rPr>
              <a:t> n){ </a:t>
            </a:r>
            <a:r>
              <a:rPr lang="en-US" altLang="ko-KR" sz="1400" kern="0" dirty="0">
                <a:solidFill>
                  <a:srgbClr val="0000FF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400" kern="0" dirty="0">
                <a:latin typeface="Consolas"/>
                <a:cs typeface="Times New Roman"/>
              </a:rPr>
              <a:t> par[n] == n ? n : (par[n] = find(par[n])); </a:t>
            </a:r>
            <a:r>
              <a:rPr lang="en-US" altLang="ko-KR" sz="1400" kern="0" dirty="0" smtClean="0">
                <a:latin typeface="Consolas"/>
                <a:cs typeface="Times New Roman"/>
              </a:rPr>
              <a:t>}</a:t>
            </a:r>
            <a:endParaRPr lang="ko-KR" altLang="ko-KR" sz="1050" kern="100" dirty="0">
              <a:cs typeface="Times New Roman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4" name="직사각형 13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고속도로 건설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(C++)</a:t>
              </a:r>
            </a:p>
          </p:txBody>
        </p:sp>
        <p:pic>
          <p:nvPicPr>
            <p:cNvPr id="15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103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문제풀이반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7802" y="1276350"/>
            <a:ext cx="8210913" cy="1826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15000"/>
              </a:lnSpc>
            </a:pPr>
            <a:r>
              <a:rPr lang="en-US" altLang="ko-KR" sz="1400" kern="0" dirty="0" err="1">
                <a:solidFill>
                  <a:srgbClr val="0000FF"/>
                </a:solidFill>
                <a:latin typeface="Consolas"/>
                <a:cs typeface="Times New Roman"/>
              </a:rPr>
              <a:t>typedef</a:t>
            </a:r>
            <a:r>
              <a:rPr lang="en-US" altLang="ko-KR" sz="1400" kern="0" dirty="0"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2B91AF"/>
                </a:solidFill>
                <a:latin typeface="Consolas"/>
                <a:cs typeface="Times New Roman"/>
              </a:rPr>
              <a:t>long</a:t>
            </a:r>
            <a:r>
              <a:rPr lang="en-US" altLang="ko-KR" sz="1400" kern="0" dirty="0"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2B91AF"/>
                </a:solidFill>
                <a:latin typeface="Consolas"/>
                <a:cs typeface="Times New Roman"/>
              </a:rPr>
              <a:t>long</a:t>
            </a:r>
            <a:r>
              <a:rPr lang="en-US" altLang="ko-KR" sz="1400" kern="0" dirty="0"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latin typeface="Consolas"/>
                <a:cs typeface="Times New Roman"/>
              </a:rPr>
              <a:t>lld</a:t>
            </a:r>
            <a:r>
              <a:rPr lang="en-US" altLang="ko-KR" sz="1400" kern="0" dirty="0">
                <a:latin typeface="Consolas"/>
                <a:cs typeface="Times New Roman"/>
              </a:rPr>
              <a:t>;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endParaRPr lang="en-US" altLang="ko-KR" sz="1400" kern="0" dirty="0" smtClean="0">
              <a:latin typeface="Consolas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smtClean="0">
                <a:solidFill>
                  <a:srgbClr val="0000FF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 smtClean="0"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2B91AF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latin typeface="Consolas"/>
                <a:cs typeface="Times New Roman"/>
              </a:rPr>
              <a:t>=1;i&lt;=</a:t>
            </a:r>
            <a:r>
              <a:rPr lang="en-US" altLang="ko-KR" sz="1400" kern="0" dirty="0" err="1">
                <a:latin typeface="Consolas"/>
                <a:cs typeface="Times New Roman"/>
              </a:rPr>
              <a:t>M;i</a:t>
            </a:r>
            <a:r>
              <a:rPr lang="en-US" altLang="ko-KR" sz="1400" kern="0" dirty="0">
                <a:latin typeface="Consolas"/>
                <a:cs typeface="Times New Roman"/>
              </a:rPr>
              <a:t>++){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	</a:t>
            </a:r>
            <a:r>
              <a:rPr lang="en-US" altLang="ko-KR" sz="1400" kern="0" dirty="0" err="1">
                <a:solidFill>
                  <a:srgbClr val="2B91AF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latin typeface="Consolas"/>
                <a:cs typeface="Times New Roman"/>
              </a:rPr>
              <a:t> a, b, c; </a:t>
            </a:r>
            <a:r>
              <a:rPr lang="en-US" altLang="ko-KR" sz="1400" kern="0" dirty="0" err="1">
                <a:latin typeface="Consolas"/>
                <a:cs typeface="Times New Roman"/>
              </a:rPr>
              <a:t>scanf</a:t>
            </a:r>
            <a:r>
              <a:rPr lang="en-US" altLang="ko-KR" sz="1400" kern="0" dirty="0">
                <a:latin typeface="Consolas"/>
                <a:cs typeface="Times New Roman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Consolas"/>
                <a:cs typeface="Times New Roman"/>
              </a:rPr>
              <a:t>"%</a:t>
            </a:r>
            <a:r>
              <a:rPr lang="en-US" altLang="ko-KR" sz="1400" kern="0" dirty="0" err="1">
                <a:solidFill>
                  <a:srgbClr val="A31515"/>
                </a:solidFill>
                <a:latin typeface="Consolas"/>
                <a:cs typeface="Times New Roman"/>
              </a:rPr>
              <a:t>d%d%d</a:t>
            </a:r>
            <a:r>
              <a:rPr lang="en-US" altLang="ko-KR" sz="1400" kern="0" dirty="0">
                <a:solidFill>
                  <a:srgbClr val="A31515"/>
                </a:solidFill>
                <a:latin typeface="Consolas"/>
                <a:cs typeface="Times New Roman"/>
              </a:rPr>
              <a:t>"</a:t>
            </a:r>
            <a:r>
              <a:rPr lang="en-US" altLang="ko-KR" sz="1400" kern="0" dirty="0">
                <a:latin typeface="Consolas"/>
                <a:cs typeface="Times New Roman"/>
              </a:rPr>
              <a:t>, &amp;a, &amp;b, &amp;c);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	edge[++E] = EDGE(a, b, </a:t>
            </a:r>
            <a:r>
              <a:rPr lang="en-US" altLang="ko-KR" sz="1400" kern="0" dirty="0" smtClean="0">
                <a:latin typeface="Consolas"/>
                <a:cs typeface="Times New Roman"/>
              </a:rPr>
              <a:t>c</a:t>
            </a:r>
            <a:r>
              <a:rPr lang="en-US" altLang="ko-KR" sz="1400" kern="0" dirty="0">
                <a:latin typeface="Consolas"/>
                <a:cs typeface="Times New Roman"/>
              </a:rPr>
              <a:t>);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smtClean="0">
                <a:latin typeface="Consolas"/>
                <a:cs typeface="Times New Roman"/>
              </a:rPr>
              <a:t>}</a:t>
            </a:r>
            <a:endParaRPr lang="en-US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smtClean="0">
                <a:latin typeface="Consolas"/>
                <a:cs typeface="Times New Roman"/>
              </a:rPr>
              <a:t>sort(edge+1</a:t>
            </a:r>
            <a:r>
              <a:rPr lang="en-US" altLang="ko-KR" sz="1400" kern="0" dirty="0">
                <a:latin typeface="Consolas"/>
                <a:cs typeface="Times New Roman"/>
              </a:rPr>
              <a:t>, edge+E+1);</a:t>
            </a:r>
            <a:endParaRPr lang="ko-KR" altLang="ko-KR" sz="1050" kern="100" dirty="0">
              <a:cs typeface="Times New Roman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고속도로 건설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(C++)</a:t>
              </a: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1227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문제풀이반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dirty="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7802" y="1276350"/>
            <a:ext cx="8210913" cy="2817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FF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latin typeface="Consolas"/>
                <a:cs typeface="Times New Roman"/>
              </a:rPr>
              <a:t> (</a:t>
            </a:r>
            <a:r>
              <a:rPr lang="en-US" altLang="ko-KR" sz="1400" kern="0" dirty="0" err="1">
                <a:solidFill>
                  <a:srgbClr val="2B91AF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latin typeface="Consolas"/>
                <a:cs typeface="Times New Roman"/>
              </a:rPr>
              <a:t>=1;i&lt;=</a:t>
            </a:r>
            <a:r>
              <a:rPr lang="en-US" altLang="ko-KR" sz="1400" kern="0" dirty="0" err="1">
                <a:latin typeface="Consolas"/>
                <a:cs typeface="Times New Roman"/>
              </a:rPr>
              <a:t>N;i</a:t>
            </a:r>
            <a:r>
              <a:rPr lang="en-US" altLang="ko-KR" sz="1400" kern="0" dirty="0">
                <a:latin typeface="Consolas"/>
                <a:cs typeface="Times New Roman"/>
              </a:rPr>
              <a:t>++) par[</a:t>
            </a:r>
            <a:r>
              <a:rPr lang="en-US" altLang="ko-KR" sz="1400" kern="0" dirty="0" err="1"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latin typeface="Consolas"/>
                <a:cs typeface="Times New Roman"/>
              </a:rPr>
              <a:t>] = </a:t>
            </a:r>
            <a:r>
              <a:rPr lang="en-US" altLang="ko-KR" sz="1400" kern="0" dirty="0" err="1">
                <a:latin typeface="Consolas"/>
                <a:cs typeface="Times New Roman"/>
              </a:rPr>
              <a:t>i</a:t>
            </a:r>
            <a:r>
              <a:rPr lang="en-US" altLang="ko-KR" sz="1400" kern="0" dirty="0" smtClean="0">
                <a:latin typeface="Consolas"/>
                <a:cs typeface="Times New Roman"/>
              </a:rPr>
              <a:t>;</a:t>
            </a:r>
          </a:p>
          <a:p>
            <a:pPr latinLnBrk="0">
              <a:lnSpc>
                <a:spcPct val="115000"/>
              </a:lnSpc>
            </a:pPr>
            <a:endParaRPr lang="en-US" altLang="ko-KR" sz="1400" kern="0" dirty="0">
              <a:latin typeface="Consolas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err="1">
                <a:latin typeface="Consolas"/>
                <a:cs typeface="Times New Roman"/>
              </a:rPr>
              <a:t>lld</a:t>
            </a:r>
            <a:r>
              <a:rPr lang="en-US" altLang="ko-KR" sz="1400" kern="0" dirty="0"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latin typeface="Consolas"/>
                <a:cs typeface="Times New Roman"/>
              </a:rPr>
              <a:t>ans</a:t>
            </a:r>
            <a:r>
              <a:rPr lang="en-US" altLang="ko-KR" sz="1400" kern="0" dirty="0">
                <a:latin typeface="Consolas"/>
                <a:cs typeface="Times New Roman"/>
              </a:rPr>
              <a:t> = 0</a:t>
            </a:r>
            <a:r>
              <a:rPr lang="en-US" altLang="ko-KR" sz="1400" kern="0" dirty="0" smtClean="0">
                <a:latin typeface="Consolas"/>
                <a:cs typeface="Times New Roman"/>
              </a:rPr>
              <a:t>;</a:t>
            </a:r>
            <a:endParaRPr lang="ko-KR" altLang="ko-KR" sz="1400" kern="100" dirty="0" smtClean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smtClean="0">
                <a:solidFill>
                  <a:srgbClr val="0000FF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 smtClean="0"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2B91AF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latin typeface="Consolas"/>
                <a:cs typeface="Times New Roman"/>
              </a:rPr>
              <a:t>=1;i&lt;=</a:t>
            </a:r>
            <a:r>
              <a:rPr lang="en-US" altLang="ko-KR" sz="1400" kern="0" dirty="0" err="1">
                <a:latin typeface="Consolas"/>
                <a:cs typeface="Times New Roman"/>
              </a:rPr>
              <a:t>E;i</a:t>
            </a:r>
            <a:r>
              <a:rPr lang="en-US" altLang="ko-KR" sz="1400" kern="0" dirty="0">
                <a:latin typeface="Consolas"/>
                <a:cs typeface="Times New Roman"/>
              </a:rPr>
              <a:t>++){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	</a:t>
            </a:r>
            <a:r>
              <a:rPr lang="en-US" altLang="ko-KR" sz="1400" kern="0" dirty="0" err="1">
                <a:solidFill>
                  <a:srgbClr val="2B91AF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latin typeface="Consolas"/>
                <a:cs typeface="Times New Roman"/>
              </a:rPr>
              <a:t> a = find(edge[</a:t>
            </a:r>
            <a:r>
              <a:rPr lang="en-US" altLang="ko-KR" sz="1400" kern="0" dirty="0" err="1"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latin typeface="Consolas"/>
                <a:cs typeface="Times New Roman"/>
              </a:rPr>
              <a:t>].a), b = find(edge[</a:t>
            </a:r>
            <a:r>
              <a:rPr lang="en-US" altLang="ko-KR" sz="1400" kern="0" dirty="0" err="1"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latin typeface="Consolas"/>
                <a:cs typeface="Times New Roman"/>
              </a:rPr>
              <a:t>].b);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>
                <a:latin typeface="Consolas"/>
                <a:cs typeface="Times New Roman"/>
              </a:rPr>
              <a:t> (a == b) </a:t>
            </a:r>
            <a:r>
              <a:rPr lang="en-US" altLang="ko-KR" sz="1400" kern="0" dirty="0">
                <a:solidFill>
                  <a:srgbClr val="0000FF"/>
                </a:solidFill>
                <a:latin typeface="Consolas"/>
                <a:cs typeface="Times New Roman"/>
              </a:rPr>
              <a:t>continue</a:t>
            </a:r>
            <a:r>
              <a:rPr lang="en-US" altLang="ko-KR" sz="1400" kern="0" dirty="0">
                <a:latin typeface="Consolas"/>
                <a:cs typeface="Times New Roman"/>
              </a:rPr>
              <a:t>;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	par[b] = a;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	</a:t>
            </a:r>
            <a:r>
              <a:rPr lang="en-US" altLang="ko-KR" sz="1400" kern="0" dirty="0" err="1">
                <a:latin typeface="Consolas"/>
                <a:cs typeface="Times New Roman"/>
              </a:rPr>
              <a:t>ans</a:t>
            </a:r>
            <a:r>
              <a:rPr lang="en-US" altLang="ko-KR" sz="1400" kern="0" dirty="0">
                <a:latin typeface="Consolas"/>
                <a:cs typeface="Times New Roman"/>
              </a:rPr>
              <a:t> += edge[</a:t>
            </a:r>
            <a:r>
              <a:rPr lang="en-US" altLang="ko-KR" sz="1400" kern="0" dirty="0" err="1"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latin typeface="Consolas"/>
                <a:cs typeface="Times New Roman"/>
              </a:rPr>
              <a:t>].c;</a:t>
            </a:r>
            <a:endParaRPr lang="ko-KR" altLang="ko-KR" sz="105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smtClean="0">
                <a:latin typeface="Consolas"/>
                <a:cs typeface="Times New Roman"/>
              </a:rPr>
              <a:t>}</a:t>
            </a:r>
          </a:p>
          <a:p>
            <a:pPr latinLnBrk="0">
              <a:lnSpc>
                <a:spcPct val="115000"/>
              </a:lnSpc>
            </a:pPr>
            <a:endParaRPr lang="en-US" altLang="ko-KR" sz="1400" kern="0" dirty="0">
              <a:latin typeface="Consolas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err="1" smtClean="0">
                <a:latin typeface="Consolas"/>
                <a:cs typeface="Times New Roman"/>
              </a:rPr>
              <a:t>printf</a:t>
            </a:r>
            <a:r>
              <a:rPr lang="en-US" altLang="ko-KR" sz="1400" kern="0" dirty="0" smtClean="0">
                <a:latin typeface="Consolas"/>
                <a:cs typeface="Times New Roman"/>
              </a:rPr>
              <a:t>(</a:t>
            </a:r>
            <a:r>
              <a:rPr lang="en-US" altLang="ko-KR" sz="1400" kern="0" dirty="0" smtClean="0">
                <a:solidFill>
                  <a:srgbClr val="A31515"/>
                </a:solidFill>
                <a:latin typeface="Consolas"/>
                <a:cs typeface="Times New Roman"/>
              </a:rPr>
              <a:t>"%</a:t>
            </a:r>
            <a:r>
              <a:rPr lang="en-US" altLang="ko-KR" sz="1400" kern="0" dirty="0" err="1" smtClean="0">
                <a:solidFill>
                  <a:srgbClr val="A31515"/>
                </a:solidFill>
                <a:latin typeface="Consolas"/>
                <a:cs typeface="Times New Roman"/>
              </a:rPr>
              <a:t>lld</a:t>
            </a:r>
            <a:r>
              <a:rPr lang="en-US" altLang="ko-KR" sz="1400" kern="0" dirty="0" smtClean="0">
                <a:solidFill>
                  <a:srgbClr val="A31515"/>
                </a:solidFill>
                <a:latin typeface="Consolas"/>
                <a:cs typeface="Times New Roman"/>
              </a:rPr>
              <a:t>\n</a:t>
            </a:r>
            <a:r>
              <a:rPr lang="en-US" altLang="ko-KR" sz="1400" kern="0" dirty="0">
                <a:solidFill>
                  <a:srgbClr val="A31515"/>
                </a:solidFill>
                <a:latin typeface="Consolas"/>
                <a:cs typeface="Times New Roman"/>
              </a:rPr>
              <a:t>"</a:t>
            </a:r>
            <a:r>
              <a:rPr lang="en-US" altLang="ko-KR" sz="1400" kern="0" dirty="0">
                <a:latin typeface="Consolas"/>
                <a:cs typeface="Times New Roman"/>
              </a:rPr>
              <a:t>, </a:t>
            </a:r>
            <a:r>
              <a:rPr lang="en-US" altLang="ko-KR" sz="1400" kern="0" dirty="0" err="1" smtClean="0">
                <a:latin typeface="Consolas"/>
                <a:cs typeface="Times New Roman"/>
              </a:rPr>
              <a:t>ans</a:t>
            </a:r>
            <a:r>
              <a:rPr lang="en-US" altLang="ko-KR" sz="1400" kern="0" dirty="0">
                <a:latin typeface="Consolas"/>
                <a:cs typeface="Times New Roman"/>
              </a:rPr>
              <a:t>);</a:t>
            </a:r>
            <a:endParaRPr lang="ko-KR" altLang="ko-KR" sz="1050" kern="100" dirty="0">
              <a:cs typeface="Times New Roman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2" name="직사각형 11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고속도로 건설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(C++)</a:t>
              </a: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608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문제풀이반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5" name="직사각형 4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고속도로 건설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>
                <a:solidFill>
                  <a:prstClr val="black"/>
                </a:solidFill>
              </a:rPr>
              <a:t>N</a:t>
            </a:r>
            <a:r>
              <a:rPr lang="ko-KR" altLang="en-US" sz="1400" dirty="0">
                <a:solidFill>
                  <a:prstClr val="black"/>
                </a:solidFill>
              </a:rPr>
              <a:t>개의 </a:t>
            </a:r>
            <a:r>
              <a:rPr lang="ko-KR" altLang="en-US" sz="1400" dirty="0" smtClean="0">
                <a:solidFill>
                  <a:prstClr val="black"/>
                </a:solidFill>
              </a:rPr>
              <a:t>정점과 </a:t>
            </a:r>
            <a:r>
              <a:rPr lang="en-US" altLang="ko-KR" sz="1400" dirty="0" smtClean="0">
                <a:solidFill>
                  <a:prstClr val="black"/>
                </a:solidFill>
              </a:rPr>
              <a:t>M</a:t>
            </a:r>
            <a:r>
              <a:rPr lang="ko-KR" altLang="en-US" sz="1400" dirty="0" smtClean="0">
                <a:solidFill>
                  <a:prstClr val="black"/>
                </a:solidFill>
              </a:rPr>
              <a:t>개의 간선이 있는 그래프가 주어진다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이 그래프에서 일부 간선을 선택하여</a:t>
            </a:r>
            <a:r>
              <a:rPr lang="en-US" altLang="ko-KR" sz="1400" dirty="0" smtClean="0">
                <a:solidFill>
                  <a:prstClr val="black"/>
                </a:solidFill>
              </a:rPr>
              <a:t>,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그래프를 연결 그래프로 만들 때</a:t>
            </a:r>
            <a:r>
              <a:rPr lang="en-US" altLang="ko-KR" sz="1400" dirty="0" smtClean="0">
                <a:solidFill>
                  <a:prstClr val="black"/>
                </a:solidFill>
              </a:rPr>
              <a:t>,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최소 비용을 구하는 문제다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이는 최소비용신장트리 </a:t>
            </a:r>
            <a:r>
              <a:rPr lang="en-US" altLang="ko-KR" sz="1400" dirty="0" smtClean="0">
                <a:solidFill>
                  <a:prstClr val="black"/>
                </a:solidFill>
              </a:rPr>
              <a:t>(Minimum Spanning Tree, MST)</a:t>
            </a:r>
            <a:r>
              <a:rPr lang="ko-KR" altLang="en-US" sz="1400" dirty="0" smtClean="0">
                <a:solidFill>
                  <a:prstClr val="black"/>
                </a:solidFill>
              </a:rPr>
              <a:t>를 구하는 문제와 같다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문제풀이반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모서리가 둥근 직사각형 4"/>
              <p:cNvSpPr/>
              <p:nvPr/>
            </p:nvSpPr>
            <p:spPr>
              <a:xfrm>
                <a:off x="539749" y="1276350"/>
                <a:ext cx="8208963" cy="3311624"/>
              </a:xfrm>
              <a:prstGeom prst="roundRect">
                <a:avLst>
                  <a:gd name="adj" fmla="val 6196"/>
                </a:avLst>
              </a:prstGeom>
              <a:solidFill>
                <a:schemeClr val="bg1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MST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를 빠른 시간에 해결하는 알고리즘은 대표적으로 두 개가 있다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675376" lvl="1" indent="-285750">
                  <a:buFont typeface="Arial" charset="0"/>
                  <a:buChar char="•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Prim’s Algorithm</a:t>
                </a:r>
              </a:p>
              <a:p>
                <a:pPr marL="1065002" lvl="2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𝐸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ko-KR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시간복잡도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675376" lvl="1" indent="-285750">
                  <a:buFont typeface="Arial" charset="0"/>
                  <a:buChar char="•"/>
                </a:pP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Kruskal’s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 Algorithm</a:t>
                </a:r>
              </a:p>
              <a:p>
                <a:pPr marL="1065002" lvl="2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𝐸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4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시간복잡도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 중 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Kruskal’s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 Algorithm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에 대해서 설명하겠다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9" y="1276350"/>
                <a:ext cx="8208963" cy="3311624"/>
              </a:xfrm>
              <a:prstGeom prst="roundRect">
                <a:avLst>
                  <a:gd name="adj" fmla="val 6196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고속도로 건설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90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문제풀이반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Kruskal’s</a:t>
            </a:r>
            <a:r>
              <a:rPr lang="en-US" altLang="ko-KR" sz="1400" dirty="0" smtClean="0">
                <a:solidFill>
                  <a:schemeClr val="tx1"/>
                </a:solidFill>
              </a:rPr>
              <a:t> Algorithm</a:t>
            </a: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다음과 같이 </a:t>
            </a:r>
            <a:r>
              <a:rPr lang="en-US" altLang="ko-KR" sz="1400" dirty="0" smtClean="0">
                <a:solidFill>
                  <a:schemeClr val="tx1"/>
                </a:solidFill>
              </a:rPr>
              <a:t>7</a:t>
            </a:r>
            <a:r>
              <a:rPr lang="ko-KR" altLang="en-US" sz="1400" dirty="0" smtClean="0">
                <a:solidFill>
                  <a:schemeClr val="tx1"/>
                </a:solidFill>
              </a:rPr>
              <a:t>개의 정점과 </a:t>
            </a:r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r>
              <a:rPr lang="ko-KR" altLang="en-US" sz="1400" dirty="0" smtClean="0">
                <a:solidFill>
                  <a:schemeClr val="tx1"/>
                </a:solidFill>
              </a:rPr>
              <a:t>개의 간선으로 이루어진 그래프가 있다고 하자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오른쪽 리스트처럼 간선을 비용에 대한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오름차순으로 정렬한다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정렬 이후 앞 쪽에 있는 간선부터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트리에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추가를 고려한다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추가하고 난 뒤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싸이클이</a:t>
            </a:r>
            <a:r>
              <a:rPr lang="ko-KR" altLang="en-US" sz="1400" dirty="0" smtClean="0">
                <a:solidFill>
                  <a:schemeClr val="tx1"/>
                </a:solidFill>
              </a:rPr>
              <a:t> 생기면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트리 조건 위반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추가하지 않고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추가해도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싸이클이</a:t>
            </a:r>
            <a:r>
              <a:rPr lang="ko-KR" altLang="en-US" sz="1400" dirty="0" smtClean="0">
                <a:solidFill>
                  <a:schemeClr val="tx1"/>
                </a:solidFill>
              </a:rPr>
              <a:t> 생기지 않으면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간선을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트리에</a:t>
            </a:r>
            <a:r>
              <a:rPr lang="ko-KR" altLang="en-US" sz="1400" dirty="0" smtClean="0">
                <a:solidFill>
                  <a:schemeClr val="tx1"/>
                </a:solidFill>
              </a:rPr>
              <a:t> 추가한다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746702" y="2126248"/>
            <a:ext cx="2345578" cy="2050994"/>
            <a:chOff x="755576" y="2427734"/>
            <a:chExt cx="2345578" cy="2050994"/>
          </a:xfrm>
        </p:grpSpPr>
        <p:sp>
          <p:nvSpPr>
            <p:cNvPr id="2" name="타원 1"/>
            <p:cNvSpPr/>
            <p:nvPr/>
          </p:nvSpPr>
          <p:spPr>
            <a:xfrm>
              <a:off x="760050" y="2427734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691680" y="2788146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627784" y="2427734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048082" y="3435846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339752" y="3435846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691680" y="4011910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2813122" y="4190696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" name="직선 연결선 3"/>
            <p:cNvCxnSpPr>
              <a:stCxn id="2" idx="6"/>
              <a:endCxn id="8" idx="1"/>
            </p:cNvCxnSpPr>
            <p:nvPr/>
          </p:nvCxnSpPr>
          <p:spPr>
            <a:xfrm>
              <a:off x="1048082" y="2571750"/>
              <a:ext cx="685779" cy="258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8" idx="7"/>
              <a:endCxn id="14" idx="2"/>
            </p:cNvCxnSpPr>
            <p:nvPr/>
          </p:nvCxnSpPr>
          <p:spPr>
            <a:xfrm flipV="1">
              <a:off x="1937531" y="2571750"/>
              <a:ext cx="690253" cy="258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5" idx="1"/>
              <a:endCxn id="2" idx="4"/>
            </p:cNvCxnSpPr>
            <p:nvPr/>
          </p:nvCxnSpPr>
          <p:spPr>
            <a:xfrm flipH="1" flipV="1">
              <a:off x="904066" y="2715766"/>
              <a:ext cx="186197" cy="7622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15" idx="7"/>
              <a:endCxn id="8" idx="3"/>
            </p:cNvCxnSpPr>
            <p:nvPr/>
          </p:nvCxnSpPr>
          <p:spPr>
            <a:xfrm flipV="1">
              <a:off x="1293933" y="3033997"/>
              <a:ext cx="439928" cy="444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6" idx="1"/>
              <a:endCxn id="8" idx="5"/>
            </p:cNvCxnSpPr>
            <p:nvPr/>
          </p:nvCxnSpPr>
          <p:spPr>
            <a:xfrm flipH="1" flipV="1">
              <a:off x="1937531" y="3033997"/>
              <a:ext cx="444402" cy="444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6" idx="2"/>
              <a:endCxn id="15" idx="6"/>
            </p:cNvCxnSpPr>
            <p:nvPr/>
          </p:nvCxnSpPr>
          <p:spPr>
            <a:xfrm flipH="1">
              <a:off x="1336114" y="3579862"/>
              <a:ext cx="10036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7" idx="1"/>
              <a:endCxn id="15" idx="5"/>
            </p:cNvCxnSpPr>
            <p:nvPr/>
          </p:nvCxnSpPr>
          <p:spPr>
            <a:xfrm flipH="1" flipV="1">
              <a:off x="1293933" y="3681697"/>
              <a:ext cx="439928" cy="372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17" idx="7"/>
              <a:endCxn id="16" idx="3"/>
            </p:cNvCxnSpPr>
            <p:nvPr/>
          </p:nvCxnSpPr>
          <p:spPr>
            <a:xfrm flipV="1">
              <a:off x="1937531" y="3681697"/>
              <a:ext cx="444402" cy="372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17" idx="6"/>
              <a:endCxn id="18" idx="2"/>
            </p:cNvCxnSpPr>
            <p:nvPr/>
          </p:nvCxnSpPr>
          <p:spPr>
            <a:xfrm>
              <a:off x="1979712" y="4155926"/>
              <a:ext cx="833410" cy="178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16" idx="5"/>
              <a:endCxn id="18" idx="0"/>
            </p:cNvCxnSpPr>
            <p:nvPr/>
          </p:nvCxnSpPr>
          <p:spPr>
            <a:xfrm>
              <a:off x="2585603" y="3681697"/>
              <a:ext cx="371535" cy="508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14" idx="4"/>
              <a:endCxn id="16" idx="7"/>
            </p:cNvCxnSpPr>
            <p:nvPr/>
          </p:nvCxnSpPr>
          <p:spPr>
            <a:xfrm flipH="1">
              <a:off x="2585603" y="2715766"/>
              <a:ext cx="186197" cy="7622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220458" y="2465054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162782" y="2465054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71324" y="2938913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78334" y="304155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5576" y="2973601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331640" y="3045609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56414" y="3358521"/>
              <a:ext cx="325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15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9632" y="379588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56562" y="379588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232478" y="4227934"/>
              <a:ext cx="325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32626" y="3765689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524328" y="1909737"/>
            <a:ext cx="780983" cy="2462213"/>
          </a:xfrm>
          <a:prstGeom prst="rect">
            <a:avLst/>
          </a:prstGeom>
          <a:noFill/>
          <a:ln>
            <a:solidFill>
              <a:srgbClr val="0098D9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1 4 5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3 5 5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4 6 6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1 2 7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2 5 7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2 3 8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5 6 8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2 4 9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5 7 9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6 7 11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4 5 15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39" name="직사각형 38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고속도로 건설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0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947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문제풀이반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Kruskal’s</a:t>
            </a:r>
            <a:r>
              <a:rPr lang="en-US" altLang="ko-KR" sz="1400" dirty="0" smtClean="0">
                <a:solidFill>
                  <a:schemeClr val="tx1"/>
                </a:solidFill>
              </a:rPr>
              <a:t> Algorithm</a:t>
            </a: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다음과 같이 </a:t>
            </a:r>
            <a:r>
              <a:rPr lang="en-US" altLang="ko-KR" sz="1400" dirty="0" smtClean="0">
                <a:solidFill>
                  <a:schemeClr val="tx1"/>
                </a:solidFill>
              </a:rPr>
              <a:t>7</a:t>
            </a:r>
            <a:r>
              <a:rPr lang="ko-KR" altLang="en-US" sz="1400" dirty="0" smtClean="0">
                <a:solidFill>
                  <a:schemeClr val="tx1"/>
                </a:solidFill>
              </a:rPr>
              <a:t>개의 정점과 </a:t>
            </a:r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r>
              <a:rPr lang="ko-KR" altLang="en-US" sz="1400" dirty="0" smtClean="0">
                <a:solidFill>
                  <a:schemeClr val="tx1"/>
                </a:solidFill>
              </a:rPr>
              <a:t>개의 간선으로 이루어진 그래프가 있다고 하자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오른쪽 리스트처럼 간선을 비용에 대한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오름차순으로 정렬한다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정렬 이후 앞 쪽에 있는 간선부터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트리에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추가를 고려한다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추가하고 난 뒤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싸이클이</a:t>
            </a:r>
            <a:r>
              <a:rPr lang="ko-KR" altLang="en-US" sz="1400" dirty="0" smtClean="0">
                <a:solidFill>
                  <a:schemeClr val="tx1"/>
                </a:solidFill>
              </a:rPr>
              <a:t> 생기면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트리 조건 위반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추가하지 않고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추가해도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싸이클이</a:t>
            </a:r>
            <a:r>
              <a:rPr lang="ko-KR" altLang="en-US" sz="1400" dirty="0" smtClean="0">
                <a:solidFill>
                  <a:schemeClr val="tx1"/>
                </a:solidFill>
              </a:rPr>
              <a:t> 생기지 않으면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간선을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트리에</a:t>
            </a:r>
            <a:r>
              <a:rPr lang="ko-KR" altLang="en-US" sz="1400" dirty="0" smtClean="0">
                <a:solidFill>
                  <a:schemeClr val="tx1"/>
                </a:solidFill>
              </a:rPr>
              <a:t> 추가한다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746702" y="2126248"/>
            <a:ext cx="2345578" cy="2050994"/>
            <a:chOff x="755576" y="2427734"/>
            <a:chExt cx="2345578" cy="2050994"/>
          </a:xfrm>
        </p:grpSpPr>
        <p:sp>
          <p:nvSpPr>
            <p:cNvPr id="2" name="타원 1"/>
            <p:cNvSpPr/>
            <p:nvPr/>
          </p:nvSpPr>
          <p:spPr>
            <a:xfrm>
              <a:off x="760050" y="2427734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691680" y="2788146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627784" y="2427734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048082" y="3435846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2339752" y="3435846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691680" y="4011910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2813122" y="4190696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" name="직선 연결선 3"/>
            <p:cNvCxnSpPr>
              <a:stCxn id="2" idx="6"/>
              <a:endCxn id="8" idx="1"/>
            </p:cNvCxnSpPr>
            <p:nvPr/>
          </p:nvCxnSpPr>
          <p:spPr>
            <a:xfrm>
              <a:off x="1048082" y="2571750"/>
              <a:ext cx="685779" cy="258577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8" idx="7"/>
              <a:endCxn id="14" idx="2"/>
            </p:cNvCxnSpPr>
            <p:nvPr/>
          </p:nvCxnSpPr>
          <p:spPr>
            <a:xfrm flipV="1">
              <a:off x="1937531" y="2571750"/>
              <a:ext cx="690253" cy="258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5" idx="1"/>
              <a:endCxn id="2" idx="4"/>
            </p:cNvCxnSpPr>
            <p:nvPr/>
          </p:nvCxnSpPr>
          <p:spPr>
            <a:xfrm flipH="1" flipV="1">
              <a:off x="904066" y="2715766"/>
              <a:ext cx="186197" cy="762261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15" idx="7"/>
              <a:endCxn id="8" idx="3"/>
            </p:cNvCxnSpPr>
            <p:nvPr/>
          </p:nvCxnSpPr>
          <p:spPr>
            <a:xfrm flipV="1">
              <a:off x="1293933" y="3033997"/>
              <a:ext cx="439928" cy="444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6" idx="1"/>
              <a:endCxn id="8" idx="5"/>
            </p:cNvCxnSpPr>
            <p:nvPr/>
          </p:nvCxnSpPr>
          <p:spPr>
            <a:xfrm flipH="1" flipV="1">
              <a:off x="1937531" y="3033997"/>
              <a:ext cx="444402" cy="444030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6" idx="2"/>
              <a:endCxn id="15" idx="6"/>
            </p:cNvCxnSpPr>
            <p:nvPr/>
          </p:nvCxnSpPr>
          <p:spPr>
            <a:xfrm flipH="1">
              <a:off x="1336114" y="3579862"/>
              <a:ext cx="10036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17" idx="1"/>
              <a:endCxn id="15" idx="5"/>
            </p:cNvCxnSpPr>
            <p:nvPr/>
          </p:nvCxnSpPr>
          <p:spPr>
            <a:xfrm flipH="1" flipV="1">
              <a:off x="1293933" y="3681697"/>
              <a:ext cx="439928" cy="372394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17" idx="7"/>
              <a:endCxn id="16" idx="3"/>
            </p:cNvCxnSpPr>
            <p:nvPr/>
          </p:nvCxnSpPr>
          <p:spPr>
            <a:xfrm flipV="1">
              <a:off x="1937531" y="3681697"/>
              <a:ext cx="444402" cy="372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17" idx="6"/>
              <a:endCxn id="18" idx="2"/>
            </p:cNvCxnSpPr>
            <p:nvPr/>
          </p:nvCxnSpPr>
          <p:spPr>
            <a:xfrm>
              <a:off x="1979712" y="4155926"/>
              <a:ext cx="833410" cy="178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16" idx="5"/>
              <a:endCxn id="18" idx="0"/>
            </p:cNvCxnSpPr>
            <p:nvPr/>
          </p:nvCxnSpPr>
          <p:spPr>
            <a:xfrm>
              <a:off x="2585603" y="3681697"/>
              <a:ext cx="371535" cy="508999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14" idx="4"/>
              <a:endCxn id="16" idx="7"/>
            </p:cNvCxnSpPr>
            <p:nvPr/>
          </p:nvCxnSpPr>
          <p:spPr>
            <a:xfrm flipH="1">
              <a:off x="2585603" y="2715766"/>
              <a:ext cx="186197" cy="762261"/>
            </a:xfrm>
            <a:prstGeom prst="line">
              <a:avLst/>
            </a:prstGeom>
            <a:ln w="190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220458" y="2465054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162782" y="2465054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71324" y="2938913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78334" y="304155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5576" y="2973601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331640" y="3045609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56414" y="3358521"/>
              <a:ext cx="325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15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9632" y="379588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56562" y="379588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232478" y="4227934"/>
              <a:ext cx="325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32626" y="3765689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524328" y="1909737"/>
            <a:ext cx="780983" cy="2462213"/>
          </a:xfrm>
          <a:prstGeom prst="rect">
            <a:avLst/>
          </a:prstGeom>
          <a:noFill/>
          <a:ln>
            <a:solidFill>
              <a:srgbClr val="0098D9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1 4 5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3 5 5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4 6 6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1 2 7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2 5 7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2 3 8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5 6 8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2 4 9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5 7 9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6 7 11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4 5 15</a:t>
            </a:r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01267" y="1603461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총</a:t>
            </a:r>
            <a:r>
              <a:rPr lang="ko-KR" altLang="en-US" sz="1400" dirty="0" smtClean="0"/>
              <a:t> 비용</a:t>
            </a:r>
            <a:r>
              <a:rPr lang="en-US" altLang="ko-KR" sz="1400" dirty="0" smtClean="0"/>
              <a:t>: 39</a:t>
            </a:r>
            <a:endParaRPr lang="ko-KR" altLang="en-US" sz="14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40" name="직사각형 39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고속도로 건설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1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721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문제풀이반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간선을 추가할 때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싸이클이</a:t>
            </a:r>
            <a:r>
              <a:rPr lang="ko-KR" altLang="en-US" sz="1400" dirty="0" smtClean="0">
                <a:solidFill>
                  <a:schemeClr val="tx1"/>
                </a:solidFill>
              </a:rPr>
              <a:t> 생기는지 확인은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동맹의 동맹은 동맹</a:t>
            </a:r>
            <a:r>
              <a:rPr lang="en-US" altLang="ko-KR" sz="1400" dirty="0" smtClean="0">
                <a:solidFill>
                  <a:schemeClr val="tx1"/>
                </a:solidFill>
              </a:rPr>
              <a:t>” </a:t>
            </a:r>
            <a:r>
              <a:rPr lang="ko-KR" altLang="en-US" sz="1400" dirty="0" smtClean="0">
                <a:solidFill>
                  <a:schemeClr val="tx1"/>
                </a:solidFill>
              </a:rPr>
              <a:t>문제에서 쓰는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서로소</a:t>
            </a:r>
            <a:r>
              <a:rPr lang="ko-KR" altLang="en-US" sz="1400" dirty="0" smtClean="0">
                <a:solidFill>
                  <a:schemeClr val="tx1"/>
                </a:solidFill>
              </a:rPr>
              <a:t> 집합을 통해 해결할 수 있다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403648" y="2211710"/>
            <a:ext cx="2345578" cy="2050994"/>
            <a:chOff x="755576" y="2427734"/>
            <a:chExt cx="2345578" cy="2050994"/>
          </a:xfrm>
        </p:grpSpPr>
        <p:sp>
          <p:nvSpPr>
            <p:cNvPr id="40" name="타원 39"/>
            <p:cNvSpPr/>
            <p:nvPr/>
          </p:nvSpPr>
          <p:spPr>
            <a:xfrm>
              <a:off x="760050" y="2427734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1691680" y="2788146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2627784" y="2427734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1048082" y="3435846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2339752" y="3435846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1691680" y="4011910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2813122" y="4190696"/>
              <a:ext cx="288032" cy="28803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ko-KR" alt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9" name="직선 연결선 48"/>
            <p:cNvCxnSpPr>
              <a:stCxn id="40" idx="6"/>
              <a:endCxn id="41" idx="1"/>
            </p:cNvCxnSpPr>
            <p:nvPr/>
          </p:nvCxnSpPr>
          <p:spPr>
            <a:xfrm>
              <a:off x="1048082" y="2571750"/>
              <a:ext cx="685779" cy="258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41" idx="7"/>
              <a:endCxn id="43" idx="2"/>
            </p:cNvCxnSpPr>
            <p:nvPr/>
          </p:nvCxnSpPr>
          <p:spPr>
            <a:xfrm flipV="1">
              <a:off x="1937531" y="2571750"/>
              <a:ext cx="690253" cy="258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44" idx="1"/>
              <a:endCxn id="40" idx="4"/>
            </p:cNvCxnSpPr>
            <p:nvPr/>
          </p:nvCxnSpPr>
          <p:spPr>
            <a:xfrm flipH="1" flipV="1">
              <a:off x="904066" y="2715766"/>
              <a:ext cx="186197" cy="7622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44" idx="7"/>
              <a:endCxn id="41" idx="3"/>
            </p:cNvCxnSpPr>
            <p:nvPr/>
          </p:nvCxnSpPr>
          <p:spPr>
            <a:xfrm flipV="1">
              <a:off x="1293933" y="3033997"/>
              <a:ext cx="439928" cy="444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45" idx="1"/>
              <a:endCxn id="41" idx="5"/>
            </p:cNvCxnSpPr>
            <p:nvPr/>
          </p:nvCxnSpPr>
          <p:spPr>
            <a:xfrm flipH="1" flipV="1">
              <a:off x="1937531" y="3033997"/>
              <a:ext cx="444402" cy="444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45" idx="2"/>
              <a:endCxn id="44" idx="6"/>
            </p:cNvCxnSpPr>
            <p:nvPr/>
          </p:nvCxnSpPr>
          <p:spPr>
            <a:xfrm flipH="1">
              <a:off x="1336114" y="3579862"/>
              <a:ext cx="10036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6" idx="1"/>
              <a:endCxn id="44" idx="5"/>
            </p:cNvCxnSpPr>
            <p:nvPr/>
          </p:nvCxnSpPr>
          <p:spPr>
            <a:xfrm flipH="1" flipV="1">
              <a:off x="1293933" y="3681697"/>
              <a:ext cx="439928" cy="372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6" idx="7"/>
              <a:endCxn id="45" idx="3"/>
            </p:cNvCxnSpPr>
            <p:nvPr/>
          </p:nvCxnSpPr>
          <p:spPr>
            <a:xfrm flipV="1">
              <a:off x="1937531" y="3681697"/>
              <a:ext cx="444402" cy="3723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46" idx="6"/>
              <a:endCxn id="47" idx="2"/>
            </p:cNvCxnSpPr>
            <p:nvPr/>
          </p:nvCxnSpPr>
          <p:spPr>
            <a:xfrm>
              <a:off x="1979712" y="4155926"/>
              <a:ext cx="833410" cy="178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45" idx="5"/>
              <a:endCxn id="47" idx="0"/>
            </p:cNvCxnSpPr>
            <p:nvPr/>
          </p:nvCxnSpPr>
          <p:spPr>
            <a:xfrm>
              <a:off x="2585603" y="3681697"/>
              <a:ext cx="371535" cy="508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43" idx="4"/>
              <a:endCxn id="45" idx="7"/>
            </p:cNvCxnSpPr>
            <p:nvPr/>
          </p:nvCxnSpPr>
          <p:spPr>
            <a:xfrm flipH="1">
              <a:off x="2585603" y="2715766"/>
              <a:ext cx="186197" cy="7622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220458" y="2465054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162782" y="2465054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71324" y="2938913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78334" y="304155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55576" y="2973601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31640" y="3045609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656414" y="3358521"/>
              <a:ext cx="325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15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259632" y="379588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156562" y="379588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232478" y="4227934"/>
              <a:ext cx="325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732626" y="3765689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ko-KR" altLang="en-US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38" name="직사각형 37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고속도로 건설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2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5858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문제풀이반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class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Edge 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public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Edge(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this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this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this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}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 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0000C0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0000C0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0000C0"/>
                </a:solidFill>
                <a:latin typeface="Consolas"/>
                <a:cs typeface="Times New Roman"/>
              </a:rPr>
              <a:t>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static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find(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par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==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par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= </a:t>
            </a:r>
            <a:r>
              <a:rPr lang="en-US" altLang="ko-KR" sz="1400" i="1" kern="0" dirty="0">
                <a:solidFill>
                  <a:srgbClr val="000000"/>
                </a:solidFill>
                <a:latin typeface="Consolas"/>
                <a:cs typeface="Times New Roman"/>
              </a:rPr>
              <a:t>find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par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]);</a:t>
            </a:r>
            <a:endParaRPr lang="ko-KR" altLang="ko-KR" sz="1400" kern="100" dirty="0"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고속도로 건설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96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문제풀이반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ArrayList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&lt;Edge&gt;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edges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ArrayList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&lt;&gt;();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endParaRPr lang="en-US" altLang="ko-KR" sz="1400" b="1" kern="0" dirty="0" smtClean="0">
              <a:solidFill>
                <a:srgbClr val="7F0055"/>
              </a:solidFill>
              <a:latin typeface="Consolas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 smtClean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=1;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M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kern="0" dirty="0">
                <a:solidFill>
                  <a:srgbClr val="3F7F5F"/>
                </a:solidFill>
                <a:latin typeface="Consolas"/>
                <a:cs typeface="Times New Roman"/>
              </a:rPr>
              <a:t>/* </a:t>
            </a:r>
            <a:r>
              <a:rPr lang="ko-KR" altLang="ko-KR" sz="1400" kern="0" dirty="0">
                <a:solidFill>
                  <a:srgbClr val="3F7F5F"/>
                </a:solidFill>
                <a:latin typeface="Consolas"/>
                <a:cs typeface="Consolas"/>
              </a:rPr>
              <a:t>중략</a:t>
            </a:r>
            <a:r>
              <a:rPr lang="en-US" altLang="ko-KR" sz="1400" kern="0" dirty="0">
                <a:solidFill>
                  <a:srgbClr val="3F7F5F"/>
                </a:solidFill>
                <a:latin typeface="Consolas"/>
                <a:cs typeface="Times New Roman"/>
              </a:rPr>
              <a:t> */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edges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.add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Edge(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</a:p>
          <a:p>
            <a:pPr latinLnBrk="0">
              <a:lnSpc>
                <a:spcPct val="115000"/>
              </a:lnSpc>
            </a:pP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Collections.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sort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edges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Comparator&lt;Edge&gt;() 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public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compare(Edge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Edge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-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}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endParaRPr lang="ko-KR" altLang="ko-KR" sz="1400" kern="100" dirty="0">
              <a:cs typeface="Times New Roman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고속도로 건설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082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/>
              <a:t>Pro </a:t>
            </a:r>
            <a:r>
              <a:rPr lang="ko-KR" altLang="en-US" dirty="0"/>
              <a:t>대비 문제풀이반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i="1" kern="0" dirty="0" smtClean="0">
                <a:solidFill>
                  <a:srgbClr val="0000C0"/>
                </a:solidFill>
                <a:latin typeface="Consolas"/>
                <a:cs typeface="Times New Roman"/>
              </a:rPr>
              <a:t>par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+1];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=1;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par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=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</a:p>
          <a:p>
            <a:pPr latinLnBrk="0">
              <a:lnSpc>
                <a:spcPct val="115000"/>
              </a:lnSpc>
            </a:pPr>
            <a:endParaRPr lang="en-US" altLang="ko-KR" sz="1400" kern="0" dirty="0">
              <a:solidFill>
                <a:srgbClr val="000000"/>
              </a:solidFill>
              <a:latin typeface="Consolas"/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long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ans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0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(Edge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: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edges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i="1" kern="0" dirty="0">
                <a:solidFill>
                  <a:srgbClr val="000000"/>
                </a:solidFill>
                <a:latin typeface="Consolas"/>
                <a:cs typeface="Times New Roman"/>
              </a:rPr>
              <a:t>find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e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i="1" kern="0" dirty="0">
                <a:solidFill>
                  <a:srgbClr val="000000"/>
                </a:solidFill>
                <a:latin typeface="Consolas"/>
                <a:cs typeface="Times New Roman"/>
              </a:rPr>
              <a:t>find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e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==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continue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par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=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ans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+=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e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System.</a:t>
            </a:r>
            <a:r>
              <a:rPr lang="en-US" altLang="ko-KR" sz="1400" b="1" i="1" kern="0" dirty="0" err="1" smtClean="0">
                <a:solidFill>
                  <a:srgbClr val="0000C0"/>
                </a:solidFill>
                <a:latin typeface="Consolas"/>
                <a:cs typeface="Times New Roman"/>
              </a:rPr>
              <a:t>out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.println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 smtClean="0">
                <a:solidFill>
                  <a:srgbClr val="6A3E3E"/>
                </a:solidFill>
                <a:latin typeface="Consolas"/>
                <a:cs typeface="Times New Roman"/>
              </a:rPr>
              <a:t>ans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400" kern="100" dirty="0">
              <a:cs typeface="Times New Roman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고속도로 건설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935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492</Words>
  <Application>Microsoft Office PowerPoint</Application>
  <PresentationFormat>화면 슬라이드 쇼(16:9)</PresentationFormat>
  <Paragraphs>199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디자인 사용자 지정</vt:lpstr>
      <vt:lpstr>7月 Pro 대비 문제풀이반 – 7일차</vt:lpstr>
      <vt:lpstr>7月 Pro 대비 문제풀이반 – 7일차</vt:lpstr>
      <vt:lpstr>7月 Pro 대비 문제풀이반 – 7일차</vt:lpstr>
      <vt:lpstr>7月 Pro 대비 문제풀이반 – 7일차</vt:lpstr>
      <vt:lpstr>7月 Pro 대비 문제풀이반 – 7일차</vt:lpstr>
      <vt:lpstr>7月 Pro 대비 문제풀이반 – 7일차</vt:lpstr>
      <vt:lpstr>7月 Pro 대비 문제풀이반 – 7일차</vt:lpstr>
      <vt:lpstr>7月 Pro 대비 문제풀이반 – 7일차</vt:lpstr>
      <vt:lpstr>7月 Pro 대비 문제풀이반 – 7일차</vt:lpstr>
      <vt:lpstr>7月 Pro 대비 문제풀이반 – 7일차</vt:lpstr>
      <vt:lpstr>7月 Pro 대비 문제풀이반 – 7일차</vt:lpstr>
      <vt:lpstr>7月 Pro 대비 문제풀이반 – 7일차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전명우</dc:creator>
  <cp:lastModifiedBy>SDS</cp:lastModifiedBy>
  <cp:revision>178</cp:revision>
  <cp:lastPrinted>2016-11-29T01:16:43Z</cp:lastPrinted>
  <dcterms:created xsi:type="dcterms:W3CDTF">2016-05-12T02:04:15Z</dcterms:created>
  <dcterms:modified xsi:type="dcterms:W3CDTF">2017-07-11T00:16:22Z</dcterms:modified>
</cp:coreProperties>
</file>