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8" r:id="rId2"/>
    <p:sldId id="303" r:id="rId3"/>
    <p:sldId id="301" r:id="rId4"/>
    <p:sldId id="306" r:id="rId5"/>
    <p:sldId id="307" r:id="rId6"/>
    <p:sldId id="308" r:id="rId7"/>
    <p:sldId id="309" r:id="rId8"/>
    <p:sldId id="315" r:id="rId9"/>
    <p:sldId id="321" r:id="rId10"/>
    <p:sldId id="322" r:id="rId11"/>
    <p:sldId id="304" r:id="rId12"/>
    <p:sldId id="316" r:id="rId13"/>
    <p:sldId id="317" r:id="rId14"/>
    <p:sldId id="318" r:id="rId15"/>
    <p:sldId id="319" r:id="rId16"/>
    <p:sldId id="320" r:id="rId17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3"/>
    <p:restoredTop sz="94631"/>
  </p:normalViewPr>
  <p:slideViewPr>
    <p:cSldViewPr>
      <p:cViewPr>
        <p:scale>
          <a:sx n="125" d="100"/>
          <a:sy n="125" d="100"/>
        </p:scale>
        <p:origin x="-1284" y="-438"/>
      </p:cViewPr>
      <p:guideLst>
        <p:guide orient="horz" pos="532"/>
        <p:guide orient="horz" pos="3151"/>
        <p:guide orient="horz" pos="395"/>
        <p:guide orient="horz" pos="305"/>
        <p:guide orient="horz" pos="3026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73401" y="4844248"/>
            <a:ext cx="2012046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2016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ebcourse.cs.technion.ac.il/234247/Winter2004-2005/ho/WCFiles/The%20Uniqueness%20of%20MST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139702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군사 도로망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MST</a:t>
            </a:r>
            <a:r>
              <a:rPr lang="ko-KR" altLang="en-US" sz="1400" dirty="0" smtClean="0">
                <a:solidFill>
                  <a:schemeClr val="tx1"/>
                </a:solidFill>
              </a:rPr>
              <a:t>의 유일성 검사 알고리즘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MST</a:t>
            </a:r>
            <a:r>
              <a:rPr lang="ko-KR" altLang="en-US" sz="1400" dirty="0" smtClean="0">
                <a:solidFill>
                  <a:schemeClr val="tx1"/>
                </a:solidFill>
              </a:rPr>
              <a:t>에 들어갈 수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있었던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smtClean="0">
                <a:solidFill>
                  <a:schemeClr val="tx1"/>
                </a:solidFill>
              </a:rPr>
              <a:t>간선들을 체크해두자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임의의</a:t>
            </a:r>
            <a:r>
              <a:rPr lang="en-US" altLang="ko-KR" sz="1400" dirty="0" smtClean="0">
                <a:solidFill>
                  <a:schemeClr val="tx1"/>
                </a:solidFill>
              </a:rPr>
              <a:t> MST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구했을 때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이전에 체크해둔 간선이 모두 </a:t>
            </a:r>
            <a:r>
              <a:rPr lang="en-US" altLang="ko-KR" sz="1400" dirty="0" smtClean="0">
                <a:solidFill>
                  <a:schemeClr val="tx1"/>
                </a:solidFill>
              </a:rPr>
              <a:t>MST</a:t>
            </a:r>
            <a:r>
              <a:rPr lang="ko-KR" altLang="en-US" sz="1400" dirty="0" smtClean="0">
                <a:solidFill>
                  <a:schemeClr val="tx1"/>
                </a:solidFill>
              </a:rPr>
              <a:t>에 존재하면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MST</a:t>
            </a:r>
            <a:r>
              <a:rPr lang="ko-KR" altLang="en-US" sz="1400" dirty="0" smtClean="0">
                <a:solidFill>
                  <a:schemeClr val="tx1"/>
                </a:solidFill>
              </a:rPr>
              <a:t>는 유일한 것이고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그렇지 않다면</a:t>
            </a:r>
            <a:r>
              <a:rPr lang="en-US" altLang="ko-KR" sz="1400" dirty="0" smtClean="0">
                <a:solidFill>
                  <a:schemeClr val="tx1"/>
                </a:solidFill>
              </a:rPr>
              <a:t>, MST</a:t>
            </a:r>
            <a:r>
              <a:rPr lang="ko-KR" altLang="en-US" sz="1400" dirty="0" smtClean="0">
                <a:solidFill>
                  <a:schemeClr val="tx1"/>
                </a:solidFill>
              </a:rPr>
              <a:t>는 유일하지 않다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군사 도로망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4309523" y="3045609"/>
            <a:ext cx="4078901" cy="1419255"/>
            <a:chOff x="869765" y="2973601"/>
            <a:chExt cx="4078901" cy="1419255"/>
          </a:xfrm>
        </p:grpSpPr>
        <p:sp>
          <p:nvSpPr>
            <p:cNvPr id="40" name="TextBox 39"/>
            <p:cNvSpPr txBox="1"/>
            <p:nvPr/>
          </p:nvSpPr>
          <p:spPr>
            <a:xfrm>
              <a:off x="4068297" y="3279331"/>
              <a:ext cx="880369" cy="954107"/>
            </a:xfrm>
            <a:prstGeom prst="rect">
              <a:avLst/>
            </a:prstGeom>
            <a:noFill/>
            <a:ln>
              <a:solidFill>
                <a:srgbClr val="0098D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3 4 6 </a:t>
              </a:r>
              <a:r>
                <a:rPr lang="en-US" altLang="ko-KR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2 3 6</a:t>
              </a:r>
            </a:p>
            <a:p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2 5 6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  <a:p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3 5 6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869765" y="2973601"/>
              <a:ext cx="2939898" cy="1419255"/>
              <a:chOff x="869765" y="2973601"/>
              <a:chExt cx="2939898" cy="1419255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869765" y="3597076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624432" y="410482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4" name="직선 연결선 13"/>
              <p:cNvCxnSpPr>
                <a:stCxn id="7" idx="6"/>
                <a:endCxn id="8" idx="1"/>
              </p:cNvCxnSpPr>
              <p:nvPr/>
            </p:nvCxnSpPr>
            <p:spPr>
              <a:xfrm>
                <a:off x="1157797" y="3741092"/>
                <a:ext cx="508816" cy="405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237502" y="3922052"/>
                <a:ext cx="2551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624432" y="3096712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7" name="직선 연결선 16"/>
              <p:cNvCxnSpPr>
                <a:stCxn id="7" idx="6"/>
                <a:endCxn id="16" idx="2"/>
              </p:cNvCxnSpPr>
              <p:nvPr/>
            </p:nvCxnSpPr>
            <p:spPr>
              <a:xfrm flipV="1">
                <a:off x="1157797" y="3240728"/>
                <a:ext cx="466635" cy="5003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218067" y="3282539"/>
                <a:ext cx="2551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 flipH="1">
                <a:off x="3521631" y="3597076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 flipH="1">
                <a:off x="2766964" y="410482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직선 연결선 20"/>
              <p:cNvCxnSpPr>
                <a:stCxn id="19" idx="6"/>
                <a:endCxn id="20" idx="1"/>
              </p:cNvCxnSpPr>
              <p:nvPr/>
            </p:nvCxnSpPr>
            <p:spPr>
              <a:xfrm flipH="1">
                <a:off x="3012815" y="3741092"/>
                <a:ext cx="508816" cy="405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flipH="1">
                <a:off x="3186727" y="3922052"/>
                <a:ext cx="2551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 flipH="1">
                <a:off x="2766964" y="3096712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4" name="직선 연결선 23"/>
              <p:cNvCxnSpPr>
                <a:stCxn id="19" idx="6"/>
                <a:endCxn id="23" idx="2"/>
              </p:cNvCxnSpPr>
              <p:nvPr/>
            </p:nvCxnSpPr>
            <p:spPr>
              <a:xfrm flipH="1" flipV="1">
                <a:off x="3054996" y="3240728"/>
                <a:ext cx="466635" cy="5003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flipH="1">
                <a:off x="3206162" y="3282539"/>
                <a:ext cx="2551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7" name="직선 연결선 26"/>
              <p:cNvCxnSpPr>
                <a:stCxn id="23" idx="6"/>
                <a:endCxn id="16" idx="6"/>
              </p:cNvCxnSpPr>
              <p:nvPr/>
            </p:nvCxnSpPr>
            <p:spPr>
              <a:xfrm flipH="1">
                <a:off x="1912464" y="3240728"/>
                <a:ext cx="854500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 flipH="1">
                <a:off x="2212114" y="2973601"/>
                <a:ext cx="2551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7499742" y="3828392"/>
            <a:ext cx="880369" cy="47145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class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Edge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Edge(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this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this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this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kern="0" dirty="0">
                <a:solidFill>
                  <a:srgbClr val="0000C0"/>
                </a:solidFill>
                <a:latin typeface="Consolas"/>
                <a:cs typeface="Times New Roman"/>
              </a:rPr>
              <a:t>mark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in_mst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false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 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0000C0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0000C0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boolean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0000C0"/>
                </a:solidFill>
                <a:latin typeface="Consolas"/>
                <a:cs typeface="Times New Roman"/>
              </a:rPr>
              <a:t>mark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in_mst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1" name="직사각형 10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군사 도로망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</a:p>
          </p:txBody>
        </p:sp>
        <p:pic>
          <p:nvPicPr>
            <p:cNvPr id="12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find(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i="1" kern="0" dirty="0">
                <a:solidFill>
                  <a:srgbClr val="000000"/>
                </a:solidFill>
                <a:latin typeface="Consolas"/>
                <a:cs typeface="Times New Roman"/>
              </a:rPr>
              <a:t>find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 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boolean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union(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i="1" kern="0" dirty="0">
                <a:solidFill>
                  <a:srgbClr val="000000"/>
                </a:solidFill>
                <a:latin typeface="Consolas"/>
                <a:cs typeface="Times New Roman"/>
              </a:rPr>
              <a:t>find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i="1" kern="0" dirty="0">
                <a:solidFill>
                  <a:srgbClr val="000000"/>
                </a:solidFill>
                <a:latin typeface="Consolas"/>
                <a:cs typeface="Times New Roman"/>
              </a:rPr>
              <a:t>find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false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true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1" name="직사각형 10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군사 도로망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</a:p>
          </p:txBody>
        </p:sp>
        <p:pic>
          <p:nvPicPr>
            <p:cNvPr id="12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56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edges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ArrayList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&lt;&gt;();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long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0;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M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/* </a:t>
            </a:r>
            <a:r>
              <a:rPr lang="ko-KR" altLang="ko-KR" sz="1400" kern="0" dirty="0">
                <a:solidFill>
                  <a:srgbClr val="3F7F5F"/>
                </a:solidFill>
                <a:latin typeface="Consolas"/>
                <a:cs typeface="Consolas"/>
              </a:rPr>
              <a:t>중략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 */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edges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.add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Edge(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-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+=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/* </a:t>
            </a:r>
            <a:r>
              <a:rPr lang="ko-KR" altLang="ko-KR" sz="1400" kern="0" dirty="0">
                <a:solidFill>
                  <a:srgbClr val="3F7F5F"/>
                </a:solidFill>
                <a:latin typeface="Consolas"/>
                <a:cs typeface="Consolas"/>
              </a:rPr>
              <a:t>중략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 */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edges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.add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Edge(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));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1" name="직사각형 10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군사 도로망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</a:p>
          </p:txBody>
        </p:sp>
        <p:pic>
          <p:nvPicPr>
            <p:cNvPr id="12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3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Collections.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sort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edges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Comparator&lt;Edge&gt;()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compare(Edge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Edge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-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 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+1];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1" name="직사각형 10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군사 도로망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</a:p>
          </p:txBody>
        </p:sp>
        <p:pic>
          <p:nvPicPr>
            <p:cNvPr id="12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87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=0;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edges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.size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Edge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edges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.get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== 0 || 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edges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.get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-1).</a:t>
            </a:r>
            <a:r>
              <a:rPr lang="en-US" altLang="ko-KR" sz="1400" kern="0" dirty="0">
                <a:solidFill>
                  <a:srgbClr val="0000C0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!=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edges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.size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	Edge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edges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.get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!=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break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i="1" kern="0" dirty="0">
                <a:solidFill>
                  <a:srgbClr val="000000"/>
                </a:solidFill>
                <a:latin typeface="Consolas"/>
                <a:cs typeface="Times New Roman"/>
              </a:rPr>
              <a:t>find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!= </a:t>
            </a:r>
            <a:r>
              <a:rPr lang="en-US" altLang="ko-KR" sz="1400" i="1" kern="0" dirty="0">
                <a:solidFill>
                  <a:srgbClr val="000000"/>
                </a:solidFill>
                <a:latin typeface="Consolas"/>
                <a:cs typeface="Times New Roman"/>
              </a:rPr>
              <a:t>find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))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mark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true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i="1" kern="0" dirty="0">
                <a:solidFill>
                  <a:srgbClr val="000000"/>
                </a:solidFill>
                <a:latin typeface="Consolas"/>
                <a:cs typeface="Times New Roman"/>
              </a:rPr>
              <a:t>union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+=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in_mst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true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1" name="직사각형 10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군사 도로망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</a:p>
          </p:txBody>
        </p:sp>
        <p:pic>
          <p:nvPicPr>
            <p:cNvPr id="12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2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boolean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unique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true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(Edge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: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edges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mark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&amp;&amp; !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in_mst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unique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false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 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400" b="1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.println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+ </a:t>
            </a:r>
            <a:r>
              <a:rPr lang="en-US" altLang="ko-KR" sz="1400" kern="0" dirty="0">
                <a:solidFill>
                  <a:srgbClr val="2A00FF"/>
                </a:solidFill>
                <a:latin typeface="Consolas"/>
                <a:cs typeface="Times New Roman"/>
              </a:rPr>
              <a:t>" "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+ 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unique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? </a:t>
            </a:r>
            <a:r>
              <a:rPr lang="en-US" altLang="ko-KR" sz="1400" kern="0" dirty="0">
                <a:solidFill>
                  <a:srgbClr val="2A00FF"/>
                </a:solidFill>
                <a:latin typeface="Consolas"/>
                <a:cs typeface="Times New Roman"/>
              </a:rPr>
              <a:t>"unique"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: </a:t>
            </a:r>
            <a:r>
              <a:rPr lang="en-US" altLang="ko-KR" sz="1400" kern="0" dirty="0">
                <a:solidFill>
                  <a:srgbClr val="2A00FF"/>
                </a:solidFill>
                <a:latin typeface="Consolas"/>
                <a:cs typeface="Times New Roman"/>
              </a:rPr>
              <a:t>"not unique"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));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1" name="직사각형 10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군사 도로망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</a:p>
          </p:txBody>
        </p:sp>
        <p:pic>
          <p:nvPicPr>
            <p:cNvPr id="12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30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군사 도로망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</a:rPr>
              <a:t>N</a:t>
            </a:r>
            <a:r>
              <a:rPr lang="ko-KR" altLang="en-US" sz="1400" dirty="0">
                <a:solidFill>
                  <a:prstClr val="black"/>
                </a:solidFill>
              </a:rPr>
              <a:t>개의 </a:t>
            </a:r>
            <a:r>
              <a:rPr lang="ko-KR" altLang="en-US" sz="1400" dirty="0" smtClean="0">
                <a:solidFill>
                  <a:prstClr val="black"/>
                </a:solidFill>
              </a:rPr>
              <a:t>정점과 </a:t>
            </a:r>
            <a:r>
              <a:rPr lang="en-US" altLang="ko-KR" sz="1400" dirty="0" smtClean="0">
                <a:solidFill>
                  <a:prstClr val="black"/>
                </a:solidFill>
              </a:rPr>
              <a:t>M</a:t>
            </a:r>
            <a:r>
              <a:rPr lang="ko-KR" altLang="en-US" sz="1400" dirty="0" smtClean="0">
                <a:solidFill>
                  <a:prstClr val="black"/>
                </a:solidFill>
              </a:rPr>
              <a:t>개의 간선이 있는 그래프가 주어진다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원래 있던 간선을 없앨 수도 있고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새로 지을 수 있는 간선 정보 </a:t>
            </a:r>
            <a:r>
              <a:rPr lang="en-US" altLang="ko-KR" sz="1400" dirty="0" smtClean="0">
                <a:solidFill>
                  <a:prstClr val="black"/>
                </a:solidFill>
              </a:rPr>
              <a:t>K</a:t>
            </a:r>
            <a:r>
              <a:rPr lang="ko-KR" altLang="en-US" sz="1400" dirty="0" smtClean="0">
                <a:solidFill>
                  <a:prstClr val="black"/>
                </a:solidFill>
              </a:rPr>
              <a:t>개 주어진다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최종적으로 그래프를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트리로</a:t>
            </a:r>
            <a:r>
              <a:rPr lang="ko-KR" altLang="en-US" sz="1400" dirty="0" smtClean="0">
                <a:solidFill>
                  <a:prstClr val="black"/>
                </a:solidFill>
              </a:rPr>
              <a:t> 만들 때 필요한 최소 비용과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그러한 방법이 유일한지</a:t>
            </a:r>
            <a:r>
              <a:rPr lang="en-US" altLang="ko-KR" sz="1400" dirty="0" smtClean="0">
                <a:solidFill>
                  <a:prstClr val="black"/>
                </a:solidFill>
              </a:rPr>
              <a:t>(uniqueness)</a:t>
            </a:r>
            <a:r>
              <a:rPr lang="ko-KR" altLang="en-US" sz="1400" dirty="0">
                <a:solidFill>
                  <a:prstClr val="black"/>
                </a:solidFill>
              </a:rPr>
              <a:t>를</a:t>
            </a:r>
            <a:r>
              <a:rPr lang="ko-KR" altLang="en-US" sz="1400" dirty="0" smtClean="0">
                <a:solidFill>
                  <a:prstClr val="black"/>
                </a:solidFill>
              </a:rPr>
              <a:t> 구하는 문제다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우선 모든 간선을 한 종류로 만들자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이미 존재하는 간선을 모두 없애고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해당 간선들을 지을 수 있는 간선 후보로 만든다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예를 들어</a:t>
            </a:r>
            <a:r>
              <a:rPr lang="en-US" altLang="ko-KR" sz="1400" dirty="0" smtClean="0">
                <a:solidFill>
                  <a:schemeClr val="tx1"/>
                </a:solidFill>
              </a:rPr>
              <a:t>, 3</a:t>
            </a:r>
            <a:r>
              <a:rPr lang="ko-KR" altLang="en-US" sz="1400" dirty="0" smtClean="0">
                <a:solidFill>
                  <a:schemeClr val="tx1"/>
                </a:solidFill>
              </a:rPr>
              <a:t>번 정점과 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번 정점을 연결하는 없애는데 비용 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가 필요한 간선이 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 간선을 미리 없애두고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새로 지을 때 비용 </a:t>
            </a:r>
            <a:r>
              <a:rPr lang="en-US" altLang="ko-KR" sz="1400" dirty="0" smtClean="0">
                <a:solidFill>
                  <a:schemeClr val="tx1"/>
                </a:solidFill>
              </a:rPr>
              <a:t>-4</a:t>
            </a:r>
            <a:r>
              <a:rPr lang="ko-KR" altLang="en-US" sz="1400" dirty="0" smtClean="0">
                <a:solidFill>
                  <a:schemeClr val="tx1"/>
                </a:solidFill>
              </a:rPr>
              <a:t>가 필요한 간선으로 만들어준다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그러면 총 </a:t>
            </a:r>
            <a:r>
              <a:rPr lang="en-US" altLang="ko-KR" sz="1400" dirty="0" smtClean="0">
                <a:solidFill>
                  <a:schemeClr val="tx1"/>
                </a:solidFill>
              </a:rPr>
              <a:t>M+K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새로 지을 수 있는 간선이 있는 것이고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기존의 간선은 하나도 없는 그래프가 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우리가 해결하려고 하는 문제는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최소비용신장트리</a:t>
            </a:r>
            <a:r>
              <a:rPr lang="en-US" altLang="ko-KR" sz="1400" dirty="0" smtClean="0">
                <a:solidFill>
                  <a:schemeClr val="tx1"/>
                </a:solidFill>
              </a:rPr>
              <a:t>(Minimum Spanning Tree, MST) </a:t>
            </a:r>
            <a:r>
              <a:rPr lang="ko-KR" altLang="en-US" sz="1400" dirty="0" smtClean="0">
                <a:solidFill>
                  <a:schemeClr val="tx1"/>
                </a:solidFill>
              </a:rPr>
              <a:t>문제가 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군사 도로망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6350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우리가 해결하려고 하는 문제는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최소비용신장트리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(Minimum Spanning Tree, MST)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문제가 된다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MST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 빠른 시간에 해결하는 알고리즘은 대표적으로 두 개가 있다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675376" lvl="1" indent="-285750">
                  <a:buFont typeface="Arial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Prim’s Algorithm</a:t>
                </a:r>
              </a:p>
              <a:p>
                <a:pPr marL="1065002" lvl="2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시간복잡도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675376" lvl="1" indent="-285750">
                  <a:buFont typeface="Arial" charset="0"/>
                  <a:buChar char="•"/>
                </a:pP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Kruskal’s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Algorithm</a:t>
                </a:r>
              </a:p>
              <a:p>
                <a:pPr marL="1065002" lvl="2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시간복잡도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중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Kruskal’s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Algorithm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에 대해서 설명하겠다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6350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군사 도로망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90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Kruskal’s</a:t>
            </a:r>
            <a:r>
              <a:rPr lang="en-US" altLang="ko-KR" sz="1400" dirty="0" smtClean="0">
                <a:solidFill>
                  <a:schemeClr val="tx1"/>
                </a:solidFill>
              </a:rPr>
              <a:t> Algorithm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다음과 같이 </a:t>
            </a:r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정점과 </a:t>
            </a:r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간선으로 이루어진 그래프가 있다고 하자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오른쪽 리스트처럼 간선을 비용에 대한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오름차순으로 정렬한다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정렬 이후 앞 쪽에 있는 간선부터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트리에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추가를 고려한다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추가하고 난 뒤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싸이클이</a:t>
            </a:r>
            <a:r>
              <a:rPr lang="ko-KR" altLang="en-US" sz="1400" dirty="0" smtClean="0">
                <a:solidFill>
                  <a:schemeClr val="tx1"/>
                </a:solidFill>
              </a:rPr>
              <a:t> 생기면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트리 조건 위반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추가하지 않고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추가해도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싸이클이</a:t>
            </a:r>
            <a:r>
              <a:rPr lang="ko-KR" altLang="en-US" sz="1400" dirty="0" smtClean="0">
                <a:solidFill>
                  <a:schemeClr val="tx1"/>
                </a:solidFill>
              </a:rPr>
              <a:t> 생기지 않으면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간선을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트리에</a:t>
            </a:r>
            <a:r>
              <a:rPr lang="ko-KR" altLang="en-US" sz="1400" dirty="0" smtClean="0">
                <a:solidFill>
                  <a:schemeClr val="tx1"/>
                </a:solidFill>
              </a:rPr>
              <a:t> 추가한다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군사 도로망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4746702" y="2126248"/>
            <a:ext cx="2345578" cy="2050994"/>
            <a:chOff x="755576" y="2427734"/>
            <a:chExt cx="2345578" cy="2050994"/>
          </a:xfrm>
        </p:grpSpPr>
        <p:sp>
          <p:nvSpPr>
            <p:cNvPr id="2" name="타원 1"/>
            <p:cNvSpPr/>
            <p:nvPr/>
          </p:nvSpPr>
          <p:spPr>
            <a:xfrm>
              <a:off x="760050" y="2427734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691680" y="27881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627784" y="2427734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048082" y="34358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339752" y="34358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691680" y="4011910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813122" y="419069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" name="직선 연결선 3"/>
            <p:cNvCxnSpPr>
              <a:stCxn id="2" idx="6"/>
              <a:endCxn id="8" idx="1"/>
            </p:cNvCxnSpPr>
            <p:nvPr/>
          </p:nvCxnSpPr>
          <p:spPr>
            <a:xfrm>
              <a:off x="1048082" y="2571750"/>
              <a:ext cx="685779" cy="258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8" idx="7"/>
              <a:endCxn id="14" idx="2"/>
            </p:cNvCxnSpPr>
            <p:nvPr/>
          </p:nvCxnSpPr>
          <p:spPr>
            <a:xfrm flipV="1">
              <a:off x="1937531" y="2571750"/>
              <a:ext cx="690253" cy="258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5" idx="1"/>
              <a:endCxn id="2" idx="4"/>
            </p:cNvCxnSpPr>
            <p:nvPr/>
          </p:nvCxnSpPr>
          <p:spPr>
            <a:xfrm flipH="1" flipV="1">
              <a:off x="904066" y="2715766"/>
              <a:ext cx="186197" cy="762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5" idx="7"/>
              <a:endCxn id="8" idx="3"/>
            </p:cNvCxnSpPr>
            <p:nvPr/>
          </p:nvCxnSpPr>
          <p:spPr>
            <a:xfrm flipV="1">
              <a:off x="1293933" y="3033997"/>
              <a:ext cx="439928" cy="444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6" idx="1"/>
              <a:endCxn id="8" idx="5"/>
            </p:cNvCxnSpPr>
            <p:nvPr/>
          </p:nvCxnSpPr>
          <p:spPr>
            <a:xfrm flipH="1" flipV="1">
              <a:off x="1937531" y="3033997"/>
              <a:ext cx="444402" cy="444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2"/>
              <a:endCxn id="15" idx="6"/>
            </p:cNvCxnSpPr>
            <p:nvPr/>
          </p:nvCxnSpPr>
          <p:spPr>
            <a:xfrm flipH="1">
              <a:off x="1336114" y="3579862"/>
              <a:ext cx="10036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1"/>
              <a:endCxn id="15" idx="5"/>
            </p:cNvCxnSpPr>
            <p:nvPr/>
          </p:nvCxnSpPr>
          <p:spPr>
            <a:xfrm flipH="1" flipV="1">
              <a:off x="1293933" y="3681697"/>
              <a:ext cx="439928" cy="372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17" idx="7"/>
              <a:endCxn id="16" idx="3"/>
            </p:cNvCxnSpPr>
            <p:nvPr/>
          </p:nvCxnSpPr>
          <p:spPr>
            <a:xfrm flipV="1">
              <a:off x="1937531" y="3681697"/>
              <a:ext cx="444402" cy="372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7" idx="6"/>
              <a:endCxn id="18" idx="2"/>
            </p:cNvCxnSpPr>
            <p:nvPr/>
          </p:nvCxnSpPr>
          <p:spPr>
            <a:xfrm>
              <a:off x="1979712" y="4155926"/>
              <a:ext cx="833410" cy="17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6" idx="5"/>
              <a:endCxn id="18" idx="0"/>
            </p:cNvCxnSpPr>
            <p:nvPr/>
          </p:nvCxnSpPr>
          <p:spPr>
            <a:xfrm>
              <a:off x="2585603" y="3681697"/>
              <a:ext cx="371535" cy="508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14" idx="4"/>
              <a:endCxn id="16" idx="7"/>
            </p:cNvCxnSpPr>
            <p:nvPr/>
          </p:nvCxnSpPr>
          <p:spPr>
            <a:xfrm flipH="1">
              <a:off x="2585603" y="2715766"/>
              <a:ext cx="186197" cy="762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220458" y="246505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62782" y="24650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71324" y="293891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78334" y="304155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5576" y="2973601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331640" y="3045609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56414" y="3358521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9632" y="379588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56562" y="379588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32478" y="4227934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32626" y="3765689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524328" y="1909737"/>
            <a:ext cx="780983" cy="2462213"/>
          </a:xfrm>
          <a:prstGeom prst="rect">
            <a:avLst/>
          </a:prstGeom>
          <a:noFill/>
          <a:ln>
            <a:solidFill>
              <a:srgbClr val="0098D9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1 4 5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3 5 5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4 6 6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1 2 7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2 5 7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2 3 8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5 6 8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2 4 9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5 7 9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6 7 11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4 5 15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Kruskal’s</a:t>
            </a:r>
            <a:r>
              <a:rPr lang="en-US" altLang="ko-KR" sz="1400" dirty="0" smtClean="0">
                <a:solidFill>
                  <a:schemeClr val="tx1"/>
                </a:solidFill>
              </a:rPr>
              <a:t> Algorithm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다음과 같이 </a:t>
            </a:r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정점과 </a:t>
            </a:r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간선으로 이루어진 그래프가 있다고 하자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오른쪽 리스트처럼 간선을 비용에 대한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오름차순으로 정렬한다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정렬 이후 앞 쪽에 있는 간선부터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트리에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추가를 고려한다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추가하고 난 뒤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싸이클이</a:t>
            </a:r>
            <a:r>
              <a:rPr lang="ko-KR" altLang="en-US" sz="1400" dirty="0" smtClean="0">
                <a:solidFill>
                  <a:schemeClr val="tx1"/>
                </a:solidFill>
              </a:rPr>
              <a:t> 생기면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트리 조건 위반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추가하지 않고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추가해도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싸이클이</a:t>
            </a:r>
            <a:r>
              <a:rPr lang="ko-KR" altLang="en-US" sz="1400" dirty="0" smtClean="0">
                <a:solidFill>
                  <a:schemeClr val="tx1"/>
                </a:solidFill>
              </a:rPr>
              <a:t> 생기지 않으면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간선을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트리에</a:t>
            </a:r>
            <a:r>
              <a:rPr lang="ko-KR" altLang="en-US" sz="1400" dirty="0" smtClean="0">
                <a:solidFill>
                  <a:schemeClr val="tx1"/>
                </a:solidFill>
              </a:rPr>
              <a:t> 추가한다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군사 도로망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4746702" y="2126248"/>
            <a:ext cx="2345578" cy="2050994"/>
            <a:chOff x="755576" y="2427734"/>
            <a:chExt cx="2345578" cy="2050994"/>
          </a:xfrm>
        </p:grpSpPr>
        <p:sp>
          <p:nvSpPr>
            <p:cNvPr id="2" name="타원 1"/>
            <p:cNvSpPr/>
            <p:nvPr/>
          </p:nvSpPr>
          <p:spPr>
            <a:xfrm>
              <a:off x="760050" y="2427734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691680" y="27881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627784" y="2427734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048082" y="34358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339752" y="34358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691680" y="4011910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813122" y="419069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" name="직선 연결선 3"/>
            <p:cNvCxnSpPr>
              <a:stCxn id="2" idx="6"/>
              <a:endCxn id="8" idx="1"/>
            </p:cNvCxnSpPr>
            <p:nvPr/>
          </p:nvCxnSpPr>
          <p:spPr>
            <a:xfrm>
              <a:off x="1048082" y="2571750"/>
              <a:ext cx="685779" cy="258577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8" idx="7"/>
              <a:endCxn id="14" idx="2"/>
            </p:cNvCxnSpPr>
            <p:nvPr/>
          </p:nvCxnSpPr>
          <p:spPr>
            <a:xfrm flipV="1">
              <a:off x="1937531" y="2571750"/>
              <a:ext cx="690253" cy="258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5" idx="1"/>
              <a:endCxn id="2" idx="4"/>
            </p:cNvCxnSpPr>
            <p:nvPr/>
          </p:nvCxnSpPr>
          <p:spPr>
            <a:xfrm flipH="1" flipV="1">
              <a:off x="904066" y="2715766"/>
              <a:ext cx="186197" cy="762261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5" idx="7"/>
              <a:endCxn id="8" idx="3"/>
            </p:cNvCxnSpPr>
            <p:nvPr/>
          </p:nvCxnSpPr>
          <p:spPr>
            <a:xfrm flipV="1">
              <a:off x="1293933" y="3033997"/>
              <a:ext cx="439928" cy="444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6" idx="1"/>
              <a:endCxn id="8" idx="5"/>
            </p:cNvCxnSpPr>
            <p:nvPr/>
          </p:nvCxnSpPr>
          <p:spPr>
            <a:xfrm flipH="1" flipV="1">
              <a:off x="1937531" y="3033997"/>
              <a:ext cx="444402" cy="444030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2"/>
              <a:endCxn id="15" idx="6"/>
            </p:cNvCxnSpPr>
            <p:nvPr/>
          </p:nvCxnSpPr>
          <p:spPr>
            <a:xfrm flipH="1">
              <a:off x="1336114" y="3579862"/>
              <a:ext cx="10036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1"/>
              <a:endCxn id="15" idx="5"/>
            </p:cNvCxnSpPr>
            <p:nvPr/>
          </p:nvCxnSpPr>
          <p:spPr>
            <a:xfrm flipH="1" flipV="1">
              <a:off x="1293933" y="3681697"/>
              <a:ext cx="439928" cy="372394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17" idx="7"/>
              <a:endCxn id="16" idx="3"/>
            </p:cNvCxnSpPr>
            <p:nvPr/>
          </p:nvCxnSpPr>
          <p:spPr>
            <a:xfrm flipV="1">
              <a:off x="1937531" y="3681697"/>
              <a:ext cx="444402" cy="372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7" idx="6"/>
              <a:endCxn id="18" idx="2"/>
            </p:cNvCxnSpPr>
            <p:nvPr/>
          </p:nvCxnSpPr>
          <p:spPr>
            <a:xfrm>
              <a:off x="1979712" y="4155926"/>
              <a:ext cx="833410" cy="17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6" idx="5"/>
              <a:endCxn id="18" idx="0"/>
            </p:cNvCxnSpPr>
            <p:nvPr/>
          </p:nvCxnSpPr>
          <p:spPr>
            <a:xfrm>
              <a:off x="2585603" y="3681697"/>
              <a:ext cx="371535" cy="508999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14" idx="4"/>
              <a:endCxn id="16" idx="7"/>
            </p:cNvCxnSpPr>
            <p:nvPr/>
          </p:nvCxnSpPr>
          <p:spPr>
            <a:xfrm flipH="1">
              <a:off x="2585603" y="2715766"/>
              <a:ext cx="186197" cy="762261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220458" y="246505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62782" y="24650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71324" y="293891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78334" y="304155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5576" y="2973601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331640" y="3045609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56414" y="3358521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9632" y="379588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56562" y="379588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32478" y="4227934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32626" y="3765689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524328" y="1909737"/>
            <a:ext cx="780983" cy="2462213"/>
          </a:xfrm>
          <a:prstGeom prst="rect">
            <a:avLst/>
          </a:prstGeom>
          <a:noFill/>
          <a:ln>
            <a:solidFill>
              <a:srgbClr val="0098D9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1 4 5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3 5 5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4 6 6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1 2 7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2 5 7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2 3 8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5 6 8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2 4 9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5 7 9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6 7 11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4 5 15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01267" y="1603461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총</a:t>
            </a:r>
            <a:r>
              <a:rPr lang="ko-KR" altLang="en-US" sz="1400" dirty="0" smtClean="0"/>
              <a:t> 비용</a:t>
            </a:r>
            <a:r>
              <a:rPr lang="en-US" altLang="ko-KR" sz="1400" dirty="0" smtClean="0"/>
              <a:t>: 39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72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간선을 추가할 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싸이클이</a:t>
            </a:r>
            <a:r>
              <a:rPr lang="ko-KR" altLang="en-US" sz="1400" dirty="0" smtClean="0">
                <a:solidFill>
                  <a:schemeClr val="tx1"/>
                </a:solidFill>
              </a:rPr>
              <a:t> 생기는지 확인은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동맹의 동맹은 동맹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smtClean="0">
                <a:solidFill>
                  <a:schemeClr val="tx1"/>
                </a:solidFill>
              </a:rPr>
              <a:t>문제에서 쓰는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서로소</a:t>
            </a:r>
            <a:r>
              <a:rPr lang="ko-KR" altLang="en-US" sz="1400" dirty="0" smtClean="0">
                <a:solidFill>
                  <a:schemeClr val="tx1"/>
                </a:solidFill>
              </a:rPr>
              <a:t> 집합을 통해 해결할 수 있다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군사 도로망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그룹 38"/>
          <p:cNvGrpSpPr/>
          <p:nvPr/>
        </p:nvGrpSpPr>
        <p:grpSpPr>
          <a:xfrm>
            <a:off x="1403648" y="2211710"/>
            <a:ext cx="2345578" cy="2050994"/>
            <a:chOff x="755576" y="2427734"/>
            <a:chExt cx="2345578" cy="2050994"/>
          </a:xfrm>
        </p:grpSpPr>
        <p:sp>
          <p:nvSpPr>
            <p:cNvPr id="40" name="타원 39"/>
            <p:cNvSpPr/>
            <p:nvPr/>
          </p:nvSpPr>
          <p:spPr>
            <a:xfrm>
              <a:off x="760050" y="2427734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691680" y="27881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627784" y="2427734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048082" y="34358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2339752" y="34358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1691680" y="4011910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2813122" y="419069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9" name="직선 연결선 48"/>
            <p:cNvCxnSpPr>
              <a:stCxn id="40" idx="6"/>
              <a:endCxn id="41" idx="1"/>
            </p:cNvCxnSpPr>
            <p:nvPr/>
          </p:nvCxnSpPr>
          <p:spPr>
            <a:xfrm>
              <a:off x="1048082" y="2571750"/>
              <a:ext cx="685779" cy="258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41" idx="7"/>
              <a:endCxn id="43" idx="2"/>
            </p:cNvCxnSpPr>
            <p:nvPr/>
          </p:nvCxnSpPr>
          <p:spPr>
            <a:xfrm flipV="1">
              <a:off x="1937531" y="2571750"/>
              <a:ext cx="690253" cy="258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4" idx="1"/>
              <a:endCxn id="40" idx="4"/>
            </p:cNvCxnSpPr>
            <p:nvPr/>
          </p:nvCxnSpPr>
          <p:spPr>
            <a:xfrm flipH="1" flipV="1">
              <a:off x="904066" y="2715766"/>
              <a:ext cx="186197" cy="762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4" idx="7"/>
              <a:endCxn id="41" idx="3"/>
            </p:cNvCxnSpPr>
            <p:nvPr/>
          </p:nvCxnSpPr>
          <p:spPr>
            <a:xfrm flipV="1">
              <a:off x="1293933" y="3033997"/>
              <a:ext cx="439928" cy="444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45" idx="1"/>
              <a:endCxn id="41" idx="5"/>
            </p:cNvCxnSpPr>
            <p:nvPr/>
          </p:nvCxnSpPr>
          <p:spPr>
            <a:xfrm flipH="1" flipV="1">
              <a:off x="1937531" y="3033997"/>
              <a:ext cx="444402" cy="444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5" idx="2"/>
              <a:endCxn id="44" idx="6"/>
            </p:cNvCxnSpPr>
            <p:nvPr/>
          </p:nvCxnSpPr>
          <p:spPr>
            <a:xfrm flipH="1">
              <a:off x="1336114" y="3579862"/>
              <a:ext cx="10036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6" idx="1"/>
              <a:endCxn id="44" idx="5"/>
            </p:cNvCxnSpPr>
            <p:nvPr/>
          </p:nvCxnSpPr>
          <p:spPr>
            <a:xfrm flipH="1" flipV="1">
              <a:off x="1293933" y="3681697"/>
              <a:ext cx="439928" cy="372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6" idx="7"/>
              <a:endCxn id="45" idx="3"/>
            </p:cNvCxnSpPr>
            <p:nvPr/>
          </p:nvCxnSpPr>
          <p:spPr>
            <a:xfrm flipV="1">
              <a:off x="1937531" y="3681697"/>
              <a:ext cx="444402" cy="372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46" idx="6"/>
              <a:endCxn id="47" idx="2"/>
            </p:cNvCxnSpPr>
            <p:nvPr/>
          </p:nvCxnSpPr>
          <p:spPr>
            <a:xfrm>
              <a:off x="1979712" y="4155926"/>
              <a:ext cx="833410" cy="17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45" idx="5"/>
              <a:endCxn id="47" idx="0"/>
            </p:cNvCxnSpPr>
            <p:nvPr/>
          </p:nvCxnSpPr>
          <p:spPr>
            <a:xfrm>
              <a:off x="2585603" y="3681697"/>
              <a:ext cx="371535" cy="508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43" idx="4"/>
              <a:endCxn id="45" idx="7"/>
            </p:cNvCxnSpPr>
            <p:nvPr/>
          </p:nvCxnSpPr>
          <p:spPr>
            <a:xfrm flipH="1">
              <a:off x="2585603" y="2715766"/>
              <a:ext cx="186197" cy="762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220458" y="246505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62782" y="24650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71324" y="293891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78334" y="304155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55576" y="2973601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31640" y="3045609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56414" y="3358521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59632" y="379588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56562" y="379588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32478" y="4227934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32626" y="3765689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5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MST</a:t>
            </a:r>
            <a:r>
              <a:rPr lang="ko-KR" altLang="en-US" sz="1400" dirty="0" smtClean="0">
                <a:solidFill>
                  <a:schemeClr val="tx1"/>
                </a:solidFill>
              </a:rPr>
              <a:t>의 유일성 검사 알고리즘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만약 간선 가중치가 서로 다르다면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MST</a:t>
            </a:r>
            <a:r>
              <a:rPr lang="ko-KR" altLang="en-US" sz="1400" dirty="0" smtClean="0">
                <a:solidFill>
                  <a:schemeClr val="tx1"/>
                </a:solidFill>
              </a:rPr>
              <a:t>는 유일하다 → </a:t>
            </a:r>
            <a:r>
              <a:rPr lang="ko-KR" altLang="en-US" sz="1400" dirty="0" smtClean="0">
                <a:solidFill>
                  <a:schemeClr val="tx1"/>
                </a:solidFill>
                <a:hlinkClick r:id="rId2"/>
              </a:rPr>
              <a:t>어렵지 않게 증명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간선 가중치가 같은 쌍들이 있을 경우</a:t>
            </a:r>
            <a:r>
              <a:rPr lang="en-US" altLang="ko-KR" sz="1400" dirty="0" smtClean="0">
                <a:solidFill>
                  <a:schemeClr val="tx1"/>
                </a:solidFill>
              </a:rPr>
              <a:t>, MST</a:t>
            </a:r>
            <a:r>
              <a:rPr lang="ko-KR" altLang="en-US" sz="1400" dirty="0" smtClean="0">
                <a:solidFill>
                  <a:schemeClr val="tx1"/>
                </a:solidFill>
              </a:rPr>
              <a:t>에 들어가는 간선들이 다양해질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MST</a:t>
            </a:r>
            <a:r>
              <a:rPr lang="ko-KR" altLang="en-US" sz="1400" dirty="0" smtClean="0">
                <a:solidFill>
                  <a:schemeClr val="tx1"/>
                </a:solidFill>
              </a:rPr>
              <a:t>에 들어갈 수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있었던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smtClean="0">
                <a:solidFill>
                  <a:schemeClr val="tx1"/>
                </a:solidFill>
              </a:rPr>
              <a:t>간선들을 체크해두자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군사 도로망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85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MST</a:t>
            </a:r>
            <a:r>
              <a:rPr lang="ko-KR" altLang="en-US" sz="1400" dirty="0" smtClean="0">
                <a:solidFill>
                  <a:schemeClr val="tx1"/>
                </a:solidFill>
              </a:rPr>
              <a:t>의 유일성 검사 알고리즘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MST</a:t>
            </a:r>
            <a:r>
              <a:rPr lang="ko-KR" altLang="en-US" sz="1400" dirty="0" smtClean="0">
                <a:solidFill>
                  <a:schemeClr val="tx1"/>
                </a:solidFill>
              </a:rPr>
              <a:t>에 들어갈 수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있었던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smtClean="0">
                <a:solidFill>
                  <a:schemeClr val="tx1"/>
                </a:solidFill>
              </a:rPr>
              <a:t>간선들을 체크해두자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065002" lvl="2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Kruskal’s</a:t>
            </a:r>
            <a:r>
              <a:rPr lang="en-US" altLang="ko-KR" sz="1400" dirty="0" smtClean="0">
                <a:solidFill>
                  <a:schemeClr val="tx1"/>
                </a:solidFill>
              </a:rPr>
              <a:t> Algorithm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비용 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</a:rPr>
              <a:t>인 간선들까지 모두 추가를 고려했음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065002" lvl="2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비용 </a:t>
            </a:r>
            <a:r>
              <a:rPr lang="en-US" altLang="ko-KR" sz="1400" dirty="0" smtClean="0">
                <a:solidFill>
                  <a:schemeClr val="tx1"/>
                </a:solidFill>
              </a:rPr>
              <a:t>6</a:t>
            </a:r>
            <a:r>
              <a:rPr lang="ko-KR" altLang="en-US" sz="1400" dirty="0" smtClean="0">
                <a:solidFill>
                  <a:schemeClr val="tx1"/>
                </a:solidFill>
              </a:rPr>
              <a:t>인 간선들의 추가를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고려해야하는</a:t>
            </a:r>
            <a:r>
              <a:rPr lang="ko-KR" altLang="en-US" sz="1400" dirty="0" smtClean="0">
                <a:solidFill>
                  <a:schemeClr val="tx1"/>
                </a:solidFill>
              </a:rPr>
              <a:t> 상황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군사 도로망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4309523" y="2859782"/>
            <a:ext cx="4078901" cy="1542365"/>
            <a:chOff x="869765" y="2973601"/>
            <a:chExt cx="4078901" cy="1542365"/>
          </a:xfrm>
        </p:grpSpPr>
        <p:sp>
          <p:nvSpPr>
            <p:cNvPr id="40" name="TextBox 39"/>
            <p:cNvSpPr txBox="1"/>
            <p:nvPr/>
          </p:nvSpPr>
          <p:spPr>
            <a:xfrm>
              <a:off x="4068297" y="3279331"/>
              <a:ext cx="880369" cy="954107"/>
            </a:xfrm>
            <a:prstGeom prst="rect">
              <a:avLst/>
            </a:prstGeom>
            <a:noFill/>
            <a:ln>
              <a:solidFill>
                <a:srgbClr val="0098D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3 4 6 </a:t>
              </a:r>
              <a:r>
                <a:rPr lang="en-US" altLang="ko-KR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2 3 6</a:t>
              </a:r>
            </a:p>
            <a:p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2 5 6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  <a:p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3 5 6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869765" y="2973601"/>
              <a:ext cx="2939898" cy="1542365"/>
              <a:chOff x="869765" y="2973601"/>
              <a:chExt cx="2939898" cy="1542365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869765" y="3597076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624432" y="410482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4" name="직선 연결선 13"/>
              <p:cNvCxnSpPr>
                <a:stCxn id="7" idx="6"/>
                <a:endCxn id="8" idx="1"/>
              </p:cNvCxnSpPr>
              <p:nvPr/>
            </p:nvCxnSpPr>
            <p:spPr>
              <a:xfrm>
                <a:off x="1157797" y="3741092"/>
                <a:ext cx="508816" cy="405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237502" y="3922052"/>
                <a:ext cx="2551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624432" y="3096712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7" name="직선 연결선 16"/>
              <p:cNvCxnSpPr>
                <a:stCxn id="7" idx="6"/>
                <a:endCxn id="16" idx="2"/>
              </p:cNvCxnSpPr>
              <p:nvPr/>
            </p:nvCxnSpPr>
            <p:spPr>
              <a:xfrm flipV="1">
                <a:off x="1157797" y="3240728"/>
                <a:ext cx="466635" cy="5003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218067" y="3282539"/>
                <a:ext cx="2551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 flipH="1">
                <a:off x="3521631" y="3597076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 flipH="1">
                <a:off x="2766964" y="410482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직선 연결선 20"/>
              <p:cNvCxnSpPr>
                <a:stCxn id="19" idx="6"/>
                <a:endCxn id="20" idx="1"/>
              </p:cNvCxnSpPr>
              <p:nvPr/>
            </p:nvCxnSpPr>
            <p:spPr>
              <a:xfrm flipH="1">
                <a:off x="3012815" y="3741092"/>
                <a:ext cx="508816" cy="405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flipH="1">
                <a:off x="3186727" y="3922052"/>
                <a:ext cx="2551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 flipH="1">
                <a:off x="2766964" y="3096712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4" name="직선 연결선 23"/>
              <p:cNvCxnSpPr>
                <a:stCxn id="19" idx="6"/>
                <a:endCxn id="23" idx="2"/>
              </p:cNvCxnSpPr>
              <p:nvPr/>
            </p:nvCxnSpPr>
            <p:spPr>
              <a:xfrm flipH="1" flipV="1">
                <a:off x="3054996" y="3240728"/>
                <a:ext cx="466635" cy="5003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flipH="1">
                <a:off x="3206162" y="3282539"/>
                <a:ext cx="2551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7" name="직선 연결선 26"/>
              <p:cNvCxnSpPr>
                <a:stCxn id="23" idx="6"/>
                <a:endCxn id="16" idx="6"/>
              </p:cNvCxnSpPr>
              <p:nvPr/>
            </p:nvCxnSpPr>
            <p:spPr>
              <a:xfrm flipH="1">
                <a:off x="1912464" y="3240728"/>
                <a:ext cx="854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20" idx="6"/>
                <a:endCxn id="8" idx="6"/>
              </p:cNvCxnSpPr>
              <p:nvPr/>
            </p:nvCxnSpPr>
            <p:spPr>
              <a:xfrm flipH="1">
                <a:off x="1912464" y="4248840"/>
                <a:ext cx="854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stCxn id="8" idx="0"/>
                <a:endCxn id="16" idx="4"/>
              </p:cNvCxnSpPr>
              <p:nvPr/>
            </p:nvCxnSpPr>
            <p:spPr>
              <a:xfrm flipV="1">
                <a:off x="1768448" y="3384744"/>
                <a:ext cx="0" cy="72008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 flipH="1">
                <a:off x="2212114" y="2973601"/>
                <a:ext cx="2551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flipH="1">
                <a:off x="2212113" y="4269745"/>
                <a:ext cx="2551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flipH="1">
                <a:off x="1753023" y="3621673"/>
                <a:ext cx="2551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1" name="직선 연결선 40"/>
              <p:cNvCxnSpPr>
                <a:stCxn id="20" idx="7"/>
                <a:endCxn id="16" idx="5"/>
              </p:cNvCxnSpPr>
              <p:nvPr/>
            </p:nvCxnSpPr>
            <p:spPr>
              <a:xfrm flipH="1" flipV="1">
                <a:off x="1870283" y="3342563"/>
                <a:ext cx="938862" cy="8044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flipH="1">
                <a:off x="2281561" y="3554923"/>
                <a:ext cx="2551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43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768</Words>
  <Application>Microsoft Office PowerPoint</Application>
  <PresentationFormat>화면 슬라이드 쇼(16:9)</PresentationFormat>
  <Paragraphs>259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디자인 사용자 지정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185</cp:revision>
  <cp:lastPrinted>2016-11-29T01:16:43Z</cp:lastPrinted>
  <dcterms:created xsi:type="dcterms:W3CDTF">2016-05-12T02:04:15Z</dcterms:created>
  <dcterms:modified xsi:type="dcterms:W3CDTF">2017-07-11T23:07:24Z</dcterms:modified>
</cp:coreProperties>
</file>