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37959-3336-46C8-935C-9110E58D3C57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A29C2-590D-4208-85C4-B60AFCBFE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091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A29C2-590D-4208-85C4-B60AFCBFED8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940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A3AD2A5-1627-4741-B5EB-68664A418158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3441544-9A46-47A8-805B-AB989B2F08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AD2A5-1627-4741-B5EB-68664A418158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441544-9A46-47A8-805B-AB989B2F08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AD2A5-1627-4741-B5EB-68664A418158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441544-9A46-47A8-805B-AB989B2F08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AD2A5-1627-4741-B5EB-68664A418158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441544-9A46-47A8-805B-AB989B2F08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AD2A5-1627-4741-B5EB-68664A418158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441544-9A46-47A8-805B-AB989B2F08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AD2A5-1627-4741-B5EB-68664A418158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441544-9A46-47A8-805B-AB989B2F08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AD2A5-1627-4741-B5EB-68664A418158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441544-9A46-47A8-805B-AB989B2F08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AD2A5-1627-4741-B5EB-68664A418158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441544-9A46-47A8-805B-AB989B2F08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AD2A5-1627-4741-B5EB-68664A418158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441544-9A46-47A8-805B-AB989B2F08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A3AD2A5-1627-4741-B5EB-68664A418158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441544-9A46-47A8-805B-AB989B2F08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A3AD2A5-1627-4741-B5EB-68664A418158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3441544-9A46-47A8-805B-AB989B2F08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A3AD2A5-1627-4741-B5EB-68664A418158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3441544-9A46-47A8-805B-AB989B2F08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소수 경로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5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그래프 이론에서 최단 거리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Bellman-Ford (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시작점이 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정해져있고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음수간선 가능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lvl="1"/>
            <a:r>
              <a:rPr lang="en-US" altLang="ko-KR" dirty="0" err="1" smtClean="0">
                <a:latin typeface="나눔고딕" pitchFamily="50" charset="-127"/>
                <a:ea typeface="나눔고딕" pitchFamily="50" charset="-127"/>
              </a:rPr>
              <a:t>Dijkstra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시작점이 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정해져있고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음수간선 불가능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lvl="1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Floyd-</a:t>
            </a:r>
            <a:r>
              <a:rPr lang="en-US" altLang="ko-KR" dirty="0" err="1" smtClean="0">
                <a:latin typeface="나눔고딕" pitchFamily="50" charset="-127"/>
                <a:ea typeface="나눔고딕" pitchFamily="50" charset="-127"/>
              </a:rPr>
              <a:t>Warshall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(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시작점이 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정해져있지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 않아도 됨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lvl="1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BFS (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시작점이 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정해져있고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간선 가중치가 모두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1)</a:t>
            </a:r>
          </a:p>
          <a:p>
            <a:pPr lvl="1"/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네 자리 소수를 각각 정점으로 보고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,</a:t>
            </a:r>
            <a:br>
              <a:rPr lang="en-US" altLang="ko-KR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이동 가능한 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소수쌍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 사이에 간선이 있다고 보면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dirty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BFS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로 해결할 수 있는 최단 거리 문제다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최단거리 알고리즘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271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15624"/>
          </a:xfrm>
        </p:spPr>
        <p:txBody>
          <a:bodyPr/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소수를 구하는 방법은 여러 가지가 있지만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,</a:t>
            </a:r>
            <a:br>
              <a:rPr lang="en-US" altLang="ko-KR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네 자리 수는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9,000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개 밖에 없으므로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,</a:t>
            </a:r>
            <a:br>
              <a:rPr lang="en-US" altLang="ko-KR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아래와 같은 방법이 편하다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가능한 네 자리 소수 모두 구하기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996952"/>
            <a:ext cx="5883342" cy="2618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15000"/>
              </a:lnSpc>
            </a:pPr>
            <a:r>
              <a:rPr lang="en-US" altLang="ko-KR" kern="0" dirty="0" err="1">
                <a:solidFill>
                  <a:srgbClr val="000000"/>
                </a:solidFill>
                <a:latin typeface="Consolas"/>
                <a:cs typeface="Times New Roman"/>
              </a:rPr>
              <a:t>is_prime</a:t>
            </a:r>
            <a:r>
              <a:rPr lang="en-US" altLang="ko-KR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boolean</a:t>
            </a:r>
            <a:r>
              <a:rPr lang="en-US" altLang="ko-KR" kern="0" dirty="0">
                <a:solidFill>
                  <a:srgbClr val="000000"/>
                </a:solidFill>
                <a:latin typeface="Consolas"/>
                <a:cs typeface="Times New Roman"/>
              </a:rPr>
              <a:t>[10000];</a:t>
            </a:r>
            <a:endParaRPr lang="ko-KR" altLang="ko-KR" kern="100" dirty="0">
              <a:latin typeface="맑은 고딕"/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kern="0" dirty="0">
                <a:solidFill>
                  <a:srgbClr val="0000C0"/>
                </a:solidFill>
                <a:latin typeface="Consolas"/>
                <a:cs typeface="Times New Roman"/>
              </a:rPr>
              <a:t>i</a:t>
            </a:r>
            <a:r>
              <a:rPr lang="en-US" altLang="ko-KR" kern="0" dirty="0">
                <a:solidFill>
                  <a:srgbClr val="000000"/>
                </a:solidFill>
                <a:latin typeface="Consolas"/>
                <a:cs typeface="Times New Roman"/>
              </a:rPr>
              <a:t>=1001;i&lt;10000;i+=2){</a:t>
            </a:r>
            <a:endParaRPr lang="ko-KR" altLang="ko-KR" kern="100" dirty="0">
              <a:latin typeface="맑은 고딕"/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Consolas"/>
                <a:cs typeface="Times New Roman"/>
              </a:rPr>
              <a:t>    </a:t>
            </a:r>
            <a:r>
              <a:rPr lang="en-US" altLang="ko-KR" kern="0" dirty="0" err="1">
                <a:solidFill>
                  <a:srgbClr val="000000"/>
                </a:solidFill>
                <a:latin typeface="Consolas"/>
                <a:cs typeface="Times New Roman"/>
              </a:rPr>
              <a:t>is_prime</a:t>
            </a:r>
            <a:r>
              <a:rPr lang="en-US" altLang="ko-KR" kern="0" dirty="0">
                <a:solidFill>
                  <a:srgbClr val="000000"/>
                </a:solidFill>
                <a:latin typeface="Consolas"/>
                <a:cs typeface="Times New Roman"/>
              </a:rPr>
              <a:t>[i] = </a:t>
            </a:r>
            <a:r>
              <a:rPr lang="en-US" altLang="ko-KR" b="1" kern="0" dirty="0">
                <a:solidFill>
                  <a:srgbClr val="7F0055"/>
                </a:solidFill>
                <a:latin typeface="Consolas"/>
                <a:cs typeface="Times New Roman"/>
              </a:rPr>
              <a:t>true</a:t>
            </a:r>
            <a:r>
              <a:rPr lang="en-US" altLang="ko-KR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kern="100" dirty="0">
              <a:latin typeface="맑은 고딕"/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Consolas"/>
                <a:cs typeface="Times New Roman"/>
              </a:rPr>
              <a:t>    </a:t>
            </a:r>
            <a:r>
              <a:rPr lang="en-US" altLang="ko-KR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kern="0" dirty="0">
                <a:solidFill>
                  <a:srgbClr val="000000"/>
                </a:solidFill>
                <a:latin typeface="Consolas"/>
                <a:cs typeface="Times New Roman"/>
              </a:rPr>
              <a:t> j=2;j*j&lt;=</a:t>
            </a:r>
            <a:r>
              <a:rPr lang="en-US" altLang="ko-KR" kern="0" dirty="0" err="1">
                <a:solidFill>
                  <a:srgbClr val="000000"/>
                </a:solidFill>
                <a:latin typeface="Consolas"/>
                <a:cs typeface="Times New Roman"/>
              </a:rPr>
              <a:t>i;j</a:t>
            </a:r>
            <a:r>
              <a:rPr lang="en-US" altLang="ko-KR" kern="0" dirty="0">
                <a:solidFill>
                  <a:srgbClr val="000000"/>
                </a:solidFill>
                <a:latin typeface="Consolas"/>
                <a:cs typeface="Times New Roman"/>
              </a:rPr>
              <a:t>++) </a:t>
            </a:r>
            <a:r>
              <a:rPr lang="en-US" altLang="ko-KR" b="1" kern="0" dirty="0">
                <a:solidFill>
                  <a:srgbClr val="7F0055"/>
                </a:solidFill>
                <a:latin typeface="Consolas"/>
                <a:cs typeface="Times New Roman"/>
              </a:rPr>
              <a:t>if</a:t>
            </a:r>
            <a:r>
              <a:rPr lang="en-US" altLang="ko-KR" kern="0" dirty="0">
                <a:solidFill>
                  <a:srgbClr val="000000"/>
                </a:solidFill>
                <a:latin typeface="Consolas"/>
                <a:cs typeface="Times New Roman"/>
              </a:rPr>
              <a:t> (i % j == 0){</a:t>
            </a:r>
            <a:endParaRPr lang="ko-KR" altLang="ko-KR" kern="100" dirty="0">
              <a:latin typeface="맑은 고딕"/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Consolas"/>
                <a:cs typeface="Times New Roman"/>
              </a:rPr>
              <a:t>        </a:t>
            </a:r>
            <a:r>
              <a:rPr lang="en-US" altLang="ko-KR" kern="0" dirty="0" err="1">
                <a:solidFill>
                  <a:srgbClr val="000000"/>
                </a:solidFill>
                <a:latin typeface="Consolas"/>
                <a:cs typeface="Times New Roman"/>
              </a:rPr>
              <a:t>is_prime</a:t>
            </a:r>
            <a:r>
              <a:rPr lang="en-US" altLang="ko-KR" kern="0" dirty="0">
                <a:solidFill>
                  <a:srgbClr val="000000"/>
                </a:solidFill>
                <a:latin typeface="Consolas"/>
                <a:cs typeface="Times New Roman"/>
              </a:rPr>
              <a:t>[i] = </a:t>
            </a:r>
            <a:r>
              <a:rPr lang="en-US" altLang="ko-KR" b="1" kern="0" dirty="0">
                <a:solidFill>
                  <a:srgbClr val="7F0055"/>
                </a:solidFill>
                <a:latin typeface="Consolas"/>
                <a:cs typeface="Times New Roman"/>
              </a:rPr>
              <a:t>false</a:t>
            </a:r>
            <a:r>
              <a:rPr lang="en-US" altLang="ko-KR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kern="100" dirty="0">
              <a:latin typeface="맑은 고딕"/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Consolas"/>
                <a:cs typeface="Times New Roman"/>
              </a:rPr>
              <a:t>        </a:t>
            </a:r>
            <a:r>
              <a:rPr lang="en-US" altLang="ko-KR" b="1" kern="0" dirty="0">
                <a:solidFill>
                  <a:srgbClr val="7F0055"/>
                </a:solidFill>
                <a:latin typeface="Consolas"/>
                <a:cs typeface="Times New Roman"/>
              </a:rPr>
              <a:t>break</a:t>
            </a:r>
            <a:r>
              <a:rPr lang="en-US" altLang="ko-KR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kern="100" dirty="0">
              <a:latin typeface="맑은 고딕"/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Consolas"/>
                <a:cs typeface="Times New Roman"/>
              </a:rPr>
              <a:t>    }</a:t>
            </a:r>
            <a:endParaRPr lang="ko-KR" altLang="ko-KR" kern="100" dirty="0">
              <a:latin typeface="맑은 고딕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Consolas"/>
                <a:cs typeface="Times New Roman"/>
              </a:rPr>
              <a:t>}</a:t>
            </a:r>
            <a:endParaRPr lang="ko-KR" altLang="ko-KR" kern="100" dirty="0">
              <a:latin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078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1967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현재 소수에서 직접적으로 이동할 수 있는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인접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한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 소수를 구하는 방법도 여러 가지가 존재한다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하지만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여러 방법 중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적당히 빠른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”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방법을 선택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적당히 빠른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시간초과 나지 않으면서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최적일 필요는 없는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인접</a:t>
            </a:r>
            <a:r>
              <a:rPr lang="ko-KR" altLang="en-US" dirty="0"/>
              <a:t>한</a:t>
            </a:r>
            <a:r>
              <a:rPr lang="ko-KR" altLang="en-US" dirty="0" smtClean="0"/>
              <a:t> 소수 구하기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50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현재 소수가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q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라고 할 때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다음과 같이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q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와 인접한 소수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v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를 구할 수 있음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인접한 소수 구하기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492896"/>
            <a:ext cx="6769802" cy="3255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15000"/>
              </a:lnSpc>
            </a:pPr>
            <a:r>
              <a:rPr lang="en-US" altLang="ko-KR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kern="0" dirty="0">
                <a:solidFill>
                  <a:srgbClr val="0000C0"/>
                </a:solidFill>
                <a:latin typeface="Consolas"/>
                <a:cs typeface="Times New Roman"/>
              </a:rPr>
              <a:t>q</a:t>
            </a:r>
            <a:r>
              <a:rPr lang="en-US" altLang="ko-KR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kern="0" dirty="0" err="1">
                <a:solidFill>
                  <a:srgbClr val="000000"/>
                </a:solidFill>
                <a:latin typeface="Consolas"/>
                <a:cs typeface="Times New Roman"/>
              </a:rPr>
              <a:t>que.poll</a:t>
            </a:r>
            <a:r>
              <a:rPr lang="en-US" altLang="ko-KR" kern="0" dirty="0">
                <a:solidFill>
                  <a:srgbClr val="000000"/>
                </a:solidFill>
                <a:latin typeface="Consolas"/>
                <a:cs typeface="Times New Roman"/>
              </a:rPr>
              <a:t>();</a:t>
            </a:r>
            <a:endParaRPr lang="ko-KR" altLang="ko-KR" kern="100" dirty="0">
              <a:latin typeface="맑은 고딕"/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kern="0" dirty="0">
                <a:solidFill>
                  <a:srgbClr val="0000C0"/>
                </a:solidFill>
                <a:latin typeface="Consolas"/>
                <a:cs typeface="Times New Roman"/>
              </a:rPr>
              <a:t>b</a:t>
            </a:r>
            <a:r>
              <a:rPr lang="en-US" altLang="ko-KR" kern="0" dirty="0">
                <a:solidFill>
                  <a:srgbClr val="000000"/>
                </a:solidFill>
                <a:latin typeface="Consolas"/>
                <a:cs typeface="Times New Roman"/>
              </a:rPr>
              <a:t>=1;b&lt;10000;b*=10){</a:t>
            </a:r>
            <a:endParaRPr lang="ko-KR" altLang="ko-KR" kern="100" dirty="0">
              <a:latin typeface="맑은 고딕"/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Consolas"/>
                <a:cs typeface="Times New Roman"/>
              </a:rPr>
              <a:t>    </a:t>
            </a:r>
            <a:r>
              <a:rPr lang="en-US" altLang="ko-KR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kern="0" dirty="0">
                <a:solidFill>
                  <a:srgbClr val="000000"/>
                </a:solidFill>
                <a:latin typeface="Consolas"/>
                <a:cs typeface="Times New Roman"/>
              </a:rPr>
              <a:t> d=0;d&lt;10;d++){</a:t>
            </a:r>
            <a:endParaRPr lang="ko-KR" altLang="ko-KR" kern="100" dirty="0">
              <a:latin typeface="맑은 고딕"/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Consolas"/>
                <a:cs typeface="Times New Roman"/>
              </a:rPr>
              <a:t>        </a:t>
            </a:r>
            <a:r>
              <a:rPr lang="en-US" altLang="ko-KR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kern="0" dirty="0">
                <a:solidFill>
                  <a:srgbClr val="000000"/>
                </a:solidFill>
                <a:latin typeface="Consolas"/>
                <a:cs typeface="Times New Roman"/>
              </a:rPr>
              <a:t> v = q / b / 10 * b * 10 + q % b + b * d;</a:t>
            </a:r>
            <a:endParaRPr lang="ko-KR" altLang="ko-KR" kern="100" dirty="0">
              <a:latin typeface="맑은 고딕"/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Consolas"/>
                <a:cs typeface="Times New Roman"/>
              </a:rPr>
              <a:t>        </a:t>
            </a:r>
            <a:r>
              <a:rPr lang="en-US" altLang="ko-KR" b="1" kern="0" dirty="0">
                <a:solidFill>
                  <a:srgbClr val="7F0055"/>
                </a:solidFill>
                <a:latin typeface="Consolas"/>
                <a:cs typeface="Times New Roman"/>
              </a:rPr>
              <a:t>if</a:t>
            </a:r>
            <a:r>
              <a:rPr lang="en-US" altLang="ko-KR" kern="0" dirty="0">
                <a:solidFill>
                  <a:srgbClr val="000000"/>
                </a:solidFill>
                <a:latin typeface="Consolas"/>
                <a:cs typeface="Times New Roman"/>
              </a:rPr>
              <a:t> (!</a:t>
            </a:r>
            <a:r>
              <a:rPr lang="en-US" altLang="ko-KR" kern="0" dirty="0" err="1">
                <a:solidFill>
                  <a:srgbClr val="000000"/>
                </a:solidFill>
                <a:latin typeface="Consolas"/>
                <a:cs typeface="Times New Roman"/>
              </a:rPr>
              <a:t>is_prime</a:t>
            </a:r>
            <a:r>
              <a:rPr lang="en-US" altLang="ko-KR" kern="0" dirty="0">
                <a:solidFill>
                  <a:srgbClr val="000000"/>
                </a:solidFill>
                <a:latin typeface="Consolas"/>
                <a:cs typeface="Times New Roman"/>
              </a:rPr>
              <a:t>[v]) </a:t>
            </a:r>
            <a:r>
              <a:rPr lang="en-US" altLang="ko-KR" b="1" kern="0" dirty="0">
                <a:solidFill>
                  <a:srgbClr val="7F0055"/>
                </a:solidFill>
                <a:latin typeface="Consolas"/>
                <a:cs typeface="Times New Roman"/>
              </a:rPr>
              <a:t>continue</a:t>
            </a:r>
            <a:r>
              <a:rPr lang="en-US" altLang="ko-KR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kern="100" dirty="0">
              <a:latin typeface="맑은 고딕"/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Consolas"/>
                <a:cs typeface="Times New Roman"/>
              </a:rPr>
              <a:t>        </a:t>
            </a:r>
            <a:endParaRPr lang="ko-KR" altLang="ko-KR" kern="100" dirty="0">
              <a:latin typeface="맑은 고딕"/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Consolas"/>
                <a:cs typeface="Times New Roman"/>
              </a:rPr>
              <a:t>        </a:t>
            </a:r>
            <a:r>
              <a:rPr lang="en-US" altLang="ko-KR" kern="0" dirty="0">
                <a:solidFill>
                  <a:srgbClr val="3F7F5F"/>
                </a:solidFill>
                <a:latin typeface="Consolas"/>
                <a:cs typeface="Times New Roman"/>
              </a:rPr>
              <a:t>// </a:t>
            </a:r>
            <a:r>
              <a:rPr lang="ko-KR" altLang="ko-KR" kern="0" dirty="0">
                <a:solidFill>
                  <a:srgbClr val="3F7F5F"/>
                </a:solidFill>
                <a:latin typeface="Consolas"/>
                <a:cs typeface="Consolas"/>
              </a:rPr>
              <a:t>다음</a:t>
            </a:r>
            <a:r>
              <a:rPr lang="ko-KR" altLang="ko-KR" kern="0" dirty="0">
                <a:solidFill>
                  <a:srgbClr val="3F7F5F"/>
                </a:solidFill>
                <a:latin typeface="맑은 고딕"/>
                <a:ea typeface="Consolas"/>
                <a:cs typeface="Times New Roman"/>
              </a:rPr>
              <a:t> </a:t>
            </a:r>
            <a:r>
              <a:rPr lang="ko-KR" altLang="ko-KR" kern="0" dirty="0">
                <a:solidFill>
                  <a:srgbClr val="3F7F5F"/>
                </a:solidFill>
                <a:latin typeface="Consolas"/>
                <a:cs typeface="Consolas"/>
              </a:rPr>
              <a:t>수</a:t>
            </a:r>
            <a:r>
              <a:rPr lang="ko-KR" altLang="ko-KR" kern="0" dirty="0">
                <a:solidFill>
                  <a:srgbClr val="3F7F5F"/>
                </a:solidFill>
                <a:latin typeface="맑은 고딕"/>
                <a:ea typeface="Consolas"/>
                <a:cs typeface="Times New Roman"/>
              </a:rPr>
              <a:t> </a:t>
            </a:r>
            <a:r>
              <a:rPr lang="ko-KR" altLang="ko-KR" kern="0" dirty="0">
                <a:solidFill>
                  <a:srgbClr val="3F7F5F"/>
                </a:solidFill>
                <a:latin typeface="Consolas"/>
                <a:cs typeface="Consolas"/>
              </a:rPr>
              <a:t>중</a:t>
            </a:r>
            <a:r>
              <a:rPr lang="ko-KR" altLang="ko-KR" kern="0" dirty="0">
                <a:solidFill>
                  <a:srgbClr val="3F7F5F"/>
                </a:solidFill>
                <a:latin typeface="맑은 고딕"/>
                <a:ea typeface="Consolas"/>
                <a:cs typeface="Times New Roman"/>
              </a:rPr>
              <a:t> </a:t>
            </a:r>
            <a:r>
              <a:rPr lang="ko-KR" altLang="ko-KR" kern="0" dirty="0">
                <a:solidFill>
                  <a:srgbClr val="3F7F5F"/>
                </a:solidFill>
                <a:latin typeface="Consolas"/>
                <a:cs typeface="Consolas"/>
              </a:rPr>
              <a:t>하나로</a:t>
            </a:r>
            <a:r>
              <a:rPr lang="ko-KR" altLang="ko-KR" kern="0" dirty="0">
                <a:solidFill>
                  <a:srgbClr val="3F7F5F"/>
                </a:solidFill>
                <a:latin typeface="맑은 고딕"/>
                <a:ea typeface="Consolas"/>
                <a:cs typeface="Times New Roman"/>
              </a:rPr>
              <a:t> </a:t>
            </a:r>
            <a:r>
              <a:rPr lang="ko-KR" altLang="ko-KR" kern="0" dirty="0">
                <a:solidFill>
                  <a:srgbClr val="3F7F5F"/>
                </a:solidFill>
                <a:latin typeface="Consolas"/>
                <a:cs typeface="Consolas"/>
              </a:rPr>
              <a:t>가능한</a:t>
            </a:r>
            <a:r>
              <a:rPr lang="ko-KR" altLang="ko-KR" kern="0" dirty="0">
                <a:solidFill>
                  <a:srgbClr val="3F7F5F"/>
                </a:solidFill>
                <a:latin typeface="맑은 고딕"/>
                <a:ea typeface="Consolas"/>
                <a:cs typeface="Times New Roman"/>
              </a:rPr>
              <a:t> </a:t>
            </a:r>
            <a:r>
              <a:rPr lang="ko-KR" altLang="ko-KR" kern="0" dirty="0">
                <a:solidFill>
                  <a:srgbClr val="3F7F5F"/>
                </a:solidFill>
                <a:latin typeface="Consolas"/>
                <a:cs typeface="Consolas"/>
              </a:rPr>
              <a:t>것은</a:t>
            </a:r>
            <a:r>
              <a:rPr lang="en-US" altLang="ko-KR" kern="0" dirty="0">
                <a:solidFill>
                  <a:srgbClr val="3F7F5F"/>
                </a:solidFill>
                <a:latin typeface="Consolas"/>
                <a:cs typeface="Times New Roman"/>
              </a:rPr>
              <a:t> v</a:t>
            </a:r>
            <a:endParaRPr lang="ko-KR" altLang="ko-KR" kern="100" dirty="0">
              <a:latin typeface="맑은 고딕"/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Consolas"/>
                <a:cs typeface="Times New Roman"/>
              </a:rPr>
              <a:t>        </a:t>
            </a:r>
            <a:r>
              <a:rPr lang="en-US" altLang="ko-KR" kern="0" dirty="0">
                <a:solidFill>
                  <a:srgbClr val="3F7F5F"/>
                </a:solidFill>
                <a:latin typeface="Consolas"/>
                <a:cs typeface="Times New Roman"/>
              </a:rPr>
              <a:t>// v</a:t>
            </a:r>
            <a:r>
              <a:rPr lang="ko-KR" altLang="ko-KR" kern="0" dirty="0">
                <a:solidFill>
                  <a:srgbClr val="3F7F5F"/>
                </a:solidFill>
                <a:latin typeface="Consolas"/>
                <a:cs typeface="Consolas"/>
              </a:rPr>
              <a:t>에</a:t>
            </a:r>
            <a:r>
              <a:rPr lang="ko-KR" altLang="ko-KR" kern="0" dirty="0">
                <a:solidFill>
                  <a:srgbClr val="3F7F5F"/>
                </a:solidFill>
                <a:latin typeface="맑은 고딕"/>
                <a:ea typeface="Consolas"/>
                <a:cs typeface="Times New Roman"/>
              </a:rPr>
              <a:t> </a:t>
            </a:r>
            <a:r>
              <a:rPr lang="ko-KR" altLang="ko-KR" kern="0" dirty="0">
                <a:solidFill>
                  <a:srgbClr val="3F7F5F"/>
                </a:solidFill>
                <a:latin typeface="Consolas"/>
                <a:cs typeface="Consolas"/>
              </a:rPr>
              <a:t>대한</a:t>
            </a:r>
            <a:r>
              <a:rPr lang="ko-KR" altLang="ko-KR" kern="0" dirty="0">
                <a:solidFill>
                  <a:srgbClr val="3F7F5F"/>
                </a:solidFill>
                <a:latin typeface="맑은 고딕"/>
                <a:ea typeface="Consolas"/>
                <a:cs typeface="Times New Roman"/>
              </a:rPr>
              <a:t> </a:t>
            </a:r>
            <a:r>
              <a:rPr lang="ko-KR" altLang="ko-KR" kern="0" dirty="0">
                <a:solidFill>
                  <a:srgbClr val="3F7F5F"/>
                </a:solidFill>
                <a:latin typeface="Consolas"/>
                <a:cs typeface="Consolas"/>
              </a:rPr>
              <a:t>처리</a:t>
            </a:r>
            <a:r>
              <a:rPr lang="en-US" altLang="ko-KR" kern="0" dirty="0">
                <a:solidFill>
                  <a:srgbClr val="3F7F5F"/>
                </a:solidFill>
                <a:latin typeface="Consolas"/>
                <a:cs typeface="Times New Roman"/>
              </a:rPr>
              <a:t> ...</a:t>
            </a:r>
            <a:endParaRPr lang="ko-KR" altLang="ko-KR" kern="100" dirty="0">
              <a:latin typeface="맑은 고딕"/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Consolas"/>
                <a:cs typeface="Times New Roman"/>
              </a:rPr>
              <a:t>    }</a:t>
            </a:r>
            <a:endParaRPr lang="ko-KR" altLang="ko-KR" kern="100" dirty="0">
              <a:latin typeface="맑은 고딕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u="sng" kern="0" dirty="0">
                <a:solidFill>
                  <a:srgbClr val="000000"/>
                </a:solidFill>
                <a:latin typeface="Consolas"/>
                <a:cs typeface="Times New Roman"/>
              </a:rPr>
              <a:t>}</a:t>
            </a:r>
            <a:endParaRPr lang="ko-KR" altLang="ko-KR" kern="100" dirty="0">
              <a:latin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873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BFS – </a:t>
            </a:r>
            <a:r>
              <a:rPr lang="ko-KR" altLang="en-US" dirty="0" smtClean="0"/>
              <a:t>최단 거리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9714" y="1340768"/>
            <a:ext cx="7702750" cy="4603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15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D = </a:t>
            </a:r>
            <a:r>
              <a:rPr lang="en-US" altLang="ko-KR" sz="16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6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[10000];</a:t>
            </a:r>
            <a:endParaRPr lang="ko-KR" altLang="ko-KR" sz="1600" kern="100" dirty="0">
              <a:latin typeface="맑은 고딕"/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6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6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 i=0;i&lt;10000;i++) D[i] = </a:t>
            </a:r>
            <a:r>
              <a:rPr lang="en-US" altLang="ko-KR" sz="1600" kern="0" dirty="0" err="1">
                <a:solidFill>
                  <a:srgbClr val="000000"/>
                </a:solidFill>
                <a:latin typeface="Consolas"/>
                <a:cs typeface="Times New Roman"/>
              </a:rPr>
              <a:t>Integer.MAX_VALUE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600" kern="100" dirty="0">
              <a:latin typeface="맑은 고딕"/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Queue&lt;Integer&gt; </a:t>
            </a:r>
            <a:r>
              <a:rPr lang="en-US" altLang="ko-KR" sz="1600" kern="0" dirty="0" err="1">
                <a:solidFill>
                  <a:srgbClr val="000000"/>
                </a:solidFill>
                <a:latin typeface="Consolas"/>
                <a:cs typeface="Times New Roman"/>
              </a:rPr>
              <a:t>que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6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Consolas"/>
                <a:cs typeface="Times New Roman"/>
              </a:rPr>
              <a:t>LinkedList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&lt;Integer&gt;();</a:t>
            </a:r>
            <a:endParaRPr lang="ko-KR" altLang="ko-KR" sz="1600" kern="100" dirty="0">
              <a:latin typeface="맑은 고딕"/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600" kern="0" dirty="0" err="1">
                <a:solidFill>
                  <a:srgbClr val="000000"/>
                </a:solidFill>
                <a:latin typeface="Consolas"/>
                <a:cs typeface="Times New Roman"/>
              </a:rPr>
              <a:t>que.add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(A); D[A] = 0;</a:t>
            </a:r>
            <a:endParaRPr lang="ko-KR" altLang="ko-KR" sz="1600" kern="100" dirty="0">
              <a:latin typeface="맑은 고딕"/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600" b="1" kern="0" dirty="0">
                <a:solidFill>
                  <a:srgbClr val="7F0055"/>
                </a:solidFill>
                <a:latin typeface="Consolas"/>
                <a:cs typeface="Times New Roman"/>
              </a:rPr>
              <a:t>while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 (!</a:t>
            </a:r>
            <a:r>
              <a:rPr lang="en-US" altLang="ko-KR" sz="1600" kern="0" dirty="0" err="1">
                <a:solidFill>
                  <a:srgbClr val="000000"/>
                </a:solidFill>
                <a:latin typeface="Consolas"/>
                <a:cs typeface="Times New Roman"/>
              </a:rPr>
              <a:t>que.isEmpty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()){</a:t>
            </a:r>
            <a:endParaRPr lang="ko-KR" altLang="ko-KR" sz="1600" kern="100" dirty="0">
              <a:latin typeface="맑은 고딕"/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    </a:t>
            </a:r>
            <a:r>
              <a:rPr lang="en-US" altLang="ko-KR" sz="16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 q = </a:t>
            </a:r>
            <a:r>
              <a:rPr lang="en-US" altLang="ko-KR" sz="1600" kern="0" dirty="0" err="1">
                <a:solidFill>
                  <a:srgbClr val="000000"/>
                </a:solidFill>
                <a:latin typeface="Consolas"/>
                <a:cs typeface="Times New Roman"/>
              </a:rPr>
              <a:t>que.poll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();</a:t>
            </a:r>
            <a:endParaRPr lang="ko-KR" altLang="ko-KR" sz="1600" kern="100" dirty="0">
              <a:latin typeface="맑은 고딕"/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    </a:t>
            </a:r>
            <a:r>
              <a:rPr lang="en-US" altLang="ko-KR" sz="16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6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 b=1;b&lt;10000;b*=10){</a:t>
            </a:r>
            <a:endParaRPr lang="ko-KR" altLang="ko-KR" sz="1600" kern="100" dirty="0">
              <a:latin typeface="맑은 고딕"/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        </a:t>
            </a:r>
            <a:r>
              <a:rPr lang="en-US" altLang="ko-KR" sz="16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6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 d=0;d&lt;10;d++){</a:t>
            </a:r>
            <a:endParaRPr lang="ko-KR" altLang="ko-KR" sz="1600" kern="100" dirty="0">
              <a:latin typeface="맑은 고딕"/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            </a:t>
            </a:r>
            <a:r>
              <a:rPr lang="en-US" altLang="ko-KR" sz="16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 v = q / b / 10 * b * 10 + q % b + b * d;</a:t>
            </a:r>
            <a:endParaRPr lang="ko-KR" altLang="ko-KR" sz="1600" kern="100" dirty="0">
              <a:latin typeface="맑은 고딕"/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            </a:t>
            </a:r>
            <a:r>
              <a:rPr lang="en-US" altLang="ko-KR" sz="1600" b="1" kern="0" dirty="0">
                <a:solidFill>
                  <a:srgbClr val="7F0055"/>
                </a:solidFill>
                <a:latin typeface="Consolas"/>
                <a:cs typeface="Times New Roman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 (!</a:t>
            </a:r>
            <a:r>
              <a:rPr lang="en-US" altLang="ko-KR" sz="1600" kern="0" dirty="0" err="1">
                <a:solidFill>
                  <a:srgbClr val="000000"/>
                </a:solidFill>
                <a:latin typeface="Consolas"/>
                <a:cs typeface="Times New Roman"/>
              </a:rPr>
              <a:t>is_prime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[v] || D[v] &lt; </a:t>
            </a:r>
            <a:r>
              <a:rPr lang="en-US" altLang="ko-KR" sz="1600" kern="0" dirty="0" err="1">
                <a:solidFill>
                  <a:srgbClr val="000000"/>
                </a:solidFill>
                <a:latin typeface="Consolas"/>
                <a:cs typeface="Times New Roman"/>
              </a:rPr>
              <a:t>Integer.MAX_VALUE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) </a:t>
            </a:r>
            <a:r>
              <a:rPr lang="en-US" altLang="ko-KR" sz="1600" b="1" kern="0" dirty="0">
                <a:solidFill>
                  <a:srgbClr val="7F0055"/>
                </a:solidFill>
                <a:latin typeface="Consolas"/>
                <a:cs typeface="Times New Roman"/>
              </a:rPr>
              <a:t>continue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600" kern="100" dirty="0">
              <a:latin typeface="맑은 고딕"/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            D[v] = D[q]+1;</a:t>
            </a:r>
            <a:endParaRPr lang="ko-KR" altLang="ko-KR" sz="1600" kern="100" dirty="0">
              <a:latin typeface="맑은 고딕"/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  <a:latin typeface="Consolas"/>
                <a:cs typeface="Times New Roman"/>
              </a:rPr>
              <a:t>que.add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(v);</a:t>
            </a:r>
            <a:endParaRPr lang="ko-KR" altLang="ko-KR" sz="1600" kern="100" dirty="0">
              <a:latin typeface="맑은 고딕"/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        }</a:t>
            </a:r>
            <a:endParaRPr lang="ko-KR" altLang="ko-KR" sz="1600" kern="100" dirty="0">
              <a:latin typeface="맑은 고딕"/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    }</a:t>
            </a:r>
            <a:endParaRPr lang="ko-KR" altLang="ko-KR" sz="1600" kern="100" dirty="0">
              <a:latin typeface="맑은 고딕"/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}</a:t>
            </a:r>
            <a:endParaRPr lang="ko-KR" altLang="ko-KR" sz="1600" kern="100" dirty="0">
              <a:latin typeface="맑은 고딕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600" kern="0" dirty="0" err="1">
                <a:solidFill>
                  <a:srgbClr val="000000"/>
                </a:solidFill>
                <a:latin typeface="Consolas"/>
                <a:cs typeface="Times New Roman"/>
              </a:rPr>
              <a:t>System.out.println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(D[B]);</a:t>
            </a:r>
            <a:endParaRPr lang="ko-KR" altLang="ko-KR" sz="1600" kern="100" dirty="0">
              <a:latin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955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</TotalTime>
  <Words>315</Words>
  <Application>Microsoft Office PowerPoint</Application>
  <PresentationFormat>화면 슬라이드 쇼(4:3)</PresentationFormat>
  <Paragraphs>54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광장</vt:lpstr>
      <vt:lpstr>소수 경로</vt:lpstr>
      <vt:lpstr>최단거리 알고리즘</vt:lpstr>
      <vt:lpstr>가능한 네 자리 소수 모두 구하기</vt:lpstr>
      <vt:lpstr>인접한 소수 구하기</vt:lpstr>
      <vt:lpstr>인접한 소수 구하기</vt:lpstr>
      <vt:lpstr>BFS – 최단 거리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소수 경로</dc:title>
  <dc:creator>전명우</dc:creator>
  <cp:lastModifiedBy>SDS</cp:lastModifiedBy>
  <cp:revision>24</cp:revision>
  <dcterms:created xsi:type="dcterms:W3CDTF">2016-09-19T05:22:30Z</dcterms:created>
  <dcterms:modified xsi:type="dcterms:W3CDTF">2016-11-01T01:22:06Z</dcterms:modified>
</cp:coreProperties>
</file>