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58" r:id="rId2"/>
    <p:sldId id="303" r:id="rId3"/>
    <p:sldId id="301" r:id="rId4"/>
    <p:sldId id="305" r:id="rId5"/>
    <p:sldId id="304" r:id="rId6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/>
    <p:restoredTop sz="94599"/>
  </p:normalViewPr>
  <p:slideViewPr>
    <p:cSldViewPr>
      <p:cViewPr varScale="1">
        <p:scale>
          <a:sx n="146" d="100"/>
          <a:sy n="146" d="100"/>
        </p:scale>
        <p:origin x="-684" y="-96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C52B1-A37D-4509-9D45-41B695F1C9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6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139702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집합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크기가 </a:t>
            </a:r>
            <a:r>
              <a:rPr lang="en-US" altLang="ko-KR" sz="1400" dirty="0" smtClean="0">
                <a:solidFill>
                  <a:schemeClr val="tx1"/>
                </a:solidFill>
              </a:rPr>
              <a:t>N</a:t>
            </a:r>
            <a:r>
              <a:rPr lang="ko-KR" altLang="en-US" sz="1400" dirty="0" smtClean="0">
                <a:solidFill>
                  <a:schemeClr val="tx1"/>
                </a:solidFill>
              </a:rPr>
              <a:t>인 배열 </a:t>
            </a:r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  <a:r>
              <a:rPr lang="ko-KR" altLang="en-US" sz="1400" dirty="0" smtClean="0">
                <a:solidFill>
                  <a:schemeClr val="tx1"/>
                </a:solidFill>
              </a:rPr>
              <a:t>가 있고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크기가 </a:t>
            </a:r>
            <a:r>
              <a:rPr lang="en-US" altLang="ko-KR" sz="1400" dirty="0" smtClean="0">
                <a:solidFill>
                  <a:schemeClr val="tx1"/>
                </a:solidFill>
              </a:rPr>
              <a:t>M</a:t>
            </a:r>
            <a:r>
              <a:rPr lang="ko-KR" altLang="en-US" sz="1400" dirty="0" smtClean="0">
                <a:solidFill>
                  <a:schemeClr val="tx1"/>
                </a:solidFill>
              </a:rPr>
              <a:t>인 배열 </a:t>
            </a:r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  <a:r>
              <a:rPr lang="ko-KR" altLang="en-US" sz="1400" dirty="0" smtClean="0">
                <a:solidFill>
                  <a:schemeClr val="tx1"/>
                </a:solidFill>
              </a:rPr>
              <a:t>가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WLOG N ≤ M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각 배열의 원소는 정렬되어 있다고 가정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배열 </a:t>
            </a:r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각 원소를 배열 </a:t>
            </a:r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  <a:r>
              <a:rPr lang="ko-KR" altLang="en-US" sz="1400" dirty="0" smtClean="0">
                <a:solidFill>
                  <a:schemeClr val="tx1"/>
                </a:solidFill>
              </a:rPr>
              <a:t>의 원소 중 하나와 매칭한다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			    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 </a:t>
            </a:r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  <a:r>
              <a:rPr lang="ko-KR" altLang="en-US" sz="1400" dirty="0" smtClean="0">
                <a:solidFill>
                  <a:schemeClr val="tx1"/>
                </a:solidFill>
              </a:rPr>
              <a:t>의 한 원소는 최대 한 개의 배열 </a:t>
            </a:r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  <a:r>
              <a:rPr lang="ko-KR" altLang="en-US" sz="1400" dirty="0" smtClean="0">
                <a:solidFill>
                  <a:schemeClr val="tx1"/>
                </a:solidFill>
              </a:rPr>
              <a:t>의 원소와 매칭된다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매칭된 두 원소 차이의 합을 최소화하는 문제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52120" y="1276350"/>
            <a:ext cx="3147015" cy="1631216"/>
            <a:chOff x="5148064" y="3075806"/>
            <a:chExt cx="3147015" cy="1631216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075806"/>
              <a:ext cx="314701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Consolas" pitchFamily="49" charset="0"/>
                  <a:cs typeface="Consolas" pitchFamily="49" charset="0"/>
                </a:rPr>
                <a:t>  1,  3,  8,  10</a:t>
              </a:r>
            </a:p>
            <a:p>
              <a:endParaRPr lang="en-US" altLang="ko-KR" sz="2000" dirty="0">
                <a:latin typeface="Consolas" pitchFamily="49" charset="0"/>
                <a:cs typeface="Consolas" pitchFamily="49" charset="0"/>
              </a:endParaRPr>
            </a:p>
            <a:p>
              <a:endParaRPr lang="en-US" altLang="ko-KR" sz="2000" dirty="0" smtClean="0">
                <a:latin typeface="Consolas" pitchFamily="49" charset="0"/>
                <a:cs typeface="Consolas" pitchFamily="49" charset="0"/>
              </a:endParaRPr>
            </a:p>
            <a:p>
              <a:endParaRPr lang="en-US" altLang="ko-KR" sz="2000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ko-KR" sz="2000" dirty="0" smtClean="0">
                  <a:latin typeface="Consolas" pitchFamily="49" charset="0"/>
                  <a:cs typeface="Consolas" pitchFamily="49" charset="0"/>
                </a:rPr>
                <a:t>  3,  5,  9,  11,  13</a:t>
              </a:r>
              <a:endParaRPr lang="ko-KR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612864" y="3412606"/>
              <a:ext cx="0" cy="93954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156176" y="3406510"/>
              <a:ext cx="0" cy="93954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732240" y="3417558"/>
              <a:ext cx="648072" cy="92849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7380312" y="3417558"/>
              <a:ext cx="648072" cy="92849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매칭을</a:t>
            </a:r>
            <a:r>
              <a:rPr lang="ko-KR" altLang="en-US" sz="1400" dirty="0" smtClean="0">
                <a:solidFill>
                  <a:schemeClr val="tx1"/>
                </a:solidFill>
              </a:rPr>
              <a:t> 선분으로 나타냈을 때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선분이 서로 교차하면 손해가 있을 수 있다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→ </a:t>
            </a:r>
            <a:r>
              <a:rPr lang="ko-KR" altLang="en-US" sz="1400" u="sng" dirty="0" smtClean="0">
                <a:solidFill>
                  <a:schemeClr val="tx1"/>
                </a:solidFill>
              </a:rPr>
              <a:t>즉</a:t>
            </a:r>
            <a:r>
              <a:rPr lang="en-US" altLang="ko-KR" sz="1400" u="sng" dirty="0" smtClean="0">
                <a:solidFill>
                  <a:schemeClr val="tx1"/>
                </a:solidFill>
              </a:rPr>
              <a:t>, </a:t>
            </a:r>
            <a:r>
              <a:rPr lang="ko-KR" altLang="en-US" sz="1400" u="sng" dirty="0" smtClean="0">
                <a:solidFill>
                  <a:schemeClr val="tx1"/>
                </a:solidFill>
              </a:rPr>
              <a:t>교차 </a:t>
            </a:r>
            <a:r>
              <a:rPr lang="ko-KR" altLang="en-US" sz="1400" u="sng" dirty="0" err="1" smtClean="0">
                <a:solidFill>
                  <a:schemeClr val="tx1"/>
                </a:solidFill>
              </a:rPr>
              <a:t>안하도록</a:t>
            </a:r>
            <a:r>
              <a:rPr lang="ko-KR" altLang="en-US" sz="1400" u="sng" dirty="0" smtClean="0">
                <a:solidFill>
                  <a:schemeClr val="tx1"/>
                </a:solidFill>
              </a:rPr>
              <a:t> </a:t>
            </a:r>
            <a:r>
              <a:rPr lang="ko-KR" altLang="en-US" sz="1400" u="sng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sz="1400" u="sng" dirty="0" smtClean="0">
                <a:solidFill>
                  <a:schemeClr val="tx1"/>
                </a:solidFill>
              </a:rPr>
              <a:t> 선분을 배치하는 것이 좋다</a:t>
            </a:r>
            <a:endParaRPr lang="en-US" altLang="ko-KR" sz="1400" u="sng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D[i][j] =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 </a:t>
            </a:r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  <a:r>
              <a:rPr lang="ko-KR" altLang="en-US" sz="1400" dirty="0" smtClean="0">
                <a:solidFill>
                  <a:schemeClr val="tx1"/>
                </a:solidFill>
              </a:rPr>
              <a:t>의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i</a:t>
            </a:r>
            <a:r>
              <a:rPr lang="ko-KR" altLang="en-US" sz="1400" dirty="0" smtClean="0">
                <a:solidFill>
                  <a:schemeClr val="tx1"/>
                </a:solidFill>
              </a:rPr>
              <a:t>번 원소까지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매칭을</a:t>
            </a:r>
            <a:r>
              <a:rPr lang="ko-KR" altLang="en-US" sz="1400" dirty="0" smtClean="0">
                <a:solidFill>
                  <a:schemeClr val="tx1"/>
                </a:solidFill>
              </a:rPr>
              <a:t> 완료했고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	   </a:t>
            </a:r>
            <a:r>
              <a:rPr lang="ko-KR" altLang="en-US" sz="1400" dirty="0" smtClean="0">
                <a:solidFill>
                  <a:schemeClr val="tx1"/>
                </a:solidFill>
              </a:rPr>
              <a:t>마지막에 매칭된 배열 </a:t>
            </a:r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  <a:r>
              <a:rPr lang="ko-KR" altLang="en-US" sz="1400" dirty="0" smtClean="0">
                <a:solidFill>
                  <a:schemeClr val="tx1"/>
                </a:solidFill>
              </a:rPr>
              <a:t>의 원소가 </a:t>
            </a:r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r>
              <a:rPr lang="ko-KR" altLang="en-US" sz="1400" dirty="0" smtClean="0">
                <a:solidFill>
                  <a:schemeClr val="tx1"/>
                </a:solidFill>
              </a:rPr>
              <a:t>번 이하일 때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	   </a:t>
            </a:r>
            <a:r>
              <a:rPr lang="ko-KR" altLang="en-US" sz="1400" dirty="0" smtClean="0">
                <a:solidFill>
                  <a:schemeClr val="tx1"/>
                </a:solidFill>
              </a:rPr>
              <a:t>매칭하는 최소 비용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508104" y="1156558"/>
            <a:ext cx="3147015" cy="1631216"/>
            <a:chOff x="5148064" y="3075806"/>
            <a:chExt cx="3147015" cy="1631216"/>
          </a:xfrm>
        </p:grpSpPr>
        <p:sp>
          <p:nvSpPr>
            <p:cNvPr id="24" name="TextBox 23"/>
            <p:cNvSpPr txBox="1"/>
            <p:nvPr/>
          </p:nvSpPr>
          <p:spPr>
            <a:xfrm>
              <a:off x="5148064" y="3075806"/>
              <a:ext cx="314701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Consolas" pitchFamily="49" charset="0"/>
                  <a:cs typeface="Consolas" pitchFamily="49" charset="0"/>
                </a:rPr>
                <a:t>  1,  3,  8,  10</a:t>
              </a:r>
            </a:p>
            <a:p>
              <a:endParaRPr lang="en-US" altLang="ko-KR" sz="2000" dirty="0">
                <a:latin typeface="Consolas" pitchFamily="49" charset="0"/>
                <a:cs typeface="Consolas" pitchFamily="49" charset="0"/>
              </a:endParaRPr>
            </a:p>
            <a:p>
              <a:endParaRPr lang="en-US" altLang="ko-KR" sz="2000" dirty="0" smtClean="0">
                <a:latin typeface="Consolas" pitchFamily="49" charset="0"/>
                <a:cs typeface="Consolas" pitchFamily="49" charset="0"/>
              </a:endParaRPr>
            </a:p>
            <a:p>
              <a:endParaRPr lang="en-US" altLang="ko-KR" sz="2000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ko-KR" sz="2000" dirty="0" smtClean="0">
                  <a:latin typeface="Consolas" pitchFamily="49" charset="0"/>
                  <a:cs typeface="Consolas" pitchFamily="49" charset="0"/>
                </a:rPr>
                <a:t>  3,  5,  9,  11,  13</a:t>
              </a:r>
              <a:endParaRPr lang="ko-KR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5612864" y="3412606"/>
              <a:ext cx="0" cy="93954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156176" y="3406510"/>
              <a:ext cx="0" cy="93954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732240" y="3417558"/>
              <a:ext cx="1296144" cy="92849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297636" y="3417558"/>
              <a:ext cx="82676" cy="92849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D[i][j] = </a:t>
            </a:r>
            <a:r>
              <a:rPr lang="ko-KR" altLang="en-US" sz="1400" dirty="0">
                <a:solidFill>
                  <a:schemeClr val="tx1"/>
                </a:solidFill>
              </a:rPr>
              <a:t>배열 </a:t>
            </a:r>
            <a:r>
              <a:rPr lang="en-US" altLang="ko-KR" sz="1400" dirty="0">
                <a:solidFill>
                  <a:schemeClr val="tx1"/>
                </a:solidFill>
              </a:rPr>
              <a:t>A</a:t>
            </a:r>
            <a:r>
              <a:rPr lang="ko-KR" altLang="en-US" sz="1400" dirty="0">
                <a:solidFill>
                  <a:schemeClr val="tx1"/>
                </a:solidFill>
              </a:rPr>
              <a:t>의</a:t>
            </a:r>
            <a:r>
              <a:rPr lang="en-US" altLang="ko-KR" sz="1400" dirty="0">
                <a:solidFill>
                  <a:schemeClr val="tx1"/>
                </a:solidFill>
              </a:rPr>
              <a:t> i</a:t>
            </a:r>
            <a:r>
              <a:rPr lang="ko-KR" altLang="en-US" sz="1400" dirty="0">
                <a:solidFill>
                  <a:schemeClr val="tx1"/>
                </a:solidFill>
              </a:rPr>
              <a:t>번 원소까지 </a:t>
            </a:r>
            <a:r>
              <a:rPr lang="ko-KR" altLang="en-US" sz="1400" dirty="0" err="1">
                <a:solidFill>
                  <a:schemeClr val="tx1"/>
                </a:solidFill>
              </a:rPr>
              <a:t>매칭을</a:t>
            </a:r>
            <a:r>
              <a:rPr lang="ko-KR" altLang="en-US" sz="1400" dirty="0">
                <a:solidFill>
                  <a:schemeClr val="tx1"/>
                </a:solidFill>
              </a:rPr>
              <a:t> 완료했고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	   </a:t>
            </a:r>
            <a:r>
              <a:rPr lang="ko-KR" altLang="en-US" sz="1400" dirty="0">
                <a:solidFill>
                  <a:schemeClr val="tx1"/>
                </a:solidFill>
              </a:rPr>
              <a:t>마지막에 매칭된 배열 </a:t>
            </a:r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ko-KR" altLang="en-US" sz="1400" dirty="0">
                <a:solidFill>
                  <a:schemeClr val="tx1"/>
                </a:solidFill>
              </a:rPr>
              <a:t>의 원소가 </a:t>
            </a:r>
            <a:r>
              <a:rPr lang="en-US" altLang="ko-KR" sz="1400" dirty="0">
                <a:solidFill>
                  <a:schemeClr val="tx1"/>
                </a:solidFill>
              </a:rPr>
              <a:t>j</a:t>
            </a:r>
            <a:r>
              <a:rPr lang="ko-KR" altLang="en-US" sz="1400" dirty="0">
                <a:solidFill>
                  <a:schemeClr val="tx1"/>
                </a:solidFill>
              </a:rPr>
              <a:t>번 이하일 때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	   </a:t>
            </a:r>
            <a:r>
              <a:rPr lang="ko-KR" altLang="en-US" sz="1400" dirty="0">
                <a:solidFill>
                  <a:schemeClr val="tx1"/>
                </a:solidFill>
              </a:rPr>
              <a:t>매칭하는 최소 </a:t>
            </a:r>
            <a:r>
              <a:rPr lang="ko-KR" altLang="en-US" sz="1400" dirty="0" smtClean="0">
                <a:solidFill>
                  <a:schemeClr val="tx1"/>
                </a:solidFill>
              </a:rPr>
              <a:t>비용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D[i][j] = min(D[i][j-1], D[i-1][j-1] + |A[i] – B[j]|)</a:t>
            </a: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D[i][j-1] : A[i]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B[j]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안하는</a:t>
            </a:r>
            <a:r>
              <a:rPr lang="ko-KR" altLang="en-US" sz="1400" dirty="0" smtClean="0">
                <a:solidFill>
                  <a:schemeClr val="tx1"/>
                </a:solidFill>
              </a:rPr>
              <a:t> 경우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sz="1400" dirty="0" smtClean="0">
                <a:solidFill>
                  <a:schemeClr val="tx1"/>
                </a:solidFill>
              </a:rPr>
              <a:t> 최소 비용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D[i-1][j-1] + |A[i]-B[j]| : A[i]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B[j]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sz="1400" dirty="0" smtClean="0">
                <a:solidFill>
                  <a:schemeClr val="tx1"/>
                </a:solidFill>
              </a:rPr>
              <a:t> 하는 경우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sz="1400" dirty="0" smtClean="0">
                <a:solidFill>
                  <a:schemeClr val="tx1"/>
                </a:solidFill>
              </a:rPr>
              <a:t> 최소 비용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초기값 → </a:t>
            </a:r>
            <a:r>
              <a:rPr lang="en-US" altLang="ko-KR" sz="1400" dirty="0" smtClean="0">
                <a:solidFill>
                  <a:schemeClr val="tx1"/>
                </a:solidFill>
              </a:rPr>
              <a:t>D[0][j] = 0, D[i][j] = ∞ (j &lt; i)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26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&gt;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M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^=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M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M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^=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^=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M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[]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tmp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tmp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Arrays.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sort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1,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+1);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Arrays.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sort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1,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M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M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=0;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=0;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)2e9;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M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Math.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min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 +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Math.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abs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]-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M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1" name="직사각형 10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집합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151</Words>
  <Application>Microsoft Office PowerPoint</Application>
  <PresentationFormat>화면 슬라이드 쇼(16:9)</PresentationFormat>
  <Paragraphs>49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디자인 사용자 지정</vt:lpstr>
      <vt:lpstr>7月 Pro 대비 문제풀이반 - 2일차</vt:lpstr>
      <vt:lpstr>7月 Pro 대비 문제풀이반 - 2일차</vt:lpstr>
      <vt:lpstr>7月 Pro 대비 문제풀이반 - 2일차</vt:lpstr>
      <vt:lpstr>7月 Pro 대비 문제풀이반 - 2일차</vt:lpstr>
      <vt:lpstr>7月 Pro 대비 문제풀이반 - 2일차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170</cp:revision>
  <cp:lastPrinted>2016-11-29T01:16:43Z</cp:lastPrinted>
  <dcterms:created xsi:type="dcterms:W3CDTF">2016-05-12T02:04:15Z</dcterms:created>
  <dcterms:modified xsi:type="dcterms:W3CDTF">2017-07-04T22:59:44Z</dcterms:modified>
</cp:coreProperties>
</file>