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258" r:id="rId2"/>
    <p:sldId id="303" r:id="rId3"/>
    <p:sldId id="301" r:id="rId4"/>
    <p:sldId id="306" r:id="rId5"/>
    <p:sldId id="307" r:id="rId6"/>
    <p:sldId id="308" r:id="rId7"/>
    <p:sldId id="304" r:id="rId8"/>
  </p:sldIdLst>
  <p:sldSz cx="9144000" cy="5143500" type="screen16x9"/>
  <p:notesSz cx="9926638" cy="6797675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32">
          <p15:clr>
            <a:srgbClr val="A4A3A4"/>
          </p15:clr>
        </p15:guide>
        <p15:guide id="2" orient="horz" pos="855">
          <p15:clr>
            <a:srgbClr val="A4A3A4"/>
          </p15:clr>
        </p15:guide>
        <p15:guide id="3" orient="horz" pos="3151">
          <p15:clr>
            <a:srgbClr val="A4A3A4"/>
          </p15:clr>
        </p15:guide>
        <p15:guide id="4" orient="horz" pos="395">
          <p15:clr>
            <a:srgbClr val="A4A3A4"/>
          </p15:clr>
        </p15:guide>
        <p15:guide id="5" orient="horz" pos="305">
          <p15:clr>
            <a:srgbClr val="A4A3A4"/>
          </p15:clr>
        </p15:guide>
        <p15:guide id="6" orient="horz" pos="3026">
          <p15:clr>
            <a:srgbClr val="A4A3A4"/>
          </p15:clr>
        </p15:guide>
        <p15:guide id="7" pos="2880">
          <p15:clr>
            <a:srgbClr val="A4A3A4"/>
          </p15:clr>
        </p15:guide>
        <p15:guide id="8" pos="249">
          <p15:clr>
            <a:srgbClr val="A4A3A4"/>
          </p15:clr>
        </p15:guide>
        <p15:guide id="9" pos="159">
          <p15:clr>
            <a:srgbClr val="A4A3A4"/>
          </p15:clr>
        </p15:guide>
        <p15:guide id="10" pos="5601">
          <p15:clr>
            <a:srgbClr val="A4A3A4"/>
          </p15:clr>
        </p15:guide>
        <p15:guide id="11" pos="5511">
          <p15:clr>
            <a:srgbClr val="A4A3A4"/>
          </p15:clr>
        </p15:guide>
        <p15:guide id="12" orient="horz" pos="849">
          <p15:clr>
            <a:srgbClr val="A4A3A4"/>
          </p15:clr>
        </p15:guide>
        <p15:guide id="13" orient="horz" pos="3162">
          <p15:clr>
            <a:srgbClr val="A4A3A4"/>
          </p15:clr>
        </p15:guide>
        <p15:guide id="14" orient="horz" pos="804">
          <p15:clr>
            <a:srgbClr val="A4A3A4"/>
          </p15:clr>
        </p15:guide>
        <p15:guide id="15" pos="5602">
          <p15:clr>
            <a:srgbClr val="A4A3A4"/>
          </p15:clr>
        </p15:guide>
        <p15:guide id="16" pos="340">
          <p15:clr>
            <a:srgbClr val="A4A3A4"/>
          </p15:clr>
        </p15:guide>
        <p15:guide id="17" orient="horz" pos="894">
          <p15:clr>
            <a:srgbClr val="A4A3A4"/>
          </p15:clr>
        </p15:guide>
        <p15:guide id="18" orient="horz" pos="1166">
          <p15:clr>
            <a:srgbClr val="A4A3A4"/>
          </p15:clr>
        </p15:guide>
        <p15:guide id="19" orient="horz" pos="1620">
          <p15:clr>
            <a:srgbClr val="A4A3A4"/>
          </p15:clr>
        </p15:guide>
        <p15:guide id="20" pos="793">
          <p15:clr>
            <a:srgbClr val="A4A3A4"/>
          </p15:clr>
        </p15:guide>
        <p15:guide id="21" pos="5057">
          <p15:clr>
            <a:srgbClr val="A4A3A4"/>
          </p15:clr>
        </p15:guide>
        <p15:guide id="22" pos="2154">
          <p15:clr>
            <a:srgbClr val="A4A3A4"/>
          </p15:clr>
        </p15:guide>
        <p15:guide id="23" pos="35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9"/>
    <p:restoredTop sz="94599"/>
  </p:normalViewPr>
  <p:slideViewPr>
    <p:cSldViewPr>
      <p:cViewPr>
        <p:scale>
          <a:sx n="125" d="100"/>
          <a:sy n="125" d="100"/>
        </p:scale>
        <p:origin x="-1284" y="-438"/>
      </p:cViewPr>
      <p:guideLst>
        <p:guide orient="horz" pos="532"/>
        <p:guide orient="horz" pos="855"/>
        <p:guide orient="horz" pos="3151"/>
        <p:guide orient="horz" pos="395"/>
        <p:guide orient="horz" pos="305"/>
        <p:guide orient="horz" pos="3026"/>
        <p:guide orient="horz" pos="849"/>
        <p:guide orient="horz" pos="3162"/>
        <p:guide orient="horz" pos="804"/>
        <p:guide orient="horz" pos="894"/>
        <p:guide orient="horz" pos="1166"/>
        <p:guide orient="horz" pos="1620"/>
        <p:guide pos="2880"/>
        <p:guide pos="249"/>
        <p:guide pos="159"/>
        <p:guide pos="5601"/>
        <p:guide pos="5511"/>
        <p:guide pos="5602"/>
        <p:guide pos="340"/>
        <p:guide pos="793"/>
        <p:guide pos="5057"/>
        <p:guide pos="2154"/>
        <p:guide pos="35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75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22884-B80C-4283-A9C9-2C8F8FB1187B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F02E-DD0A-4B4B-86BE-914D6C57E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80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A0B8C-E7B5-4589-A719-A6DECAB33F05}" type="datetimeFigureOut">
              <a:rPr lang="ko-KR" altLang="en-US" smtClean="0"/>
              <a:t>2017-07-13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C52B1-A37D-4509-9D45-41B695F1C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0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30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898" y="334949"/>
            <a:ext cx="5958582" cy="29258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058614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63385" y="330151"/>
            <a:ext cx="824221" cy="278742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3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13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057423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949"/>
            <a:ext cx="2804337" cy="29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1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3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6046780" y="300202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981669" y="340342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57423" y="300202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641"/>
            <a:ext cx="2804337" cy="292585"/>
          </a:xfrm>
          <a:prstGeom prst="rect">
            <a:avLst/>
          </a:prstGeom>
        </p:spPr>
      </p:pic>
      <p:pic>
        <p:nvPicPr>
          <p:cNvPr id="9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641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75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9973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143761" y="300351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981669" y="340491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127152" y="300351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790"/>
            <a:ext cx="2804337" cy="292585"/>
          </a:xfrm>
          <a:prstGeom prst="rect">
            <a:avLst/>
          </a:prstGeom>
        </p:spPr>
      </p:pic>
      <p:pic>
        <p:nvPicPr>
          <p:cNvPr id="10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790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 userDrawn="1"/>
        </p:nvGrpSpPr>
        <p:grpSpPr>
          <a:xfrm>
            <a:off x="258711" y="542625"/>
            <a:ext cx="8633769" cy="261610"/>
            <a:chOff x="500264" y="1007429"/>
            <a:chExt cx="3292211" cy="348813"/>
          </a:xfrm>
        </p:grpSpPr>
        <p:sp>
          <p:nvSpPr>
            <p:cNvPr id="12" name="모서리가 둥근 직사각형 11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3" name="그룹 12"/>
            <p:cNvGrpSpPr/>
            <p:nvPr userDrawn="1"/>
          </p:nvGrpSpPr>
          <p:grpSpPr>
            <a:xfrm>
              <a:off x="924264" y="1007429"/>
              <a:ext cx="679093" cy="348813"/>
              <a:chOff x="783644" y="1007429"/>
              <a:chExt cx="679093" cy="348813"/>
            </a:xfrm>
          </p:grpSpPr>
          <p:sp>
            <p:nvSpPr>
              <p:cNvPr id="18" name="TextBox 17"/>
              <p:cNvSpPr txBox="1"/>
              <p:nvPr userDrawn="1"/>
            </p:nvSpPr>
            <p:spPr>
              <a:xfrm>
                <a:off x="783644" y="1007429"/>
                <a:ext cx="285578" cy="34881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100" b="1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98D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100" b="1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9" name="자유형 18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4" name="그룹 13"/>
            <p:cNvGrpSpPr/>
            <p:nvPr userDrawn="1"/>
          </p:nvGrpSpPr>
          <p:grpSpPr>
            <a:xfrm>
              <a:off x="2051667" y="1017687"/>
              <a:ext cx="669314" cy="328295"/>
              <a:chOff x="793423" y="1017687"/>
              <a:chExt cx="669314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5" name="TextBox 14"/>
            <p:cNvSpPr txBox="1"/>
            <p:nvPr userDrawn="1"/>
          </p:nvSpPr>
          <p:spPr>
            <a:xfrm>
              <a:off x="3123161" y="1017688"/>
              <a:ext cx="266018" cy="32829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000" b="0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소스코드</a:t>
              </a:r>
              <a:endParaRPr lang="ko-KR" altLang="en-US" sz="1000" b="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862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9973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981669" y="340491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790"/>
            <a:ext cx="2804337" cy="292585"/>
          </a:xfrm>
          <a:prstGeom prst="rect">
            <a:avLst/>
          </a:prstGeom>
        </p:spPr>
      </p:pic>
      <p:pic>
        <p:nvPicPr>
          <p:cNvPr id="8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790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 userDrawn="1"/>
        </p:nvGrpSpPr>
        <p:grpSpPr>
          <a:xfrm>
            <a:off x="258711" y="542622"/>
            <a:ext cx="8633769" cy="261609"/>
            <a:chOff x="500264" y="1007429"/>
            <a:chExt cx="3292211" cy="348813"/>
          </a:xfrm>
        </p:grpSpPr>
        <p:sp>
          <p:nvSpPr>
            <p:cNvPr id="10" name="모서리가 둥근 직사각형 9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1" name="그룹 10"/>
            <p:cNvGrpSpPr/>
            <p:nvPr userDrawn="1"/>
          </p:nvGrpSpPr>
          <p:grpSpPr>
            <a:xfrm>
              <a:off x="934043" y="1017687"/>
              <a:ext cx="669314" cy="328295"/>
              <a:chOff x="793423" y="1017687"/>
              <a:chExt cx="669314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2" name="그룹 11"/>
            <p:cNvGrpSpPr/>
            <p:nvPr userDrawn="1"/>
          </p:nvGrpSpPr>
          <p:grpSpPr>
            <a:xfrm>
              <a:off x="2041888" y="1007429"/>
              <a:ext cx="679093" cy="348813"/>
              <a:chOff x="783644" y="1007429"/>
              <a:chExt cx="679093" cy="348813"/>
            </a:xfrm>
          </p:grpSpPr>
          <p:sp>
            <p:nvSpPr>
              <p:cNvPr id="14" name="TextBox 13"/>
              <p:cNvSpPr txBox="1"/>
              <p:nvPr userDrawn="1"/>
            </p:nvSpPr>
            <p:spPr>
              <a:xfrm>
                <a:off x="783644" y="1007429"/>
                <a:ext cx="285578" cy="34881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100" b="1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98D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100" b="1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5" name="자유형 14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3" name="TextBox 12"/>
            <p:cNvSpPr txBox="1"/>
            <p:nvPr userDrawn="1"/>
          </p:nvSpPr>
          <p:spPr>
            <a:xfrm>
              <a:off x="3123160" y="1017686"/>
              <a:ext cx="266018" cy="3282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000" b="0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소스코드</a:t>
              </a:r>
              <a:endParaRPr lang="ko-KR" altLang="en-US" sz="1000" b="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6143761" y="300351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127152" y="300351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768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6257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1074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1074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143761" y="296635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981669" y="336775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127152" y="296635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1074"/>
            <a:ext cx="2804337" cy="292585"/>
          </a:xfrm>
          <a:prstGeom prst="rect">
            <a:avLst/>
          </a:prstGeom>
        </p:spPr>
      </p:pic>
      <p:pic>
        <p:nvPicPr>
          <p:cNvPr id="10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1074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 userDrawn="1"/>
        </p:nvGrpSpPr>
        <p:grpSpPr>
          <a:xfrm>
            <a:off x="258711" y="538906"/>
            <a:ext cx="8633769" cy="261610"/>
            <a:chOff x="500264" y="1007428"/>
            <a:chExt cx="3292211" cy="348814"/>
          </a:xfrm>
        </p:grpSpPr>
        <p:sp>
          <p:nvSpPr>
            <p:cNvPr id="12" name="모서리가 둥근 직사각형 11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3" name="그룹 12"/>
            <p:cNvGrpSpPr/>
            <p:nvPr userDrawn="1"/>
          </p:nvGrpSpPr>
          <p:grpSpPr>
            <a:xfrm>
              <a:off x="934043" y="1017687"/>
              <a:ext cx="669314" cy="328295"/>
              <a:chOff x="793423" y="1017687"/>
              <a:chExt cx="669314" cy="328295"/>
            </a:xfrm>
          </p:grpSpPr>
          <p:sp>
            <p:nvSpPr>
              <p:cNvPr id="18" name="TextBox 17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9" name="자유형 18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4" name="그룹 13"/>
            <p:cNvGrpSpPr/>
            <p:nvPr userDrawn="1"/>
          </p:nvGrpSpPr>
          <p:grpSpPr>
            <a:xfrm>
              <a:off x="2051666" y="1017687"/>
              <a:ext cx="669315" cy="328295"/>
              <a:chOff x="793422" y="1017687"/>
              <a:chExt cx="669315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2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5" name="TextBox 14"/>
            <p:cNvSpPr txBox="1"/>
            <p:nvPr userDrawn="1"/>
          </p:nvSpPr>
          <p:spPr>
            <a:xfrm>
              <a:off x="3113382" y="1007428"/>
              <a:ext cx="285578" cy="34881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100" b="1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소스코드</a:t>
              </a:r>
              <a:endParaRPr lang="ko-KR" altLang="en-US" sz="11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8D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7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3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4"/>
          <a:stretch/>
        </p:blipFill>
        <p:spPr bwMode="auto">
          <a:xfrm>
            <a:off x="258384" y="334641"/>
            <a:ext cx="2804337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7058614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046780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948227" y="330151"/>
            <a:ext cx="824221" cy="278742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3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13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4648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6"/>
          <a:stretch/>
        </p:blipFill>
        <p:spPr>
          <a:xfrm>
            <a:off x="2195736" y="-1"/>
            <a:ext cx="6948264" cy="771551"/>
          </a:xfrm>
          <a:prstGeom prst="rect">
            <a:avLst/>
          </a:prstGeom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3513992" y="4781550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779252" rtl="0" eaLnBrk="1" latinLnBrk="1" hangingPunct="1"/>
            <a:fld id="{91A86A49-F0B5-46BE-A2DB-456339220CF3}" type="slidenum">
              <a:rPr lang="ko-KR" altLang="en-US" sz="9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algn="ctr" defTabSz="779252" rtl="0" eaLnBrk="1" latinLnBrk="1" hangingPunct="1"/>
              <a:t>‹#›</a:t>
            </a:fld>
            <a:endParaRPr lang="ko-KR" altLang="en-US" sz="900" kern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6"/>
          <a:stretch/>
        </p:blipFill>
        <p:spPr>
          <a:xfrm>
            <a:off x="0" y="-1"/>
            <a:ext cx="6948264" cy="77155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873401" y="4844248"/>
            <a:ext cx="2012046" cy="155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77925" tIns="38963" rIns="77925" bIns="38963" rtlCol="0">
            <a:spAutoFit/>
          </a:bodyPr>
          <a:lstStyle/>
          <a:p>
            <a:pPr algn="r"/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ⓒ 2016 Samsung SDS Co., Ltd. All rights reserved 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개체 틀 1"/>
          <p:cNvSpPr>
            <a:spLocks noGrp="1"/>
          </p:cNvSpPr>
          <p:nvPr>
            <p:ph type="title"/>
          </p:nvPr>
        </p:nvSpPr>
        <p:spPr>
          <a:xfrm>
            <a:off x="755576" y="87474"/>
            <a:ext cx="8229600" cy="428625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9" y="4848630"/>
            <a:ext cx="973262" cy="1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9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txStyles>
    <p:titleStyle>
      <a:lvl1pPr marL="0" algn="l" defTabSz="779252" rtl="0" eaLnBrk="1" latinLnBrk="1" hangingPunct="1">
        <a:spcBef>
          <a:spcPct val="0"/>
        </a:spcBef>
        <a:buNone/>
        <a:defRPr lang="ko-KR" altLang="en-US" sz="2000" b="1" kern="1200" dirty="0" smtClean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4893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9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2139702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다각형의 넓이</a:t>
            </a:r>
            <a:endParaRPr lang="en-US" altLang="ko-KR" sz="3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4893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9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5" name="직사각형 4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다각형의 넓이 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prstClr val="black"/>
                </a:solidFill>
              </a:rPr>
              <a:t>2</a:t>
            </a:r>
            <a:r>
              <a:rPr lang="ko-KR" altLang="en-US" sz="1400" dirty="0" smtClean="0">
                <a:solidFill>
                  <a:prstClr val="black"/>
                </a:solidFill>
              </a:rPr>
              <a:t>차원 평면 위에 </a:t>
            </a:r>
            <a:r>
              <a:rPr lang="en-US" altLang="ko-KR" sz="1400" dirty="0" smtClean="0">
                <a:solidFill>
                  <a:prstClr val="black"/>
                </a:solidFill>
              </a:rPr>
              <a:t>N</a:t>
            </a:r>
            <a:r>
              <a:rPr lang="ko-KR" altLang="en-US" sz="1400" dirty="0" smtClean="0">
                <a:solidFill>
                  <a:prstClr val="black"/>
                </a:solidFill>
              </a:rPr>
              <a:t>개의 점으로 이</a:t>
            </a:r>
            <a:r>
              <a:rPr lang="ko-KR" altLang="en-US" sz="1400" dirty="0">
                <a:solidFill>
                  <a:prstClr val="black"/>
                </a:solidFill>
              </a:rPr>
              <a:t>루</a:t>
            </a:r>
            <a:r>
              <a:rPr lang="ko-KR" altLang="en-US" sz="1400" dirty="0" smtClean="0">
                <a:solidFill>
                  <a:prstClr val="black"/>
                </a:solidFill>
              </a:rPr>
              <a:t>어진 단순 다각형이 주어진다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</a:rPr>
              <a:t>이 때 다각형의 면적을 구하는 문제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5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벡터의 외적 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9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다각형의 넓이 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그룹 16"/>
          <p:cNvGrpSpPr/>
          <p:nvPr/>
        </p:nvGrpSpPr>
        <p:grpSpPr>
          <a:xfrm>
            <a:off x="1126325" y="2236671"/>
            <a:ext cx="2019090" cy="1828844"/>
            <a:chOff x="1616806" y="2067694"/>
            <a:chExt cx="2019090" cy="1828844"/>
          </a:xfrm>
        </p:grpSpPr>
        <p:cxnSp>
          <p:nvCxnSpPr>
            <p:cNvPr id="3" name="직선 화살표 연결선 2"/>
            <p:cNvCxnSpPr/>
            <p:nvPr/>
          </p:nvCxnSpPr>
          <p:spPr>
            <a:xfrm flipV="1">
              <a:off x="1691680" y="2067694"/>
              <a:ext cx="1527392" cy="12241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1691680" y="3291830"/>
              <a:ext cx="1944216" cy="57606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 rot="19393056">
                  <a:off x="1616806" y="2433837"/>
                  <a:ext cx="1325106" cy="3615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ko-KR" altLang="en-US" sz="14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  <m:r>
                          <a:rPr lang="en-US" altLang="ko-KR" sz="1400" b="0" i="1" smtClean="0">
                            <a:latin typeface="Cambria Math"/>
                          </a:rPr>
                          <m:t>=(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/>
                          </a:rPr>
                          <m:t>, 0)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93056">
                  <a:off x="1616806" y="2433837"/>
                  <a:ext cx="1325106" cy="36157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 rot="1042043">
                  <a:off x="1920755" y="3571769"/>
                  <a:ext cx="1346522" cy="324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ko-KR" altLang="en-US" sz="14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altLang="ko-KR" sz="1400" b="0" i="1" smtClean="0">
                            <a:latin typeface="Cambria Math"/>
                          </a:rPr>
                          <m:t>=(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/>
                          </a:rPr>
                          <m:t>, 0)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42043">
                  <a:off x="1920755" y="3571769"/>
                  <a:ext cx="1346522" cy="32476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자유형 14"/>
            <p:cNvSpPr/>
            <p:nvPr/>
          </p:nvSpPr>
          <p:spPr>
            <a:xfrm>
              <a:off x="1853682" y="3159967"/>
              <a:ext cx="87097" cy="180392"/>
            </a:xfrm>
            <a:custGeom>
              <a:avLst/>
              <a:gdLst>
                <a:gd name="connsiteX0" fmla="*/ 0 w 87097"/>
                <a:gd name="connsiteY0" fmla="*/ 0 h 180392"/>
                <a:gd name="connsiteX1" fmla="*/ 87085 w 87097"/>
                <a:gd name="connsiteY1" fmla="*/ 80866 h 180392"/>
                <a:gd name="connsiteX2" fmla="*/ 6220 w 87097"/>
                <a:gd name="connsiteY2" fmla="*/ 180392 h 18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097" h="180392">
                  <a:moveTo>
                    <a:pt x="0" y="0"/>
                  </a:moveTo>
                  <a:cubicBezTo>
                    <a:pt x="43024" y="25400"/>
                    <a:pt x="86048" y="50801"/>
                    <a:pt x="87085" y="80866"/>
                  </a:cubicBezTo>
                  <a:cubicBezTo>
                    <a:pt x="88122" y="110931"/>
                    <a:pt x="21771" y="164841"/>
                    <a:pt x="6220" y="18039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873016" y="3068501"/>
                  <a:ext cx="35343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400" i="1" smtClean="0">
                            <a:latin typeface="Cambria Math"/>
                          </a:rPr>
                          <m:t>𝜃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3016" y="3068501"/>
                  <a:ext cx="353430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458597" y="2495387"/>
                <a:ext cx="3921715" cy="364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altLang="ko-KR" sz="1400" i="1">
                          <a:latin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altLang="ko-KR" sz="1400" i="1">
                          <a:latin typeface="Cambria Math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0, 0,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  <m:func>
                            <m:func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ko-KR" altLang="en-US" sz="1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altLang="ko-KR" sz="1400" b="0" i="0" smtClean="0">
                          <a:latin typeface="Cambria Math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(0, 0, 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sz="1400" b="0" i="1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597" y="2495387"/>
                <a:ext cx="3921715" cy="364395"/>
              </a:xfrm>
              <a:prstGeom prst="rect">
                <a:avLst/>
              </a:prstGeom>
              <a:blipFill rotWithShape="1">
                <a:blip r:embed="rId6"/>
                <a:stretch>
                  <a:fillRect t="-8333"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419872" y="1923678"/>
                <a:ext cx="1870705" cy="3568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ko-KR" altLang="en-US" sz="14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altLang="ko-KR" sz="1400" b="0" i="1" smtClean="0">
                              <a:latin typeface="Cambria Math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altLang="ko-KR" sz="1400" b="0" i="1" smtClean="0">
                          <a:latin typeface="Cambria Math"/>
                        </a:rPr>
                        <m:t>|</m:t>
                      </m:r>
                      <m:func>
                        <m:func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ko-KR" altLang="en-US" sz="1400" b="0" i="1" smtClean="0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923678"/>
                <a:ext cx="1870705" cy="356893"/>
              </a:xfrm>
              <a:prstGeom prst="rect">
                <a:avLst/>
              </a:prstGeom>
              <a:blipFill rotWithShape="1">
                <a:blip r:embed="rId7"/>
                <a:stretch>
                  <a:fillRect t="-8621" b="-51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33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벡터의 외적 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212980" y="2270449"/>
            <a:ext cx="1940767" cy="1772816"/>
          </a:xfrm>
          <a:custGeom>
            <a:avLst/>
            <a:gdLst>
              <a:gd name="connsiteX0" fmla="*/ 0 w 1940767"/>
              <a:gd name="connsiteY0" fmla="*/ 1188098 h 1772816"/>
              <a:gd name="connsiteX1" fmla="*/ 1940767 w 1940767"/>
              <a:gd name="connsiteY1" fmla="*/ 1772816 h 1772816"/>
              <a:gd name="connsiteX2" fmla="*/ 1524000 w 1940767"/>
              <a:gd name="connsiteY2" fmla="*/ 0 h 177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0767" h="1772816">
                <a:moveTo>
                  <a:pt x="0" y="1188098"/>
                </a:moveTo>
                <a:lnTo>
                  <a:pt x="1940767" y="1772816"/>
                </a:lnTo>
                <a:lnTo>
                  <a:pt x="1524000" y="0"/>
                </a:lnTo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9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다각형의 넓이 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그룹 16"/>
          <p:cNvGrpSpPr/>
          <p:nvPr/>
        </p:nvGrpSpPr>
        <p:grpSpPr>
          <a:xfrm>
            <a:off x="1126325" y="2236671"/>
            <a:ext cx="2019090" cy="1828844"/>
            <a:chOff x="1616806" y="2067694"/>
            <a:chExt cx="2019090" cy="1828844"/>
          </a:xfrm>
        </p:grpSpPr>
        <p:cxnSp>
          <p:nvCxnSpPr>
            <p:cNvPr id="3" name="직선 화살표 연결선 2"/>
            <p:cNvCxnSpPr/>
            <p:nvPr/>
          </p:nvCxnSpPr>
          <p:spPr>
            <a:xfrm flipV="1">
              <a:off x="1691680" y="2067694"/>
              <a:ext cx="1527392" cy="12241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1691680" y="3291830"/>
              <a:ext cx="1944216" cy="57606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 rot="19393056">
                  <a:off x="1616806" y="2433837"/>
                  <a:ext cx="1325106" cy="3615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ko-KR" altLang="en-US" sz="14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  <m:r>
                          <a:rPr lang="en-US" altLang="ko-KR" sz="1400" b="0" i="1" smtClean="0">
                            <a:latin typeface="Cambria Math"/>
                          </a:rPr>
                          <m:t>=(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/>
                          </a:rPr>
                          <m:t>, 0)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93056">
                  <a:off x="1616806" y="2433837"/>
                  <a:ext cx="1325106" cy="36157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 rot="1042043">
                  <a:off x="1920755" y="3571769"/>
                  <a:ext cx="1346522" cy="324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ko-KR" altLang="en-US" sz="14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altLang="ko-KR" sz="1400" b="0" i="1" smtClean="0">
                            <a:latin typeface="Cambria Math"/>
                          </a:rPr>
                          <m:t>=(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/>
                          </a:rPr>
                          <m:t>, 0)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42043">
                  <a:off x="1920755" y="3571769"/>
                  <a:ext cx="1346522" cy="32476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자유형 14"/>
            <p:cNvSpPr/>
            <p:nvPr/>
          </p:nvSpPr>
          <p:spPr>
            <a:xfrm>
              <a:off x="1853682" y="3159967"/>
              <a:ext cx="87097" cy="180392"/>
            </a:xfrm>
            <a:custGeom>
              <a:avLst/>
              <a:gdLst>
                <a:gd name="connsiteX0" fmla="*/ 0 w 87097"/>
                <a:gd name="connsiteY0" fmla="*/ 0 h 180392"/>
                <a:gd name="connsiteX1" fmla="*/ 87085 w 87097"/>
                <a:gd name="connsiteY1" fmla="*/ 80866 h 180392"/>
                <a:gd name="connsiteX2" fmla="*/ 6220 w 87097"/>
                <a:gd name="connsiteY2" fmla="*/ 180392 h 18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097" h="180392">
                  <a:moveTo>
                    <a:pt x="0" y="0"/>
                  </a:moveTo>
                  <a:cubicBezTo>
                    <a:pt x="43024" y="25400"/>
                    <a:pt x="86048" y="50801"/>
                    <a:pt x="87085" y="80866"/>
                  </a:cubicBezTo>
                  <a:cubicBezTo>
                    <a:pt x="88122" y="110931"/>
                    <a:pt x="21771" y="164841"/>
                    <a:pt x="6220" y="18039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873016" y="3068501"/>
                  <a:ext cx="35343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400" i="1" smtClean="0">
                            <a:latin typeface="Cambria Math"/>
                          </a:rPr>
                          <m:t>𝜃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3016" y="3068501"/>
                  <a:ext cx="353430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419872" y="1923678"/>
                <a:ext cx="1870705" cy="3568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ko-KR" altLang="en-US" sz="14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altLang="ko-KR" sz="1400" b="0" i="1" smtClean="0">
                              <a:latin typeface="Cambria Math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altLang="ko-KR" sz="1400" b="0" i="1" smtClean="0">
                          <a:latin typeface="Cambria Math"/>
                        </a:rPr>
                        <m:t>|</m:t>
                      </m:r>
                      <m:func>
                        <m:func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ko-KR" altLang="en-US" sz="1400" b="0" i="1" smtClean="0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923678"/>
                <a:ext cx="1870705" cy="356893"/>
              </a:xfrm>
              <a:prstGeom prst="rect">
                <a:avLst/>
              </a:prstGeom>
              <a:blipFill rotWithShape="1">
                <a:blip r:embed="rId6"/>
                <a:stretch>
                  <a:fillRect t="-8621" b="-51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458597" y="2495387"/>
                <a:ext cx="3921715" cy="364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1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altLang="ko-KR" sz="1400" i="1">
                          <a:latin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ko-KR" sz="1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altLang="ko-KR" sz="1400" i="1">
                          <a:latin typeface="Cambria Math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0, 0,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  <m:func>
                            <m:func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ko-KR" altLang="en-US" sz="1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altLang="ko-KR" sz="1400" b="0" i="0" smtClean="0">
                          <a:latin typeface="Cambria Math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(0, 0, 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sz="1400" b="0" i="1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597" y="2495387"/>
                <a:ext cx="3921715" cy="364395"/>
              </a:xfrm>
              <a:prstGeom prst="rect">
                <a:avLst/>
              </a:prstGeom>
              <a:blipFill rotWithShape="1">
                <a:blip r:embed="rId7"/>
                <a:stretch>
                  <a:fillRect t="-8333"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20"/>
          <p:cNvCxnSpPr/>
          <p:nvPr/>
        </p:nvCxnSpPr>
        <p:spPr>
          <a:xfrm>
            <a:off x="2728591" y="2249287"/>
            <a:ext cx="416824" cy="178758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491880" y="3121240"/>
                <a:ext cx="3932680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0" dirty="0" smtClean="0"/>
                  <a:t>삼각형 면적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𝐴</m:t>
                    </m:r>
                    <m:r>
                      <a:rPr lang="en-US" altLang="ko-KR" sz="1400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ko-KR" altLang="en-US" sz="1400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altLang="ko-KR" sz="1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sz="1400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altLang="ko-KR" sz="14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altLang="ko-KR" sz="1400" b="0" i="1" smtClean="0">
                        <a:latin typeface="Cambria Math"/>
                      </a:rPr>
                      <m:t>|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121240"/>
                <a:ext cx="3932680" cy="396519"/>
              </a:xfrm>
              <a:prstGeom prst="rect">
                <a:avLst/>
              </a:prstGeom>
              <a:blipFill rotWithShape="1">
                <a:blip r:embed="rId8"/>
                <a:stretch>
                  <a:fillRect l="-465" t="-6154" b="-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81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모서리가 둥근 직사각형 4"/>
              <p:cNvSpPr/>
              <p:nvPr/>
            </p:nvSpPr>
            <p:spPr>
              <a:xfrm>
                <a:off x="467544" y="1276350"/>
                <a:ext cx="8208963" cy="3311624"/>
              </a:xfrm>
              <a:prstGeom prst="roundRect">
                <a:avLst>
                  <a:gd name="adj" fmla="val 6196"/>
                </a:avLst>
              </a:prstGeom>
              <a:solidFill>
                <a:schemeClr val="bg1"/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벡터의 외적을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통해 다각형의 면적 구하기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의 부호가 양수라면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다각형의 점들이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반시계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방향으로 주어진 것이고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</a:t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의 부호가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음수라면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다각형의 점들이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/>
                </a:r>
                <a:br>
                  <a:rPr lang="en-US" altLang="ko-KR" sz="1400" dirty="0">
                    <a:solidFill>
                      <a:schemeClr val="tx1"/>
                    </a:solidFill>
                  </a:rPr>
                </a:b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시계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방향으로 주어진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것이다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최종적으로 면적은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ko-KR" altLang="en-US" sz="1400" dirty="0" smtClean="0">
                    <a:solidFill>
                      <a:schemeClr val="tx1"/>
                    </a:solidFill>
                  </a:rPr>
                  <a:t>가 된다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모서리가 둥근 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76350"/>
                <a:ext cx="8208963" cy="3311624"/>
              </a:xfrm>
              <a:prstGeom prst="roundRect">
                <a:avLst>
                  <a:gd name="adj" fmla="val 619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9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다각형의 넓이 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그룹 52"/>
          <p:cNvGrpSpPr/>
          <p:nvPr/>
        </p:nvGrpSpPr>
        <p:grpSpPr>
          <a:xfrm>
            <a:off x="4932040" y="1635646"/>
            <a:ext cx="3816424" cy="2952328"/>
            <a:chOff x="971600" y="1707654"/>
            <a:chExt cx="3816424" cy="2952328"/>
          </a:xfrm>
        </p:grpSpPr>
        <p:cxnSp>
          <p:nvCxnSpPr>
            <p:cNvPr id="4" name="직선 화살표 연결선 3"/>
            <p:cNvCxnSpPr/>
            <p:nvPr/>
          </p:nvCxnSpPr>
          <p:spPr>
            <a:xfrm flipV="1">
              <a:off x="1259632" y="1707654"/>
              <a:ext cx="0" cy="28083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1043608" y="4371950"/>
              <a:ext cx="37444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자유형 22"/>
            <p:cNvSpPr/>
            <p:nvPr/>
          </p:nvSpPr>
          <p:spPr>
            <a:xfrm>
              <a:off x="1791478" y="2177143"/>
              <a:ext cx="2463281" cy="1710612"/>
            </a:xfrm>
            <a:custGeom>
              <a:avLst/>
              <a:gdLst>
                <a:gd name="connsiteX0" fmla="*/ 223934 w 2463281"/>
                <a:gd name="connsiteY0" fmla="*/ 1256522 h 1710612"/>
                <a:gd name="connsiteX1" fmla="*/ 1119673 w 2463281"/>
                <a:gd name="connsiteY1" fmla="*/ 1710612 h 1710612"/>
                <a:gd name="connsiteX2" fmla="*/ 2463281 w 2463281"/>
                <a:gd name="connsiteY2" fmla="*/ 1592424 h 1710612"/>
                <a:gd name="connsiteX3" fmla="*/ 976604 w 2463281"/>
                <a:gd name="connsiteY3" fmla="*/ 1262743 h 1710612"/>
                <a:gd name="connsiteX4" fmla="*/ 0 w 2463281"/>
                <a:gd name="connsiteY4" fmla="*/ 0 h 1710612"/>
                <a:gd name="connsiteX5" fmla="*/ 223934 w 2463281"/>
                <a:gd name="connsiteY5" fmla="*/ 1256522 h 171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63281" h="1710612">
                  <a:moveTo>
                    <a:pt x="223934" y="1256522"/>
                  </a:moveTo>
                  <a:lnTo>
                    <a:pt x="1119673" y="1710612"/>
                  </a:lnTo>
                  <a:lnTo>
                    <a:pt x="2463281" y="1592424"/>
                  </a:lnTo>
                  <a:lnTo>
                    <a:pt x="976604" y="1262743"/>
                  </a:lnTo>
                  <a:lnTo>
                    <a:pt x="0" y="0"/>
                  </a:lnTo>
                  <a:lnTo>
                    <a:pt x="223934" y="1256522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71600" y="4352205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O</a:t>
              </a:r>
              <a:endParaRPr lang="ko-KR" alt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98222" y="386789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71528" y="365187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27784" y="314781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90110" y="329183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46094" y="187809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3" name="직선 화살표 연결선 32"/>
            <p:cNvCxnSpPr>
              <a:endCxn id="27" idx="0"/>
            </p:cNvCxnSpPr>
            <p:nvPr/>
          </p:nvCxnSpPr>
          <p:spPr>
            <a:xfrm flipV="1">
              <a:off x="1259632" y="3867894"/>
              <a:ext cx="1669395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999595" y="4088667"/>
                  <a:ext cx="340157" cy="2832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ko-KR" altLang="en-US" sz="1100" i="1" smtClean="0">
                                <a:latin typeface="Cambria Math"/>
                                <a:cs typeface="Consolas" panose="020B0609020204030204" pitchFamily="49" charset="0"/>
                              </a:rPr>
                            </m:ctrlPr>
                          </m:accPr>
                          <m:e>
                            <m:r>
                              <a:rPr lang="en-US" altLang="ko-KR" sz="1100" b="0" i="1" smtClean="0">
                                <a:latin typeface="Cambria Math"/>
                                <a:cs typeface="Consolas" panose="020B0609020204030204" pitchFamily="49" charset="0"/>
                              </a:rPr>
                              <m:t>1</m:t>
                            </m:r>
                          </m:e>
                        </m:acc>
                      </m:oMath>
                    </m:oMathPara>
                  </a14:m>
                  <a:endParaRPr lang="ko-KR" altLang="en-US" sz="11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9595" y="4088667"/>
                  <a:ext cx="340157" cy="28328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직선 화살표 연결선 35"/>
            <p:cNvCxnSpPr>
              <a:endCxn id="28" idx="1"/>
            </p:cNvCxnSpPr>
            <p:nvPr/>
          </p:nvCxnSpPr>
          <p:spPr>
            <a:xfrm flipV="1">
              <a:off x="1355296" y="3782675"/>
              <a:ext cx="2916232" cy="5628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511763" y="3867894"/>
                  <a:ext cx="340157" cy="2832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ko-KR" altLang="en-US" sz="1100" i="1" smtClean="0">
                                <a:latin typeface="Cambria Math"/>
                                <a:cs typeface="Consolas" panose="020B0609020204030204" pitchFamily="49" charset="0"/>
                              </a:rPr>
                            </m:ctrlPr>
                          </m:accPr>
                          <m:e>
                            <m:r>
                              <a:rPr lang="en-US" altLang="ko-KR" sz="1100" b="0" i="1" smtClean="0">
                                <a:latin typeface="Cambria Math"/>
                                <a:cs typeface="Consolas" panose="020B0609020204030204" pitchFamily="49" charset="0"/>
                              </a:rPr>
                              <m:t>2</m:t>
                            </m:r>
                          </m:e>
                        </m:acc>
                      </m:oMath>
                    </m:oMathPara>
                  </a14:m>
                  <a:endParaRPr lang="ko-KR" altLang="en-US" sz="11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763" y="3867894"/>
                  <a:ext cx="340157" cy="28328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직선 화살표 연결선 39"/>
            <p:cNvCxnSpPr>
              <a:endCxn id="29" idx="2"/>
            </p:cNvCxnSpPr>
            <p:nvPr/>
          </p:nvCxnSpPr>
          <p:spPr>
            <a:xfrm flipV="1">
              <a:off x="1259632" y="3409424"/>
              <a:ext cx="1498957" cy="9625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338603" y="3314082"/>
                  <a:ext cx="340157" cy="2832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ko-KR" altLang="en-US" sz="1100" i="1" smtClean="0">
                                <a:latin typeface="Cambria Math"/>
                                <a:cs typeface="Consolas" panose="020B0609020204030204" pitchFamily="49" charset="0"/>
                              </a:rPr>
                            </m:ctrlPr>
                          </m:accPr>
                          <m:e>
                            <m:r>
                              <a:rPr lang="en-US" altLang="ko-KR" sz="1100" b="0" i="1" smtClean="0">
                                <a:latin typeface="Cambria Math"/>
                                <a:cs typeface="Consolas" panose="020B0609020204030204" pitchFamily="49" charset="0"/>
                              </a:rPr>
                              <m:t>3</m:t>
                            </m:r>
                          </m:e>
                        </m:acc>
                      </m:oMath>
                    </m:oMathPara>
                  </a14:m>
                  <a:endParaRPr lang="ko-KR" altLang="en-US" sz="11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603" y="3314082"/>
                  <a:ext cx="340157" cy="28328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직선 화살표 연결선 44"/>
            <p:cNvCxnSpPr>
              <a:endCxn id="30" idx="3"/>
            </p:cNvCxnSpPr>
            <p:nvPr/>
          </p:nvCxnSpPr>
          <p:spPr>
            <a:xfrm flipV="1">
              <a:off x="1259632" y="3422635"/>
              <a:ext cx="792088" cy="9493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567547" y="3522462"/>
                  <a:ext cx="340157" cy="2867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ko-KR" altLang="en-US" sz="1100" i="1" smtClean="0">
                                <a:latin typeface="Cambria Math"/>
                                <a:cs typeface="Consolas" panose="020B0609020204030204" pitchFamily="49" charset="0"/>
                              </a:rPr>
                            </m:ctrlPr>
                          </m:accPr>
                          <m:e>
                            <m:r>
                              <a:rPr lang="en-US" altLang="ko-KR" sz="1100" b="0" i="1" smtClean="0">
                                <a:latin typeface="Cambria Math"/>
                                <a:cs typeface="Consolas" panose="020B0609020204030204" pitchFamily="49" charset="0"/>
                              </a:rPr>
                              <m:t>5</m:t>
                            </m:r>
                          </m:e>
                        </m:acc>
                      </m:oMath>
                    </m:oMathPara>
                  </a14:m>
                  <a:endParaRPr lang="ko-KR" altLang="en-US" sz="11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7547" y="3522462"/>
                  <a:ext cx="340157" cy="28674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직선 화살표 연결선 48"/>
            <p:cNvCxnSpPr>
              <a:endCxn id="31" idx="2"/>
            </p:cNvCxnSpPr>
            <p:nvPr/>
          </p:nvCxnSpPr>
          <p:spPr>
            <a:xfrm flipV="1">
              <a:off x="1286054" y="2139702"/>
              <a:ext cx="490845" cy="21602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395075" y="2571750"/>
                  <a:ext cx="340157" cy="2827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ko-KR" altLang="en-US" sz="1100" i="1" smtClean="0">
                                <a:latin typeface="Cambria Math"/>
                                <a:cs typeface="Consolas" panose="020B0609020204030204" pitchFamily="49" charset="0"/>
                              </a:rPr>
                            </m:ctrlPr>
                          </m:accPr>
                          <m:e>
                            <m:r>
                              <a:rPr lang="en-US" altLang="ko-KR" sz="1100" b="0" i="1" smtClean="0">
                                <a:latin typeface="Cambria Math"/>
                                <a:cs typeface="Consolas" panose="020B0609020204030204" pitchFamily="49" charset="0"/>
                              </a:rPr>
                              <m:t>4</m:t>
                            </m:r>
                          </m:e>
                        </m:acc>
                      </m:oMath>
                    </m:oMathPara>
                  </a14:m>
                  <a:endParaRPr lang="ko-KR" altLang="en-US" sz="11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5075" y="2571750"/>
                  <a:ext cx="340157" cy="28270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868144" y="1861943"/>
                <a:ext cx="3076163" cy="8538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2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𝐴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𝑧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ko-KR" altLang="en-US" sz="14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acc>
                          <m:r>
                            <a:rPr lang="en-US" altLang="ko-KR" sz="1400" b="0" i="1" smtClean="0">
                              <a:latin typeface="Cambria Math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ko-KR" altLang="en-US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acc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𝑧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ko-KR" altLang="en-US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acc>
                          <m:r>
                            <a:rPr lang="en-US" altLang="ko-KR" sz="1400" b="0" i="1" smtClean="0">
                              <a:latin typeface="Cambria Math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ko-KR" altLang="en-US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acc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𝑧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ko-KR" altLang="en-US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acc>
                          <m:r>
                            <a:rPr lang="en-US" altLang="ko-KR" sz="1400" b="0" i="1" smtClean="0">
                              <a:latin typeface="Cambria Math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ko-KR" altLang="en-US" sz="1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ko-KR" sz="1400" b="0" i="1" dirty="0" smtClean="0">
                  <a:latin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/>
                        </a:rPr>
                        <m:t>+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400" i="1">
                          <a:latin typeface="Cambria Math"/>
                        </a:rPr>
                        <m:t>𝑧</m:t>
                      </m:r>
                      <m:r>
                        <a:rPr lang="en-US" altLang="ko-KR" sz="1400" i="1">
                          <a:latin typeface="Cambria Math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ko-KR" altLang="en-US" sz="1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4</m:t>
                          </m:r>
                        </m:e>
                      </m:acc>
                      <m:r>
                        <a:rPr lang="en-US" altLang="ko-KR" sz="1400" i="1">
                          <a:latin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ko-KR" altLang="en-US" sz="1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5</m:t>
                          </m:r>
                        </m:e>
                      </m:acc>
                      <m:r>
                        <a:rPr lang="en-US" altLang="ko-KR" sz="1400" i="1">
                          <a:latin typeface="Cambria Math"/>
                        </a:rPr>
                        <m:t>)+</m:t>
                      </m:r>
                      <m:r>
                        <a:rPr lang="en-US" altLang="ko-KR" sz="1400" i="1">
                          <a:latin typeface="Cambria Math"/>
                        </a:rPr>
                        <m:t>𝑧</m:t>
                      </m:r>
                      <m:r>
                        <a:rPr lang="en-US" altLang="ko-KR" sz="1400" i="1">
                          <a:latin typeface="Cambria Math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ko-KR" altLang="en-US" sz="1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5</m:t>
                          </m:r>
                        </m:e>
                      </m:acc>
                      <m:r>
                        <a:rPr lang="en-US" altLang="ko-KR" sz="1400" i="1">
                          <a:latin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ko-KR" altLang="en-US" sz="14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1</m:t>
                          </m:r>
                        </m:e>
                      </m:acc>
                      <m:r>
                        <a:rPr lang="en-US" altLang="ko-KR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sz="1400" b="0" dirty="0" smtClean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1861943"/>
                <a:ext cx="3076163" cy="85382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49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4"/>
          <p:cNvSpPr/>
          <p:nvPr/>
        </p:nvSpPr>
        <p:spPr>
          <a:xfrm>
            <a:off x="467544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벡터 외적 식을 정리하면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 널리 알려진 사선식이 된다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9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53751"/>
            <a:chOff x="368660" y="1280208"/>
            <a:chExt cx="5941020" cy="353751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53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다각형의 넓이 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4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67744" y="2211710"/>
                <a:ext cx="4197239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ko-KR" sz="28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800" b="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211710"/>
                <a:ext cx="4197239" cy="8989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77469" y="3579862"/>
                <a:ext cx="6778907" cy="524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469" y="3579862"/>
                <a:ext cx="6778907" cy="524503"/>
              </a:xfrm>
              <a:prstGeom prst="rect">
                <a:avLst/>
              </a:prstGeom>
              <a:blipFill rotWithShape="1"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/>
          <p:nvPr/>
        </p:nvCxnSpPr>
        <p:spPr>
          <a:xfrm>
            <a:off x="3059832" y="2571750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707904" y="2571750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283968" y="2571750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4932040" y="2571750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5508104" y="2571750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5508104" y="2571750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4860032" y="2571750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4283968" y="2571750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3707904" y="2571750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3059832" y="2571750"/>
            <a:ext cx="43204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91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9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long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ans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0;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=1;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&lt;=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%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+ 1;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ans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+= (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long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]*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- (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long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X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j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]*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ans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Math.</a:t>
            </a:r>
            <a:r>
              <a:rPr lang="en-US" altLang="ko-KR" sz="1400" i="1" kern="0" dirty="0" err="1">
                <a:solidFill>
                  <a:srgbClr val="000000"/>
                </a:solidFill>
                <a:latin typeface="Consolas"/>
                <a:cs typeface="Times New Roman"/>
              </a:rPr>
              <a:t>abs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ans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  <a:endParaRPr lang="ko-KR" altLang="ko-KR" sz="1400" kern="100" dirty="0"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System.</a:t>
            </a:r>
            <a:r>
              <a:rPr lang="en-US" altLang="ko-KR" sz="1400" b="1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out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.printf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kern="0" dirty="0" smtClean="0">
                <a:solidFill>
                  <a:srgbClr val="2A00FF"/>
                </a:solidFill>
                <a:latin typeface="Consolas"/>
                <a:cs typeface="Times New Roman"/>
              </a:rPr>
              <a:t>"%</a:t>
            </a:r>
            <a:r>
              <a:rPr lang="en-US" altLang="ko-KR" sz="1400" kern="0" dirty="0" err="1">
                <a:solidFill>
                  <a:srgbClr val="2A00FF"/>
                </a:solidFill>
                <a:latin typeface="Consolas"/>
                <a:cs typeface="Times New Roman"/>
              </a:rPr>
              <a:t>d.%d</a:t>
            </a:r>
            <a:r>
              <a:rPr lang="en-US" altLang="ko-KR" sz="1400" kern="0" dirty="0">
                <a:solidFill>
                  <a:srgbClr val="2A00FF"/>
                </a:solidFill>
                <a:latin typeface="Consolas"/>
                <a:cs typeface="Times New Roman"/>
              </a:rPr>
              <a:t>\n"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 err="1" smtClean="0">
                <a:solidFill>
                  <a:srgbClr val="6A3E3E"/>
                </a:solidFill>
                <a:latin typeface="Consolas"/>
                <a:cs typeface="Times New Roman"/>
              </a:rPr>
              <a:t>ans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/2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ans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%2 == 0 ? 0 : 5);</a:t>
            </a:r>
            <a:endParaRPr lang="ko-KR" altLang="ko-KR" sz="1400" kern="100" dirty="0">
              <a:cs typeface="Times New Roman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다각형의 넓이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(Java)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967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549</Words>
  <Application>Microsoft Office PowerPoint</Application>
  <PresentationFormat>화면 슬라이드 쇼(16:9)</PresentationFormat>
  <Paragraphs>58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디자인 사용자 지정</vt:lpstr>
      <vt:lpstr>7月 Pro 대비 문제풀이반 – 9일차</vt:lpstr>
      <vt:lpstr>7月 Pro 대비 문제풀이반 – 9일차</vt:lpstr>
      <vt:lpstr>7月 Pro 대비 문제풀이반 – 9일차</vt:lpstr>
      <vt:lpstr>7月 Pro 대비 문제풀이반 – 9일차</vt:lpstr>
      <vt:lpstr>7月 Pro 대비 문제풀이반 – 9일차</vt:lpstr>
      <vt:lpstr>7月 Pro 대비 문제풀이반 – 9일차</vt:lpstr>
      <vt:lpstr>7月 Pro 대비 문제풀이반 – 9일차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전명우</dc:creator>
  <cp:lastModifiedBy>SDS</cp:lastModifiedBy>
  <cp:revision>157</cp:revision>
  <cp:lastPrinted>2016-11-29T01:16:43Z</cp:lastPrinted>
  <dcterms:created xsi:type="dcterms:W3CDTF">2016-05-12T02:04:15Z</dcterms:created>
  <dcterms:modified xsi:type="dcterms:W3CDTF">2017-07-13T00:16:39Z</dcterms:modified>
</cp:coreProperties>
</file>