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8" r:id="rId2"/>
    <p:sldId id="303" r:id="rId3"/>
    <p:sldId id="301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22" r:id="rId28"/>
    <p:sldId id="304" r:id="rId29"/>
    <p:sldId id="321" r:id="rId30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</a:t>
            </a:r>
            <a:r>
              <a:rPr lang="ko-KR" altLang="en-US" dirty="0" smtClean="0"/>
              <a:t> 대비 문제풀이반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동맹의 동맹은 동맹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질의</a:t>
            </a:r>
            <a:r>
              <a:rPr lang="en-US" altLang="ko-KR" sz="1400" dirty="0" smtClean="0">
                <a:solidFill>
                  <a:schemeClr val="tx1"/>
                </a:solidFill>
              </a:rPr>
              <a:t>: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</a:t>
            </a:r>
            <a:r>
              <a:rPr lang="ko-KR" altLang="en-US" sz="1400" dirty="0">
                <a:solidFill>
                  <a:schemeClr val="tx1"/>
                </a:solidFill>
              </a:rPr>
              <a:t>사람과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번 </a:t>
            </a:r>
            <a:r>
              <a:rPr lang="ko-KR" altLang="en-US" sz="1400" dirty="0">
                <a:solidFill>
                  <a:schemeClr val="tx1"/>
                </a:solidFill>
              </a:rPr>
              <a:t>사람이 동맹 관계를 맺었다 ⇔ </a:t>
            </a:r>
            <a:r>
              <a:rPr lang="en-US" altLang="ko-KR" sz="1400" dirty="0" smtClean="0">
                <a:solidFill>
                  <a:schemeClr val="tx1"/>
                </a:solidFill>
              </a:rPr>
              <a:t>Union(3, 7)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569501" y="2390496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1, 3,</a:t>
            </a:r>
          </a:p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6, 7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현</a:t>
            </a:r>
            <a:r>
              <a:rPr lang="ko-KR" altLang="en-US" sz="1400" dirty="0">
                <a:solidFill>
                  <a:schemeClr val="tx1"/>
                </a:solidFill>
              </a:rPr>
              <a:t>재</a:t>
            </a:r>
            <a:r>
              <a:rPr lang="ko-KR" altLang="en-US" sz="1400" dirty="0" smtClean="0">
                <a:solidFill>
                  <a:schemeClr val="tx1"/>
                </a:solidFill>
              </a:rPr>
              <a:t>는 초기 상태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9" idx="7"/>
          </p:cNvCxnSpPr>
          <p:nvPr/>
        </p:nvCxnSpPr>
        <p:spPr>
          <a:xfrm rot="5400000" flipH="1" flipV="1">
            <a:off x="601216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2" idx="7"/>
          </p:cNvCxnSpPr>
          <p:nvPr/>
        </p:nvCxnSpPr>
        <p:spPr>
          <a:xfrm rot="5400000" flipH="1" flipV="1">
            <a:off x="5364088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23" idx="7"/>
          </p:cNvCxnSpPr>
          <p:nvPr/>
        </p:nvCxnSpPr>
        <p:spPr>
          <a:xfrm rot="5400000" flipH="1" flipV="1">
            <a:off x="673224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Union(1, 3)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4" idx="7"/>
          </p:cNvCxnSpPr>
          <p:nvPr/>
        </p:nvCxnSpPr>
        <p:spPr>
          <a:xfrm rot="16200000" flipV="1">
            <a:off x="4535996" y="1383618"/>
            <a:ext cx="12700" cy="2544990"/>
          </a:xfrm>
          <a:prstGeom prst="curvedConnector3">
            <a:avLst>
              <a:gd name="adj1" fmla="val 3443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2" idx="7"/>
          </p:cNvCxnSpPr>
          <p:nvPr/>
        </p:nvCxnSpPr>
        <p:spPr>
          <a:xfrm rot="5400000" flipH="1" flipV="1">
            <a:off x="5364088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23" idx="7"/>
          </p:cNvCxnSpPr>
          <p:nvPr/>
        </p:nvCxnSpPr>
        <p:spPr>
          <a:xfrm rot="5400000" flipH="1" flipV="1">
            <a:off x="673224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Union(7, 6)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4" idx="7"/>
          </p:cNvCxnSpPr>
          <p:nvPr/>
        </p:nvCxnSpPr>
        <p:spPr>
          <a:xfrm rot="16200000" flipV="1">
            <a:off x="4535996" y="1383618"/>
            <a:ext cx="12700" cy="2544990"/>
          </a:xfrm>
          <a:prstGeom prst="curvedConnector3">
            <a:avLst>
              <a:gd name="adj1" fmla="val 3443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3" idx="1"/>
          </p:cNvCxnSpPr>
          <p:nvPr/>
        </p:nvCxnSpPr>
        <p:spPr>
          <a:xfrm rot="5400000" flipH="1" flipV="1">
            <a:off x="5844495" y="2908141"/>
            <a:ext cx="12700" cy="1368152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23" idx="7"/>
          </p:cNvCxnSpPr>
          <p:nvPr/>
        </p:nvCxnSpPr>
        <p:spPr>
          <a:xfrm rot="5400000" flipH="1" flipV="1">
            <a:off x="673224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Find(6)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4" idx="7"/>
          </p:cNvCxnSpPr>
          <p:nvPr/>
        </p:nvCxnSpPr>
        <p:spPr>
          <a:xfrm rot="16200000" flipV="1">
            <a:off x="4535996" y="1383618"/>
            <a:ext cx="12700" cy="2544990"/>
          </a:xfrm>
          <a:prstGeom prst="curvedConnector3">
            <a:avLst>
              <a:gd name="adj1" fmla="val 3443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3" idx="1"/>
          </p:cNvCxnSpPr>
          <p:nvPr/>
        </p:nvCxnSpPr>
        <p:spPr>
          <a:xfrm rot="5400000" flipH="1" flipV="1">
            <a:off x="5844495" y="2908141"/>
            <a:ext cx="12700" cy="1368152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23" idx="7"/>
          </p:cNvCxnSpPr>
          <p:nvPr/>
        </p:nvCxnSpPr>
        <p:spPr>
          <a:xfrm rot="5400000" flipH="1" flipV="1">
            <a:off x="673224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Union(3, 6) ⇔ Union(Find(3), Find(6))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4" idx="7"/>
          </p:cNvCxnSpPr>
          <p:nvPr/>
        </p:nvCxnSpPr>
        <p:spPr>
          <a:xfrm rot="16200000" flipV="1">
            <a:off x="4535996" y="1383618"/>
            <a:ext cx="12700" cy="2544990"/>
          </a:xfrm>
          <a:prstGeom prst="curvedConnector3">
            <a:avLst>
              <a:gd name="adj1" fmla="val 3443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3" idx="1"/>
          </p:cNvCxnSpPr>
          <p:nvPr/>
        </p:nvCxnSpPr>
        <p:spPr>
          <a:xfrm rot="5400000" flipH="1" flipV="1">
            <a:off x="5844495" y="2908141"/>
            <a:ext cx="12700" cy="1368152"/>
          </a:xfrm>
          <a:prstGeom prst="curvedConnector3">
            <a:avLst>
              <a:gd name="adj1" fmla="val 14357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14" idx="5"/>
          </p:cNvCxnSpPr>
          <p:nvPr/>
        </p:nvCxnSpPr>
        <p:spPr>
          <a:xfrm rot="16200000" flipV="1">
            <a:off x="4631653" y="1695299"/>
            <a:ext cx="528766" cy="3265070"/>
          </a:xfrm>
          <a:prstGeom prst="curvedConnector3">
            <a:avLst>
              <a:gd name="adj1" fmla="val 641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구현 방법에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그래프를 이용한다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Find(6)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구부러진 연결선 3"/>
          <p:cNvCxnSpPr>
            <a:stCxn id="14" idx="1"/>
            <a:endCxn id="14" idx="7"/>
          </p:cNvCxnSpPr>
          <p:nvPr/>
        </p:nvCxnSpPr>
        <p:spPr>
          <a:xfrm rot="5400000" flipH="1" flipV="1">
            <a:off x="3059832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7" idx="1"/>
            <a:endCxn id="17" idx="7"/>
          </p:cNvCxnSpPr>
          <p:nvPr/>
        </p:nvCxnSpPr>
        <p:spPr>
          <a:xfrm rot="5400000" flipH="1" flipV="1">
            <a:off x="4572000" y="2452444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9" idx="1"/>
            <a:endCxn id="14" idx="7"/>
          </p:cNvCxnSpPr>
          <p:nvPr/>
        </p:nvCxnSpPr>
        <p:spPr>
          <a:xfrm rot="16200000" flipV="1">
            <a:off x="4535996" y="1383618"/>
            <a:ext cx="12700" cy="2544990"/>
          </a:xfrm>
          <a:prstGeom prst="curvedConnector3">
            <a:avLst>
              <a:gd name="adj1" fmla="val 3443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1"/>
            <a:endCxn id="20" idx="7"/>
          </p:cNvCxnSpPr>
          <p:nvPr/>
        </p:nvCxnSpPr>
        <p:spPr>
          <a:xfrm rot="5400000" flipH="1" flipV="1">
            <a:off x="2267744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1" idx="1"/>
            <a:endCxn id="21" idx="7"/>
          </p:cNvCxnSpPr>
          <p:nvPr/>
        </p:nvCxnSpPr>
        <p:spPr>
          <a:xfrm rot="5400000" flipH="1" flipV="1">
            <a:off x="3851920" y="3388548"/>
            <a:ext cx="12700" cy="407338"/>
          </a:xfrm>
          <a:prstGeom prst="curvedConnector3">
            <a:avLst>
              <a:gd name="adj1" fmla="val 2464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2" idx="1"/>
            <a:endCxn id="23" idx="1"/>
          </p:cNvCxnSpPr>
          <p:nvPr/>
        </p:nvCxnSpPr>
        <p:spPr>
          <a:xfrm rot="5400000" flipH="1" flipV="1">
            <a:off x="5844495" y="2908141"/>
            <a:ext cx="12700" cy="1368152"/>
          </a:xfrm>
          <a:prstGeom prst="curvedConnector3">
            <a:avLst>
              <a:gd name="adj1" fmla="val 14357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3" idx="1"/>
            <a:endCxn id="14" idx="5"/>
          </p:cNvCxnSpPr>
          <p:nvPr/>
        </p:nvCxnSpPr>
        <p:spPr>
          <a:xfrm rot="16200000" flipV="1">
            <a:off x="4631653" y="1695299"/>
            <a:ext cx="528766" cy="3265070"/>
          </a:xfrm>
          <a:prstGeom prst="curvedConnector3">
            <a:avLst>
              <a:gd name="adj1" fmla="val 641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</a:t>
            </a:r>
            <a:r>
              <a:rPr lang="ko-KR" altLang="en-US" sz="1400" dirty="0" smtClean="0">
                <a:solidFill>
                  <a:schemeClr val="tx1"/>
                </a:solidFill>
              </a:rPr>
              <a:t>이 어떤 순서로 주어지냐에 따라 다음과 같이 그래프가 형성 될 수도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 때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Find(N)</a:t>
            </a:r>
            <a:r>
              <a:rPr lang="ko-KR" altLang="en-US" sz="1400" dirty="0" smtClean="0">
                <a:solidFill>
                  <a:schemeClr val="tx1"/>
                </a:solidFill>
              </a:rPr>
              <a:t>만 계속 호출되면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많이 느리다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1187624" y="2643758"/>
            <a:ext cx="6480720" cy="720080"/>
            <a:chOff x="1187624" y="2067694"/>
            <a:chExt cx="6480720" cy="720080"/>
          </a:xfrm>
        </p:grpSpPr>
        <p:sp>
          <p:nvSpPr>
            <p:cNvPr id="45" name="타원 44"/>
            <p:cNvSpPr/>
            <p:nvPr/>
          </p:nvSpPr>
          <p:spPr>
            <a:xfrm>
              <a:off x="1187624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0062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91880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644318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796446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" name="직선 화살표 연결선 2"/>
            <p:cNvCxnSpPr>
              <a:stCxn id="46" idx="2"/>
              <a:endCxn id="45" idx="6"/>
            </p:cNvCxnSpPr>
            <p:nvPr/>
          </p:nvCxnSpPr>
          <p:spPr>
            <a:xfrm flipH="1">
              <a:off x="1907394" y="2427734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7" idx="2"/>
              <a:endCxn id="46" idx="6"/>
            </p:cNvCxnSpPr>
            <p:nvPr/>
          </p:nvCxnSpPr>
          <p:spPr>
            <a:xfrm flipH="1">
              <a:off x="3059832" y="2427734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8" idx="2"/>
              <a:endCxn id="47" idx="6"/>
            </p:cNvCxnSpPr>
            <p:nvPr/>
          </p:nvCxnSpPr>
          <p:spPr>
            <a:xfrm flipH="1">
              <a:off x="4211650" y="2427734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9" idx="2"/>
              <a:endCxn id="48" idx="6"/>
            </p:cNvCxnSpPr>
            <p:nvPr/>
          </p:nvCxnSpPr>
          <p:spPr>
            <a:xfrm flipH="1">
              <a:off x="5364088" y="2427734"/>
              <a:ext cx="43235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0" idx="2"/>
              <a:endCxn id="49" idx="6"/>
            </p:cNvCxnSpPr>
            <p:nvPr/>
          </p:nvCxnSpPr>
          <p:spPr>
            <a:xfrm flipH="1">
              <a:off x="6516216" y="2427734"/>
              <a:ext cx="43235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6948574" y="2067694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5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Find(t)</a:t>
            </a:r>
            <a:r>
              <a:rPr lang="ko-KR" altLang="en-US" sz="1400" dirty="0" smtClean="0">
                <a:solidFill>
                  <a:schemeClr val="tx1"/>
                </a:solidFill>
              </a:rPr>
              <a:t>를 처리하는 상황에서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그래프에서 정점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가 정점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Find(t)</a:t>
            </a:r>
            <a:r>
              <a:rPr lang="ko-KR" altLang="en-US" sz="1400" dirty="0" smtClean="0">
                <a:solidFill>
                  <a:schemeClr val="tx1"/>
                </a:solidFill>
              </a:rPr>
              <a:t>를 향하게 바꾸자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이후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Find(t) </a:t>
            </a:r>
            <a:r>
              <a:rPr lang="ko-KR" altLang="en-US" sz="1400" dirty="0" smtClean="0">
                <a:solidFill>
                  <a:schemeClr val="tx1"/>
                </a:solidFill>
              </a:rPr>
              <a:t>호출에서 처리하는 경로의 길이가 압축된다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압축을 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Find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함수의 시간복잡도가 </a:t>
            </a:r>
            <a:r>
              <a:rPr lang="en-US" altLang="ko-KR" sz="1400" dirty="0" smtClean="0">
                <a:solidFill>
                  <a:schemeClr val="tx1"/>
                </a:solidFill>
              </a:rPr>
              <a:t>O(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lg</a:t>
            </a:r>
            <a:r>
              <a:rPr lang="en-US" altLang="ko-KR" sz="1400" dirty="0" smtClean="0">
                <a:solidFill>
                  <a:schemeClr val="tx1"/>
                </a:solidFill>
              </a:rPr>
              <a:t> N) </a:t>
            </a:r>
            <a:r>
              <a:rPr lang="ko-KR" altLang="en-US" sz="1400" dirty="0" smtClean="0">
                <a:solidFill>
                  <a:schemeClr val="tx1"/>
                </a:solidFill>
              </a:rPr>
              <a:t>꼴이 됨이 증명된다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48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Find(4)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Find(3)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재귀 호출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4" idx="6"/>
            </p:cNvCxnSpPr>
            <p:nvPr/>
          </p:nvCxnSpPr>
          <p:spPr>
            <a:xfrm flipH="1">
              <a:off x="4355976" y="3003798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명의 마을 사람이 있고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초기에는 서로 </a:t>
            </a:r>
            <a:r>
              <a:rPr lang="en-US" altLang="ko-KR" sz="1400" dirty="0" smtClean="0">
                <a:solidFill>
                  <a:prstClr val="black"/>
                </a:solidFill>
              </a:rPr>
              <a:t>“</a:t>
            </a:r>
            <a:r>
              <a:rPr lang="ko-KR" altLang="en-US" sz="1400" dirty="0" smtClean="0">
                <a:solidFill>
                  <a:prstClr val="black"/>
                </a:solidFill>
              </a:rPr>
              <a:t>적대 관계</a:t>
            </a:r>
            <a:r>
              <a:rPr lang="en-US" altLang="ko-KR" sz="1400" dirty="0" smtClean="0">
                <a:solidFill>
                  <a:prstClr val="black"/>
                </a:solidFill>
              </a:rPr>
              <a:t>”</a:t>
            </a:r>
            <a:r>
              <a:rPr lang="ko-KR" altLang="en-US" sz="1400" dirty="0" smtClean="0">
                <a:solidFill>
                  <a:prstClr val="black"/>
                </a:solidFill>
              </a:rPr>
              <a:t>를 가지고 있다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점차 시간이 지나면서 몇몇 </a:t>
            </a:r>
            <a:r>
              <a:rPr lang="en-US" altLang="ko-KR" sz="1400" dirty="0" smtClean="0">
                <a:solidFill>
                  <a:prstClr val="black"/>
                </a:solidFill>
              </a:rPr>
              <a:t>“</a:t>
            </a:r>
            <a:r>
              <a:rPr lang="ko-KR" altLang="en-US" sz="1400" dirty="0" smtClean="0">
                <a:solidFill>
                  <a:prstClr val="black"/>
                </a:solidFill>
              </a:rPr>
              <a:t>동맹 관계</a:t>
            </a:r>
            <a:r>
              <a:rPr lang="en-US" altLang="ko-KR" sz="1400" dirty="0" smtClean="0">
                <a:solidFill>
                  <a:prstClr val="black"/>
                </a:solidFill>
              </a:rPr>
              <a:t>”</a:t>
            </a:r>
            <a:r>
              <a:rPr lang="ko-KR" altLang="en-US" sz="1400" dirty="0" smtClean="0">
                <a:solidFill>
                  <a:prstClr val="black"/>
                </a:solidFill>
              </a:rPr>
              <a:t>가 형성 되는데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A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사람과 </a:t>
            </a:r>
            <a:r>
              <a:rPr lang="en-US" altLang="ko-KR" sz="1400" dirty="0" smtClean="0">
                <a:solidFill>
                  <a:prstClr val="black"/>
                </a:solidFill>
              </a:rPr>
              <a:t>B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사람이 동맹 관계고</a:t>
            </a:r>
            <a:r>
              <a:rPr lang="en-US" altLang="ko-KR" sz="1400" dirty="0" smtClean="0">
                <a:solidFill>
                  <a:prstClr val="black"/>
                </a:solidFill>
              </a:rPr>
              <a:t>, B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사람과 </a:t>
            </a:r>
            <a:r>
              <a:rPr lang="en-US" altLang="ko-KR" sz="1400" dirty="0" smtClean="0">
                <a:solidFill>
                  <a:prstClr val="black"/>
                </a:solidFill>
              </a:rPr>
              <a:t>C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사람이 동맹 관계면</a:t>
            </a:r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sz="1400" dirty="0" smtClean="0">
                <a:solidFill>
                  <a:prstClr val="black"/>
                </a:solidFill>
              </a:rPr>
              <a:t>A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사람과 </a:t>
            </a:r>
            <a:r>
              <a:rPr lang="en-US" altLang="ko-KR" sz="1400" dirty="0" smtClean="0">
                <a:solidFill>
                  <a:prstClr val="black"/>
                </a:solidFill>
              </a:rPr>
              <a:t>C</a:t>
            </a:r>
            <a:r>
              <a:rPr lang="ko-KR" altLang="en-US" sz="1400" dirty="0" smtClean="0">
                <a:solidFill>
                  <a:prstClr val="black"/>
                </a:solidFill>
              </a:rPr>
              <a:t>번 사람도 동맹 관계를 형성한다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 때 시간 순서대로 주어지는 질의에 대해 답을 구하는 문제다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Find(3)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Find(2)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</a:rPr>
              <a:t> 재귀 호출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4" idx="6"/>
            </p:cNvCxnSpPr>
            <p:nvPr/>
          </p:nvCxnSpPr>
          <p:spPr>
            <a:xfrm flipH="1">
              <a:off x="4355976" y="3003798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4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Find(2)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Find(1)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재귀 호출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4" idx="6"/>
            </p:cNvCxnSpPr>
            <p:nvPr/>
          </p:nvCxnSpPr>
          <p:spPr>
            <a:xfrm flipH="1">
              <a:off x="4355976" y="3003798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6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Find(1)</a:t>
            </a:r>
          </a:p>
          <a:p>
            <a:pPr marL="1065002" lvl="2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향하고 있으므로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리턴하고</a:t>
            </a:r>
            <a:r>
              <a:rPr lang="ko-KR" altLang="en-US" sz="1400" dirty="0" smtClean="0">
                <a:solidFill>
                  <a:schemeClr val="tx1"/>
                </a:solidFill>
              </a:rPr>
              <a:t> 함수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4" idx="6"/>
            </p:cNvCxnSpPr>
            <p:nvPr/>
          </p:nvCxnSpPr>
          <p:spPr>
            <a:xfrm flipH="1">
              <a:off x="4355976" y="3003798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6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Find(2)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Find(1)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결과값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</a:p>
          <a:p>
            <a:pPr marL="1065002" lvl="2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자신이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을 향하게 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, 1</a:t>
            </a:r>
            <a:r>
              <a:rPr lang="ko-KR" altLang="en-US" sz="1400" dirty="0" smtClean="0">
                <a:solidFill>
                  <a:schemeClr val="tx1"/>
                </a:solidFill>
              </a:rPr>
              <a:t>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리턴하고</a:t>
            </a:r>
            <a:r>
              <a:rPr lang="ko-KR" altLang="en-US" sz="1400" dirty="0" smtClean="0">
                <a:solidFill>
                  <a:schemeClr val="tx1"/>
                </a:solidFill>
              </a:rPr>
              <a:t> 함수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4" idx="6"/>
            </p:cNvCxnSpPr>
            <p:nvPr/>
          </p:nvCxnSpPr>
          <p:spPr>
            <a:xfrm flipH="1">
              <a:off x="4355976" y="3003798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Find(3)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Find(2)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결과값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</a:p>
          <a:p>
            <a:pPr marL="1065002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자신이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을 향하게 하고</a:t>
            </a:r>
            <a:r>
              <a:rPr lang="en-US" altLang="ko-KR" sz="1400" dirty="0">
                <a:solidFill>
                  <a:schemeClr val="tx1"/>
                </a:solidFill>
              </a:rPr>
              <a:t>, 1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err="1">
                <a:solidFill>
                  <a:schemeClr val="tx1"/>
                </a:solidFill>
              </a:rPr>
              <a:t>리턴하고</a:t>
            </a:r>
            <a:r>
              <a:rPr lang="ko-KR" altLang="en-US" sz="1400" dirty="0">
                <a:solidFill>
                  <a:schemeClr val="tx1"/>
                </a:solidFill>
              </a:rPr>
              <a:t> 함수 종료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5" idx="6"/>
            </p:cNvCxnSpPr>
            <p:nvPr/>
          </p:nvCxnSpPr>
          <p:spPr>
            <a:xfrm flipH="1">
              <a:off x="5507794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구부러진 연결선 3"/>
          <p:cNvCxnSpPr>
            <a:stCxn id="15" idx="1"/>
            <a:endCxn id="8" idx="0"/>
          </p:cNvCxnSpPr>
          <p:nvPr/>
        </p:nvCxnSpPr>
        <p:spPr>
          <a:xfrm rot="16200000" flipV="1">
            <a:off x="3815817" y="1815611"/>
            <a:ext cx="105453" cy="2049779"/>
          </a:xfrm>
          <a:prstGeom prst="curvedConnector3">
            <a:avLst>
              <a:gd name="adj1" fmla="val 3167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Find(4)</a:t>
            </a:r>
          </a:p>
          <a:p>
            <a:pPr marL="1065002" lvl="2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Find(3)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결과값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</a:p>
          <a:p>
            <a:pPr marL="1065002" lvl="2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자신이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을 향하게 하고</a:t>
            </a:r>
            <a:r>
              <a:rPr lang="en-US" altLang="ko-KR" sz="1400" dirty="0">
                <a:solidFill>
                  <a:schemeClr val="tx1"/>
                </a:solidFill>
              </a:rPr>
              <a:t>, 1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err="1">
                <a:solidFill>
                  <a:schemeClr val="tx1"/>
                </a:solidFill>
              </a:rPr>
              <a:t>리턴하고</a:t>
            </a:r>
            <a:r>
              <a:rPr lang="ko-KR" altLang="en-US" sz="1400" dirty="0">
                <a:solidFill>
                  <a:schemeClr val="tx1"/>
                </a:solidFill>
              </a:rPr>
              <a:t> 함수 종료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구부러진 연결선 3"/>
          <p:cNvCxnSpPr>
            <a:stCxn id="15" idx="1"/>
            <a:endCxn id="8" idx="0"/>
          </p:cNvCxnSpPr>
          <p:nvPr/>
        </p:nvCxnSpPr>
        <p:spPr>
          <a:xfrm rot="16200000" flipV="1">
            <a:off x="3815817" y="1815611"/>
            <a:ext cx="105453" cy="2049779"/>
          </a:xfrm>
          <a:prstGeom prst="curvedConnector3">
            <a:avLst>
              <a:gd name="adj1" fmla="val 3167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>
            <a:stCxn id="16" idx="3"/>
            <a:endCxn id="8" idx="4"/>
          </p:cNvCxnSpPr>
          <p:nvPr/>
        </p:nvCxnSpPr>
        <p:spPr>
          <a:xfrm rot="5400000">
            <a:off x="4392036" y="1854019"/>
            <a:ext cx="105453" cy="3202217"/>
          </a:xfrm>
          <a:prstGeom prst="curvedConnector3">
            <a:avLst>
              <a:gd name="adj1" fmla="val 3167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 </a:t>
            </a:r>
            <a:r>
              <a:rPr lang="en-US" altLang="ko-KR" sz="1400" dirty="0" smtClean="0">
                <a:solidFill>
                  <a:schemeClr val="tx1"/>
                </a:solidFill>
              </a:rPr>
              <a:t>(Path compression)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이후에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Find(3), Find(4)</a:t>
            </a:r>
            <a:r>
              <a:rPr lang="ko-KR" altLang="en-US" sz="1400" dirty="0" smtClean="0">
                <a:solidFill>
                  <a:schemeClr val="tx1"/>
                </a:solidFill>
              </a:rPr>
              <a:t>를 호출할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필요한 </a:t>
            </a:r>
            <a:r>
              <a:rPr lang="en-US" altLang="ko-KR" sz="1400" dirty="0" smtClean="0">
                <a:solidFill>
                  <a:schemeClr val="tx1"/>
                </a:solidFill>
              </a:rPr>
              <a:t>step </a:t>
            </a:r>
            <a:r>
              <a:rPr lang="ko-KR" altLang="en-US" sz="1400" dirty="0" smtClean="0">
                <a:solidFill>
                  <a:schemeClr val="tx1"/>
                </a:solidFill>
              </a:rPr>
              <a:t>수가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줄어들었다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경로가 압축되었다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483768" y="2787774"/>
            <a:ext cx="4176464" cy="720080"/>
            <a:chOff x="2483768" y="2643758"/>
            <a:chExt cx="4176464" cy="720080"/>
          </a:xfrm>
        </p:grpSpPr>
        <p:sp>
          <p:nvSpPr>
            <p:cNvPr id="8" name="타원 7"/>
            <p:cNvSpPr/>
            <p:nvPr/>
          </p:nvSpPr>
          <p:spPr>
            <a:xfrm>
              <a:off x="2483768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36206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8" idx="6"/>
            </p:cNvCxnSpPr>
            <p:nvPr/>
          </p:nvCxnSpPr>
          <p:spPr>
            <a:xfrm flipH="1">
              <a:off x="3203538" y="3003798"/>
              <a:ext cx="4326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788024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940462" y="2643758"/>
              <a:ext cx="719770" cy="7200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구부러진 연결선 3"/>
          <p:cNvCxnSpPr>
            <a:stCxn id="15" idx="1"/>
            <a:endCxn id="8" idx="0"/>
          </p:cNvCxnSpPr>
          <p:nvPr/>
        </p:nvCxnSpPr>
        <p:spPr>
          <a:xfrm rot="16200000" flipV="1">
            <a:off x="3815817" y="1815611"/>
            <a:ext cx="105453" cy="2049779"/>
          </a:xfrm>
          <a:prstGeom prst="curvedConnector3">
            <a:avLst>
              <a:gd name="adj1" fmla="val 3167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>
            <a:stCxn id="16" idx="3"/>
            <a:endCxn id="8" idx="4"/>
          </p:cNvCxnSpPr>
          <p:nvPr/>
        </p:nvCxnSpPr>
        <p:spPr>
          <a:xfrm rot="5400000">
            <a:off x="4392036" y="1854019"/>
            <a:ext cx="105453" cy="3202217"/>
          </a:xfrm>
          <a:prstGeom prst="curvedConnector3">
            <a:avLst>
              <a:gd name="adj1" fmla="val 3167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용어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서로소</a:t>
            </a:r>
            <a:r>
              <a:rPr lang="ko-KR" altLang="en-US" sz="1400" dirty="0" smtClean="0">
                <a:solidFill>
                  <a:schemeClr val="tx1"/>
                </a:solidFill>
              </a:rPr>
              <a:t> 집합 </a:t>
            </a:r>
            <a:r>
              <a:rPr lang="en-US" altLang="ko-KR" sz="1400" dirty="0" smtClean="0">
                <a:solidFill>
                  <a:schemeClr val="tx1"/>
                </a:solidFill>
              </a:rPr>
              <a:t>(Disjoint Set)</a:t>
            </a: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Union-Find</a:t>
            </a: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경로 압축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u="sng" dirty="0" err="1" smtClean="0">
                <a:solidFill>
                  <a:schemeClr val="tx1"/>
                </a:solidFill>
              </a:rPr>
              <a:t>서로소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 집합의 연산으로 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Union-Find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u="sng" dirty="0" smtClean="0">
                <a:solidFill>
                  <a:schemeClr val="tx1"/>
                </a:solidFill>
              </a:rPr>
              <a:t>Union-Find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를 빠르게 구현하기 위해 경로 압축</a:t>
            </a:r>
            <a:r>
              <a:rPr lang="ko-KR" altLang="en-US" sz="1400" dirty="0" smtClean="0">
                <a:solidFill>
                  <a:schemeClr val="tx1"/>
                </a:solidFill>
              </a:rPr>
              <a:t>을 한다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2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 	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find(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union(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</a:t>
            </a:r>
            <a:r>
              <a:rPr lang="en-US" altLang="ko-KR" sz="1400" kern="0" dirty="0" err="1">
                <a:solidFill>
                  <a:srgbClr val="3F7F5F"/>
                </a:solidFill>
                <a:latin typeface="Consolas"/>
                <a:cs typeface="Times New Roman"/>
              </a:rPr>
              <a:t>BufferedWriter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u="sng" kern="0" dirty="0" err="1">
                <a:solidFill>
                  <a:srgbClr val="3F7F5F"/>
                </a:solidFill>
                <a:latin typeface="Consolas"/>
                <a:cs typeface="Times New Roman"/>
              </a:rPr>
              <a:t>bw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-- &gt; 0){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0){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union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else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==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.write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"1"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else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.write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"0"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5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서로소 집합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개의 원소가 있으며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개의 집합이 있다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각 원소는 하나의 집합에 반드시 속하며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서로 다른 두 집합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서로소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=6,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일 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1316416" y="3003798"/>
            <a:ext cx="6567952" cy="1080120"/>
            <a:chOff x="1259632" y="3003798"/>
            <a:chExt cx="6567952" cy="1080120"/>
          </a:xfrm>
        </p:grpSpPr>
        <p:sp>
          <p:nvSpPr>
            <p:cNvPr id="2" name="타원 1"/>
            <p:cNvSpPr/>
            <p:nvPr/>
          </p:nvSpPr>
          <p:spPr>
            <a:xfrm>
              <a:off x="1259632" y="3004170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1, 3, 4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692680" y="3003798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2, 6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084168" y="3004170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서로소</a:t>
            </a:r>
            <a:r>
              <a:rPr lang="ko-KR" altLang="en-US" sz="1400" dirty="0" smtClean="0">
                <a:solidFill>
                  <a:schemeClr val="tx1"/>
                </a:solidFill>
              </a:rPr>
              <a:t> 집합에서 가능한 연산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Union(e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, e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): </a:t>
            </a:r>
            <a:r>
              <a:rPr lang="ko-KR" altLang="en-US" sz="1400" dirty="0" smtClean="0">
                <a:solidFill>
                  <a:schemeClr val="tx1"/>
                </a:solidFill>
              </a:rPr>
              <a:t>원소 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이 속한 집합과 원소 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가 속한 집합을 하나의 집합으로 합침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Find(e): </a:t>
            </a:r>
            <a:r>
              <a:rPr lang="ko-KR" altLang="en-US" sz="1400" dirty="0" smtClean="0">
                <a:solidFill>
                  <a:schemeClr val="tx1"/>
                </a:solidFill>
              </a:rPr>
              <a:t>원소 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가 속한 집합의 </a:t>
            </a:r>
            <a:r>
              <a:rPr lang="en-US" altLang="ko-KR" sz="1400" dirty="0" smtClean="0">
                <a:solidFill>
                  <a:schemeClr val="tx1"/>
                </a:solidFill>
              </a:rPr>
              <a:t>identity</a:t>
            </a:r>
            <a:r>
              <a:rPr lang="ko-KR" altLang="en-US" sz="1400" dirty="0" smtClean="0">
                <a:solidFill>
                  <a:schemeClr val="tx1"/>
                </a:solidFill>
              </a:rPr>
              <a:t>를 알아냄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1316416" y="3003798"/>
            <a:ext cx="6567952" cy="1080120"/>
            <a:chOff x="1259632" y="3003798"/>
            <a:chExt cx="6567952" cy="1080120"/>
          </a:xfrm>
        </p:grpSpPr>
        <p:sp>
          <p:nvSpPr>
            <p:cNvPr id="2" name="타원 1"/>
            <p:cNvSpPr/>
            <p:nvPr/>
          </p:nvSpPr>
          <p:spPr>
            <a:xfrm>
              <a:off x="1259632" y="3004170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1, 3, 4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692680" y="3003798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2, 6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084168" y="3004170"/>
              <a:ext cx="1743416" cy="10797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현재는 초기 상태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771800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72412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질의</a:t>
            </a:r>
            <a:r>
              <a:rPr lang="en-US" altLang="ko-KR" sz="1400" dirty="0" smtClean="0">
                <a:solidFill>
                  <a:schemeClr val="tx1"/>
                </a:solidFill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사람과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사람이 동맹 관계를 맺었다 ⇔ </a:t>
            </a:r>
            <a:r>
              <a:rPr lang="en-US" altLang="ko-KR" sz="1400" dirty="0" smtClean="0">
                <a:solidFill>
                  <a:schemeClr val="tx1"/>
                </a:solidFill>
              </a:rPr>
              <a:t>Union(1, 3)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569501" y="2390496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질의</a:t>
            </a:r>
            <a:r>
              <a:rPr lang="en-US" altLang="ko-KR" sz="1400" dirty="0" smtClean="0">
                <a:solidFill>
                  <a:schemeClr val="tx1"/>
                </a:solidFill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사람과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사람이 동맹 관계냐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r>
              <a:rPr lang="ko-KR" altLang="en-US" sz="1400" dirty="0" smtClean="0">
                <a:solidFill>
                  <a:schemeClr val="tx1"/>
                </a:solidFill>
              </a:rPr>
              <a:t> ⇔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Find(1) = Find(7)?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569501" y="2390496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44420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질의</a:t>
            </a:r>
            <a:r>
              <a:rPr lang="en-US" altLang="ko-KR" sz="1400" dirty="0" smtClean="0">
                <a:solidFill>
                  <a:schemeClr val="tx1"/>
                </a:solidFill>
              </a:rPr>
              <a:t>: 7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사람과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</a:rPr>
              <a:t>번 사람이 동맹 관계를 맺었다 ⇔ </a:t>
            </a:r>
            <a:r>
              <a:rPr lang="en-US" altLang="ko-KR" sz="1400" dirty="0" smtClean="0">
                <a:solidFill>
                  <a:schemeClr val="tx1"/>
                </a:solidFill>
              </a:rPr>
              <a:t>Union(7, 6)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569501" y="2390496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3507854"/>
            <a:ext cx="936104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6, 7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진행 과정에 대한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질의</a:t>
            </a:r>
            <a:r>
              <a:rPr lang="en-US" altLang="ko-KR" sz="1400" dirty="0" smtClean="0">
                <a:solidFill>
                  <a:schemeClr val="tx1"/>
                </a:solidFill>
              </a:rPr>
              <a:t>: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</a:t>
            </a:r>
            <a:r>
              <a:rPr lang="ko-KR" altLang="en-US" sz="1400" dirty="0">
                <a:solidFill>
                  <a:schemeClr val="tx1"/>
                </a:solidFill>
              </a:rPr>
              <a:t>사람과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번 사람이 동맹 관계냐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ko-KR" altLang="en-US" sz="1400" dirty="0">
                <a:solidFill>
                  <a:schemeClr val="tx1"/>
                </a:solidFill>
              </a:rPr>
              <a:t> ⇔ </a:t>
            </a:r>
            <a:r>
              <a:rPr lang="en-US" altLang="ko-KR" sz="1400" dirty="0" smtClean="0">
                <a:solidFill>
                  <a:schemeClr val="tx1"/>
                </a:solidFill>
              </a:rPr>
              <a:t>Find(3) </a:t>
            </a:r>
            <a:r>
              <a:rPr lang="en-US" altLang="ko-KR" sz="1400" dirty="0">
                <a:solidFill>
                  <a:schemeClr val="tx1"/>
                </a:solidFill>
              </a:rPr>
              <a:t>= Find(7)?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동맹의 동맹은 동맹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/>
          <p:cNvSpPr/>
          <p:nvPr/>
        </p:nvSpPr>
        <p:spPr>
          <a:xfrm>
            <a:off x="2569501" y="2390496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79712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3507854"/>
            <a:ext cx="936104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6, 7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571750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63888" y="3507854"/>
            <a:ext cx="576064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1055</Words>
  <Application>Microsoft Office PowerPoint</Application>
  <PresentationFormat>화면 슬라이드 쇼(16:9)</PresentationFormat>
  <Paragraphs>321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디자인 사용자 지정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  <vt:lpstr>7月 Pro 대비 문제풀이반 – 4일차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199</cp:revision>
  <cp:lastPrinted>2016-11-29T01:16:43Z</cp:lastPrinted>
  <dcterms:created xsi:type="dcterms:W3CDTF">2016-05-12T02:04:15Z</dcterms:created>
  <dcterms:modified xsi:type="dcterms:W3CDTF">2017-07-06T00:18:27Z</dcterms:modified>
</cp:coreProperties>
</file>