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754" y="3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15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18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831273"/>
            <a:ext cx="10820400" cy="3416636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/>
              <a:t>Касьянова Анна </a:t>
            </a:r>
            <a:r>
              <a:rPr lang="ru-RU" dirty="0" err="1"/>
              <a:t>Николевна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4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4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Исходные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992267" y="1534476"/>
            <a:ext cx="8186623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ea typeface="Open Sans"/>
              </a:rPr>
              <a:t>Прогнозирование конечных свойств новых материалов (композиционных материалов).</a:t>
            </a:r>
          </a:p>
          <a:p>
            <a:pPr lvl="0"/>
            <a:endParaRPr lang="ru-RU" sz="1600" b="1" dirty="0">
              <a:solidFill>
                <a:srgbClr val="262626"/>
              </a:solidFill>
              <a:ea typeface="Open Sans"/>
            </a:endParaRPr>
          </a:p>
          <a:p>
            <a:pPr lvl="0"/>
            <a:r>
              <a:rPr lang="ru-RU" sz="1600" b="1" dirty="0">
                <a:solidFill>
                  <a:srgbClr val="262626"/>
                </a:solidFill>
                <a:ea typeface="Open Sans"/>
              </a:rPr>
              <a:t>Композиционные материалы — это искусственно созданные материалы, состоящие из нескольких других с четкой границей между ними.</a:t>
            </a:r>
          </a:p>
          <a:p>
            <a:pPr lvl="0"/>
            <a:endParaRPr lang="ru-RU" sz="1600" b="1" dirty="0">
              <a:solidFill>
                <a:srgbClr val="262626"/>
              </a:solidFill>
              <a:ea typeface="Open Sans"/>
            </a:endParaRPr>
          </a:p>
          <a:p>
            <a:pPr lvl="0"/>
            <a:r>
              <a:rPr lang="ru-RU" sz="1600" b="1" dirty="0">
                <a:solidFill>
                  <a:srgbClr val="262626"/>
                </a:solidFill>
                <a:ea typeface="Open Sans"/>
                <a:sym typeface="Open Sans"/>
              </a:rPr>
              <a:t>Исходные данные – двумя </a:t>
            </a:r>
            <a:r>
              <a:rPr lang="ru-RU" sz="1600" b="1" dirty="0" err="1">
                <a:solidFill>
                  <a:srgbClr val="262626"/>
                </a:solidFill>
                <a:ea typeface="Open Sans"/>
                <a:sym typeface="Open Sans"/>
              </a:rPr>
              <a:t>датасетами</a:t>
            </a:r>
            <a:r>
              <a:rPr lang="ru-RU" sz="1600" b="1" dirty="0">
                <a:solidFill>
                  <a:srgbClr val="262626"/>
                </a:solidFill>
                <a:ea typeface="Open Sans"/>
                <a:sym typeface="Open Sans"/>
              </a:rPr>
              <a:t>. Для анализа данных их необходимо объединить.</a:t>
            </a:r>
          </a:p>
          <a:p>
            <a:pPr lvl="0"/>
            <a:endParaRPr lang="ru-RU" sz="1600" b="1" dirty="0">
              <a:solidFill>
                <a:srgbClr val="262626"/>
              </a:solidFill>
              <a:ea typeface="Open Sans"/>
              <a:sym typeface="Open Sans"/>
            </a:endParaRPr>
          </a:p>
          <a:p>
            <a:pPr lvl="0"/>
            <a:r>
              <a:rPr lang="ru-RU" sz="1600" b="1" dirty="0">
                <a:solidFill>
                  <a:srgbClr val="262626"/>
                </a:solidFill>
                <a:ea typeface="Open Sans"/>
                <a:sym typeface="Open Sans"/>
              </a:rPr>
              <a:t>Результат объединения  двух исходных </a:t>
            </a:r>
            <a:r>
              <a:rPr lang="ru-RU" sz="1600" b="1" dirty="0" err="1">
                <a:solidFill>
                  <a:srgbClr val="262626"/>
                </a:solidFill>
                <a:ea typeface="Open Sans"/>
                <a:sym typeface="Open Sans"/>
              </a:rPr>
              <a:t>датасетов</a:t>
            </a:r>
            <a:endParaRPr lang="ru-RU" sz="1600" b="1" dirty="0">
              <a:solidFill>
                <a:srgbClr val="262626"/>
              </a:solidFill>
              <a:ea typeface="Open Sans"/>
              <a:sym typeface="Open Sans"/>
            </a:endParaRPr>
          </a:p>
          <a:p>
            <a:pPr lvl="0"/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6CE051-AF64-4CDE-9FCD-A704C557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8" y="4169382"/>
            <a:ext cx="9534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Раведочный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A8683FFF-7DBC-4B9E-B69C-FD5EC4FF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2DEC55-60A9-4A2F-96DE-124FC6C2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68" y="1184615"/>
            <a:ext cx="6116110" cy="3743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7FAD0A4-9372-44A7-853C-29F87EA74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045" y="2168439"/>
            <a:ext cx="4249910" cy="36939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E01ED6-F41A-46B5-BF64-52D428C5E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840" y="3887257"/>
            <a:ext cx="4062851" cy="4711070"/>
          </a:xfrm>
          <a:prstGeom prst="rect">
            <a:avLst/>
          </a:prstGeom>
        </p:spPr>
      </p:pic>
      <p:sp>
        <p:nvSpPr>
          <p:cNvPr id="21" name="Google Shape;125;p4">
            <a:extLst>
              <a:ext uri="{FF2B5EF4-FFF2-40B4-BE49-F238E27FC236}">
                <a16:creationId xmlns:a16="http://schemas.microsoft.com/office/drawing/2014/main" id="{4B00173C-B96F-4360-89B8-C08EBB4F5AE8}"/>
              </a:ext>
            </a:extLst>
          </p:cNvPr>
          <p:cNvSpPr/>
          <p:nvPr/>
        </p:nvSpPr>
        <p:spPr>
          <a:xfrm>
            <a:off x="7296745" y="1432344"/>
            <a:ext cx="413417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Гистограммы распределения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2" name="Google Shape;125;p4">
            <a:extLst>
              <a:ext uri="{FF2B5EF4-FFF2-40B4-BE49-F238E27FC236}">
                <a16:creationId xmlns:a16="http://schemas.microsoft.com/office/drawing/2014/main" id="{73989A41-CECF-4B34-9DAE-212679A69E2C}"/>
              </a:ext>
            </a:extLst>
          </p:cNvPr>
          <p:cNvSpPr/>
          <p:nvPr/>
        </p:nvSpPr>
        <p:spPr>
          <a:xfrm>
            <a:off x="9068741" y="2520077"/>
            <a:ext cx="34458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Ящик с усами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3" name="Google Shape;125;p4">
            <a:extLst>
              <a:ext uri="{FF2B5EF4-FFF2-40B4-BE49-F238E27FC236}">
                <a16:creationId xmlns:a16="http://schemas.microsoft.com/office/drawing/2014/main" id="{A453B1D5-F3B1-4E92-8EF2-23379BF4F21A}"/>
              </a:ext>
            </a:extLst>
          </p:cNvPr>
          <p:cNvSpPr/>
          <p:nvPr/>
        </p:nvSpPr>
        <p:spPr>
          <a:xfrm>
            <a:off x="9864217" y="3429000"/>
            <a:ext cx="232778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Ящик с усами выбросы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20460ED-C1F4-4419-9D4B-C4A42663B825}"/>
              </a:ext>
            </a:extLst>
          </p:cNvPr>
          <p:cNvSpPr txBox="1">
            <a:spLocks/>
          </p:cNvSpPr>
          <p:nvPr/>
        </p:nvSpPr>
        <p:spPr>
          <a:xfrm>
            <a:off x="696561" y="5987165"/>
            <a:ext cx="4389018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Визуализация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531635" y="2034508"/>
            <a:ext cx="4400467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>
              <a:lnSpc>
                <a:spcPct val="90000"/>
              </a:lnSpc>
              <a:buSzPts val="2700"/>
            </a:pPr>
            <a:r>
              <a:rPr lang="ru-RU" sz="1800" dirty="0"/>
              <a:t>Линейной зависимости между</a:t>
            </a:r>
          </a:p>
          <a:p>
            <a:pPr lvl="0">
              <a:lnSpc>
                <a:spcPct val="90000"/>
              </a:lnSpc>
              <a:buSzPts val="2700"/>
            </a:pPr>
            <a:endParaRPr lang="ru-RU" sz="1800" dirty="0"/>
          </a:p>
          <a:p>
            <a:pPr lvl="0">
              <a:lnSpc>
                <a:spcPct val="90000"/>
              </a:lnSpc>
              <a:buSzPts val="2700"/>
            </a:pPr>
            <a:r>
              <a:rPr lang="ru-RU" sz="1800" dirty="0"/>
              <a:t>признаками не наблюдается, так как</a:t>
            </a:r>
          </a:p>
          <a:p>
            <a:pPr lvl="0">
              <a:lnSpc>
                <a:spcPct val="90000"/>
              </a:lnSpc>
              <a:buSzPts val="2700"/>
            </a:pPr>
            <a:endParaRPr lang="ru-RU" sz="1800" dirty="0"/>
          </a:p>
          <a:p>
            <a:pPr lvl="0">
              <a:lnSpc>
                <a:spcPct val="90000"/>
              </a:lnSpc>
              <a:buSzPts val="2700"/>
            </a:pPr>
            <a:r>
              <a:rPr lang="ru-RU" sz="1800" dirty="0"/>
              <a:t>коэффициенты корреляции близки к 0</a:t>
            </a:r>
            <a:endParaRPr lang="ru-RU" sz="18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558362" y="5833361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Матрица корреляции</a:t>
            </a: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Раведочный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9F7AFD-148D-4981-AE28-9CB24CE7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60" y="1416818"/>
            <a:ext cx="5991411" cy="51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BE508C4D-DE63-423D-ADAF-FA426787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782" y="1778092"/>
            <a:ext cx="4219695" cy="4473239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Если R2&lt;0, это значит, что разработанная модель даёт прогноз даже хуже, чем простое усреднение.</a:t>
            </a:r>
          </a:p>
          <a:p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96F10F4-B699-45BA-A054-AB0E9725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54" y="1381046"/>
            <a:ext cx="4674071" cy="264224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5F86FF8-F0C0-406E-8B8A-90EED2F38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4155831"/>
            <a:ext cx="6657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Средняя абсолютная ошибка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E8941-2BC1-4ECA-8F62-A3F4522E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00" y="3152776"/>
            <a:ext cx="6781819" cy="32359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460F02-91A5-4042-9147-8C876F77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7" y="1716990"/>
            <a:ext cx="6298202" cy="32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</TotalTime>
  <Words>115</Words>
  <Application>Microsoft Office PowerPoint</Application>
  <PresentationFormat>Широкоэкранный</PresentationFormat>
  <Paragraphs>32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Times New Roman</vt:lpstr>
      <vt:lpstr>ALS Sector Bold</vt:lpstr>
      <vt:lpstr>Noto Sans Symbols</vt:lpstr>
      <vt:lpstr>Arial</vt:lpstr>
      <vt:lpstr>ALS Sector Regular</vt:lpstr>
      <vt:lpstr>Open Sans</vt:lpstr>
      <vt:lpstr>If,kjyVUNE_28012021</vt:lpstr>
      <vt:lpstr>ВЫПУСКНАЯ КВАЛИФИКАЦИОННАЯ РАБОТА по курсу  «Data Science»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user</cp:lastModifiedBy>
  <cp:revision>109</cp:revision>
  <dcterms:created xsi:type="dcterms:W3CDTF">2021-02-24T09:03:25Z</dcterms:created>
  <dcterms:modified xsi:type="dcterms:W3CDTF">2023-05-01T06:46:11Z</dcterms:modified>
</cp:coreProperties>
</file>