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sldIdLst>
    <p:sldId id="273" r:id="rId5"/>
    <p:sldId id="304" r:id="rId6"/>
    <p:sldId id="290" r:id="rId7"/>
    <p:sldId id="291" r:id="rId8"/>
    <p:sldId id="292" r:id="rId9"/>
    <p:sldId id="293" r:id="rId10"/>
    <p:sldId id="296" r:id="rId11"/>
    <p:sldId id="295" r:id="rId12"/>
    <p:sldId id="297" r:id="rId13"/>
    <p:sldId id="302" r:id="rId14"/>
    <p:sldId id="303" r:id="rId15"/>
    <p:sldId id="299" r:id="rId16"/>
    <p:sldId id="30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 autoAdjust="0"/>
    <p:restoredTop sz="84966" autoAdjust="0"/>
  </p:normalViewPr>
  <p:slideViewPr>
    <p:cSldViewPr snapToGrid="0">
      <p:cViewPr varScale="1">
        <p:scale>
          <a:sx n="108" d="100"/>
          <a:sy n="108" d="100"/>
        </p:scale>
        <p:origin x="1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F4DDD-60C7-E740-868F-3D4B03F4B4DE}" type="datetimeFigureOut">
              <a:rPr lang="en-US" smtClean="0"/>
              <a:t>6/9/22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29E98-E099-4947-928D-6152255495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80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74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was no consensus in the responses for what the new name should be.</a:t>
            </a:r>
          </a:p>
          <a:p>
            <a:r>
              <a:rPr lang="en-US" dirty="0"/>
              <a:t>Unified action</a:t>
            </a:r>
          </a:p>
          <a:p>
            <a:r>
              <a:rPr lang="en-US" dirty="0"/>
              <a:t>Resources for planning and communication</a:t>
            </a:r>
          </a:p>
          <a:p>
            <a:r>
              <a:rPr lang="en-US" dirty="0"/>
              <a:t>Very rough timeline: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 now and start of FY23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Communicate in FY23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Execute in FY24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Verbally note our labeling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demographic data was collected for Astro, so it’s a completely separate group</a:t>
            </a:r>
          </a:p>
          <a:p>
            <a:r>
              <a:rPr lang="en-US" dirty="0"/>
              <a:t>Point out that responses may have more than 1 label so numbers will not all add up to 66.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72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“culturally insensitive” responses were also labeled as “linked to a terrorist organization”, but not visa versa</a:t>
            </a:r>
          </a:p>
          <a:p>
            <a:r>
              <a:rPr lang="en-US" dirty="0"/>
              <a:t>All responds who were personally impacted said the name should be changed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10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252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46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of the largest ”no” reasons was because of the effort required</a:t>
            </a:r>
          </a:p>
          <a:p>
            <a:r>
              <a:rPr lang="en-US" dirty="0"/>
              <a:t>Second bullet is caused by first bullet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97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Rough estimate</a:t>
            </a:r>
          </a:p>
          <a:p>
            <a:r>
              <a:rPr lang="en-US" dirty="0"/>
              <a:t>Better to estimate the work for the change and mitigation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1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planning before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29E98-E099-4947-928D-6152255495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8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58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906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2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4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5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46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599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98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05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082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E08D4B6A-8113-4DFB-B82E-B60CAC8E0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235" y="863695"/>
            <a:ext cx="3511233" cy="3779995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ISIS Name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234" y="4385219"/>
            <a:ext cx="3511233" cy="1147054"/>
          </a:xfrm>
        </p:spPr>
        <p:txBody>
          <a:bodyPr anchor="t">
            <a:normAutofit/>
          </a:bodyPr>
          <a:lstStyle/>
          <a:p>
            <a:r>
              <a:rPr lang="en-US" sz="2000" dirty="0"/>
              <a:t>June 2022 ISIS TC Meeting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316B7C6-AEB2-4D6A-9687-00FB7CF434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9016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40037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573" y="1922791"/>
            <a:ext cx="10123236" cy="3483398"/>
          </a:xfrm>
        </p:spPr>
        <p:txBody>
          <a:bodyPr>
            <a:noAutofit/>
          </a:bodyPr>
          <a:lstStyle/>
          <a:p>
            <a:pPr marL="584050" indent="-457200"/>
            <a:r>
              <a:rPr lang="en-US" sz="2100" dirty="0"/>
              <a:t>Changes within the software package</a:t>
            </a:r>
          </a:p>
          <a:p>
            <a:pPr marL="908050" lvl="1" indent="-457200"/>
            <a:r>
              <a:rPr lang="en-US" sz="1700" dirty="0"/>
              <a:t>API breaking</a:t>
            </a:r>
          </a:p>
          <a:p>
            <a:pPr marL="908050" lvl="1" indent="-457200"/>
            <a:r>
              <a:rPr lang="en-US" sz="1700" dirty="0"/>
              <a:t>Import/export apps</a:t>
            </a:r>
          </a:p>
          <a:p>
            <a:pPr marL="908050" lvl="1" indent="-457200"/>
            <a:r>
              <a:rPr lang="en-US" sz="1700" dirty="0"/>
              <a:t>Environment variables</a:t>
            </a:r>
          </a:p>
          <a:p>
            <a:pPr marL="584050" indent="-457200"/>
            <a:r>
              <a:rPr lang="en-US" sz="2100" dirty="0"/>
              <a:t>Changes to processing pipelines and training materials</a:t>
            </a:r>
          </a:p>
          <a:p>
            <a:pPr marL="908050" lvl="1" indent="-457200"/>
            <a:r>
              <a:rPr lang="en-US" sz="1500" dirty="0"/>
              <a:t>USGS websites and external websites</a:t>
            </a:r>
          </a:p>
          <a:p>
            <a:pPr marL="584050" indent="-457200"/>
            <a:r>
              <a:rPr lang="en-US" sz="2100" dirty="0"/>
              <a:t>Inconsistency between past and future manuscripts</a:t>
            </a:r>
          </a:p>
          <a:p>
            <a:pPr marL="584050" indent="-457200"/>
            <a:r>
              <a:rPr lang="en-US" sz="2100" dirty="0"/>
              <a:t>Changes in communication</a:t>
            </a:r>
          </a:p>
        </p:txBody>
      </p:sp>
    </p:spTree>
    <p:extLst>
      <p:ext uri="{BB962C8B-B14F-4D97-AF65-F5344CB8AC3E}">
        <p14:creationId xmlns:p14="http://schemas.microsoft.com/office/powerpoint/2010/main" val="707125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573" y="2227591"/>
            <a:ext cx="10123236" cy="3483398"/>
          </a:xfrm>
        </p:spPr>
        <p:txBody>
          <a:bodyPr>
            <a:noAutofit/>
          </a:bodyPr>
          <a:lstStyle/>
          <a:p>
            <a:pPr marL="126850" indent="0">
              <a:buNone/>
            </a:pPr>
            <a:r>
              <a:rPr lang="en-US" sz="2100" dirty="0"/>
              <a:t>The effort required to change the name within the software is minimal compared to the effort required to:</a:t>
            </a:r>
          </a:p>
          <a:p>
            <a:pPr marL="584050" indent="-457200"/>
            <a:r>
              <a:rPr lang="en-US" sz="2100" dirty="0"/>
              <a:t>Coordinate the changes</a:t>
            </a:r>
          </a:p>
          <a:p>
            <a:pPr marL="584050" indent="-457200"/>
            <a:r>
              <a:rPr lang="en-US" sz="2100" dirty="0"/>
              <a:t>Communicate the changes</a:t>
            </a:r>
          </a:p>
          <a:p>
            <a:pPr marL="584050" indent="-457200"/>
            <a:r>
              <a:rPr lang="en-US" sz="2100" dirty="0"/>
              <a:t>Transition everything around the software</a:t>
            </a:r>
          </a:p>
        </p:txBody>
      </p:sp>
    </p:spTree>
    <p:extLst>
      <p:ext uri="{BB962C8B-B14F-4D97-AF65-F5344CB8AC3E}">
        <p14:creationId xmlns:p14="http://schemas.microsoft.com/office/powerpoint/2010/main" val="1611008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MITIGATION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573" y="1845835"/>
            <a:ext cx="10123236" cy="4363376"/>
          </a:xfrm>
        </p:spPr>
        <p:txBody>
          <a:bodyPr>
            <a:noAutofit/>
          </a:bodyPr>
          <a:lstStyle/>
          <a:p>
            <a:r>
              <a:rPr lang="en-US" sz="2100" dirty="0"/>
              <a:t>Unified</a:t>
            </a:r>
            <a:r>
              <a:rPr lang="en-US" sz="2400" dirty="0"/>
              <a:t> </a:t>
            </a:r>
            <a:r>
              <a:rPr lang="en-US" sz="2100" dirty="0"/>
              <a:t>Transition</a:t>
            </a:r>
          </a:p>
          <a:p>
            <a:pPr lvl="1"/>
            <a:r>
              <a:rPr lang="en-US" sz="1700" dirty="0"/>
              <a:t>Coordinate across the community</a:t>
            </a:r>
          </a:p>
          <a:p>
            <a:pPr lvl="1"/>
            <a:r>
              <a:rPr lang="en-US" sz="1700" dirty="0"/>
              <a:t>Clear and limited roll out period</a:t>
            </a:r>
          </a:p>
          <a:p>
            <a:r>
              <a:rPr lang="en-US" sz="2100" dirty="0"/>
              <a:t>Transition Guide</a:t>
            </a:r>
            <a:endParaRPr lang="en-US" sz="2400" dirty="0"/>
          </a:p>
          <a:p>
            <a:pPr lvl="1"/>
            <a:r>
              <a:rPr lang="en-US" sz="1700" dirty="0"/>
              <a:t>Consider developers, application users, and scientists</a:t>
            </a:r>
          </a:p>
          <a:p>
            <a:pPr lvl="1"/>
            <a:r>
              <a:rPr lang="en-US" sz="1700" dirty="0"/>
              <a:t>Cover how to update existing installations and multi-user environments</a:t>
            </a:r>
          </a:p>
          <a:p>
            <a:r>
              <a:rPr lang="en-US" sz="2100" dirty="0"/>
              <a:t>Communication Strategy</a:t>
            </a:r>
          </a:p>
          <a:p>
            <a:pPr lvl="1"/>
            <a:r>
              <a:rPr lang="en-US" sz="1700" dirty="0"/>
              <a:t>Cover all reasonable channels (press release, social media, conferences, mailing lists, etc.)</a:t>
            </a:r>
          </a:p>
          <a:p>
            <a:pPr lvl="1"/>
            <a:r>
              <a:rPr lang="en-US" sz="1700" dirty="0"/>
              <a:t>Work with publications and conferences to require the new name</a:t>
            </a:r>
          </a:p>
          <a:p>
            <a:pPr lvl="1"/>
            <a:r>
              <a:rPr lang="en-US" sz="1700" dirty="0"/>
              <a:t>Clear and concise explanation for the name change</a:t>
            </a:r>
          </a:p>
          <a:p>
            <a:pPr marL="781200" lvl="1" indent="-457200">
              <a:buFont typeface="+mj-lt"/>
              <a:buAutoNum type="alphaL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062430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Future Actions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9763" y="2139989"/>
            <a:ext cx="8594890" cy="2934999"/>
          </a:xfrm>
        </p:spPr>
        <p:txBody>
          <a:bodyPr>
            <a:normAutofit/>
          </a:bodyPr>
          <a:lstStyle/>
          <a:p>
            <a:r>
              <a:rPr lang="en-US" sz="2000" dirty="0"/>
              <a:t>Move forward with changing the name</a:t>
            </a:r>
          </a:p>
          <a:p>
            <a:r>
              <a:rPr lang="en-US" sz="2000" dirty="0"/>
              <a:t>Task a group with developing a plan and estimating the effort for:</a:t>
            </a:r>
          </a:p>
          <a:p>
            <a:pPr lvl="1"/>
            <a:r>
              <a:rPr lang="en-US" sz="1800" dirty="0"/>
              <a:t>Choosing a new name</a:t>
            </a:r>
          </a:p>
          <a:p>
            <a:pPr lvl="1"/>
            <a:r>
              <a:rPr lang="en-US" sz="1800" dirty="0"/>
              <a:t>Implement the name change</a:t>
            </a:r>
          </a:p>
          <a:p>
            <a:pPr lvl="1"/>
            <a:r>
              <a:rPr lang="en-US" sz="1800" dirty="0"/>
              <a:t>Communicate the name change</a:t>
            </a:r>
          </a:p>
          <a:p>
            <a:r>
              <a:rPr lang="en-US" sz="2000" dirty="0"/>
              <a:t>The group should report back to the ISIS TC and USGS ASC management within 2022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1FD247BF-6539-4EBE-BF7E-284310A2345B}"/>
              </a:ext>
            </a:extLst>
          </p:cNvPr>
          <p:cNvSpPr/>
          <p:nvPr/>
        </p:nvSpPr>
        <p:spPr>
          <a:xfrm flipH="1">
            <a:off x="11297301" y="5980296"/>
            <a:ext cx="313508" cy="296092"/>
          </a:xfrm>
          <a:prstGeom prst="rtTriangl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6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C9A65B5-3138-4244-AF16-28380904470A}"/>
              </a:ext>
            </a:extLst>
          </p:cNvPr>
          <p:cNvSpPr txBox="1">
            <a:spLocks/>
          </p:cNvSpPr>
          <p:nvPr/>
        </p:nvSpPr>
        <p:spPr>
          <a:xfrm>
            <a:off x="659583" y="1074434"/>
            <a:ext cx="3277221" cy="470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US" sz="2000" b="0" kern="1200" dirty="0">
                <a:solidFill>
                  <a:srgbClr val="FFFEFF"/>
                </a:solidFill>
                <a:ea typeface="+mj-ea"/>
                <a:cs typeface="+mj-cs"/>
              </a:rPr>
              <a:t>Why change the name?</a:t>
            </a:r>
          </a:p>
          <a:p>
            <a:pPr>
              <a:spcBef>
                <a:spcPct val="0"/>
              </a:spcBef>
            </a:pPr>
            <a:r>
              <a:rPr lang="en-US" sz="2000" b="0" kern="1200" dirty="0">
                <a:solidFill>
                  <a:srgbClr val="FFFEFF"/>
                </a:solidFill>
                <a:ea typeface="+mj-ea"/>
                <a:cs typeface="+mj-cs"/>
              </a:rPr>
              <a:t>Poll results</a:t>
            </a:r>
          </a:p>
          <a:p>
            <a:pPr>
              <a:spcBef>
                <a:spcPct val="0"/>
              </a:spcBef>
            </a:pPr>
            <a:r>
              <a:rPr lang="en-US" sz="2000" b="0" kern="1200" dirty="0">
                <a:solidFill>
                  <a:srgbClr val="FFFEFF"/>
                </a:solidFill>
                <a:ea typeface="+mj-ea"/>
                <a:cs typeface="+mj-cs"/>
              </a:rPr>
              <a:t>Recommendation</a:t>
            </a:r>
          </a:p>
          <a:p>
            <a:pPr>
              <a:spcBef>
                <a:spcPct val="0"/>
              </a:spcBef>
            </a:pPr>
            <a:r>
              <a:rPr lang="en-US" sz="2000" b="0" kern="1200" dirty="0">
                <a:solidFill>
                  <a:srgbClr val="FFFEFF"/>
                </a:solidFill>
                <a:ea typeface="+mj-ea"/>
                <a:cs typeface="+mj-cs"/>
              </a:rPr>
              <a:t>Impact</a:t>
            </a:r>
          </a:p>
          <a:p>
            <a:pPr>
              <a:spcBef>
                <a:spcPct val="0"/>
              </a:spcBef>
            </a:pPr>
            <a:r>
              <a:rPr lang="en-US" sz="2000" b="0" kern="1200" dirty="0">
                <a:solidFill>
                  <a:srgbClr val="FFFEFF"/>
                </a:solidFill>
                <a:ea typeface="+mj-ea"/>
                <a:cs typeface="+mj-cs"/>
              </a:rPr>
              <a:t>Recommended actions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24E54DC-62F3-48AB-A7A3-91B46241071D}"/>
              </a:ext>
            </a:extLst>
          </p:cNvPr>
          <p:cNvSpPr txBox="1">
            <a:spLocks/>
          </p:cNvSpPr>
          <p:nvPr/>
        </p:nvSpPr>
        <p:spPr>
          <a:xfrm>
            <a:off x="5797512" y="1829430"/>
            <a:ext cx="3608696" cy="3481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ISIS TC Name Change Working Group </a:t>
            </a:r>
          </a:p>
          <a:p>
            <a:r>
              <a:rPr lang="en-US" dirty="0"/>
              <a:t>Jesse </a:t>
            </a:r>
            <a:r>
              <a:rPr lang="en-US" dirty="0" err="1"/>
              <a:t>Mapel</a:t>
            </a:r>
            <a:endParaRPr lang="en-US" dirty="0"/>
          </a:p>
          <a:p>
            <a:r>
              <a:rPr lang="en-US" dirty="0"/>
              <a:t>Lori Pigue</a:t>
            </a:r>
          </a:p>
          <a:p>
            <a:r>
              <a:rPr lang="en-US" dirty="0"/>
              <a:t>Lauren </a:t>
            </a:r>
            <a:r>
              <a:rPr lang="en-US" dirty="0" err="1"/>
              <a:t>Adoram-Kershner</a:t>
            </a:r>
            <a:endParaRPr lang="en-US" dirty="0"/>
          </a:p>
          <a:p>
            <a:r>
              <a:rPr lang="en-US" dirty="0"/>
              <a:t>Laszlo </a:t>
            </a:r>
            <a:r>
              <a:rPr lang="en-US" dirty="0" err="1"/>
              <a:t>Kestay</a:t>
            </a:r>
            <a:endParaRPr lang="en-US" dirty="0"/>
          </a:p>
          <a:p>
            <a:r>
              <a:rPr lang="en-US" dirty="0"/>
              <a:t>Audrie </a:t>
            </a:r>
            <a:r>
              <a:rPr lang="en-US" dirty="0" err="1"/>
              <a:t>Fennema</a:t>
            </a:r>
            <a:endParaRPr lang="en-US" dirty="0"/>
          </a:p>
          <a:p>
            <a:r>
              <a:rPr lang="en-US" dirty="0"/>
              <a:t>Victor Silva</a:t>
            </a:r>
          </a:p>
          <a:p>
            <a:r>
              <a:rPr lang="en-US" dirty="0"/>
              <a:t>Stuart Robbins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4423D719-EA0C-4931-985E-67F299275D18}"/>
              </a:ext>
            </a:extLst>
          </p:cNvPr>
          <p:cNvSpPr txBox="1">
            <a:spLocks/>
          </p:cNvSpPr>
          <p:nvPr/>
        </p:nvSpPr>
        <p:spPr>
          <a:xfrm>
            <a:off x="659583" y="1367396"/>
            <a:ext cx="11029616" cy="6091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Outline</a:t>
            </a:r>
          </a:p>
        </p:txBody>
      </p:sp>
      <p:pic>
        <p:nvPicPr>
          <p:cNvPr id="31" name="Graphic 30" descr="Kitten outline">
            <a:extLst>
              <a:ext uri="{FF2B5EF4-FFF2-40B4-BE49-F238E27FC236}">
                <a16:creationId xmlns:a16="http://schemas.microsoft.com/office/drawing/2014/main" id="{A8D72285-631D-40EE-9E5E-C49A7A3152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4174" y="186716"/>
            <a:ext cx="313267" cy="31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BE5BC-F223-4067-AB0D-BADC3B07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considering a name change?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EB857-0520-4239-B829-15C865572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603" y="1890876"/>
            <a:ext cx="9954794" cy="3634486"/>
          </a:xfrm>
        </p:spPr>
        <p:txBody>
          <a:bodyPr>
            <a:normAutofit/>
          </a:bodyPr>
          <a:lstStyle/>
          <a:p>
            <a:r>
              <a:rPr lang="en-US" sz="2000" dirty="0"/>
              <a:t>The USGS has been aware of anecdotal reports of issues with the name “ISIS” because of linkages to the terrorist group. A few are quite serious in nature, affecting some persons’ ability to travel and work. </a:t>
            </a:r>
          </a:p>
          <a:p>
            <a:r>
              <a:rPr lang="en-US" sz="2000" dirty="0"/>
              <a:t>We conducted a poll requesting internal and community input on whether the name should be changed and other concerns regarding a potential name change. We have analyzed poll results to attempt to gather more systematic information on this. </a:t>
            </a:r>
          </a:p>
        </p:txBody>
      </p:sp>
    </p:spTree>
    <p:extLst>
      <p:ext uri="{BB962C8B-B14F-4D97-AF65-F5344CB8AC3E}">
        <p14:creationId xmlns:p14="http://schemas.microsoft.com/office/powerpoint/2010/main" val="1763233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F83E-B790-4E14-85D4-3803DA96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BBC0-DB50-4FA1-86BA-C5B8FC80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1224" y="2103475"/>
            <a:ext cx="3409782" cy="30311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66 respondents</a:t>
            </a:r>
          </a:p>
          <a:p>
            <a:r>
              <a:rPr lang="en-US" dirty="0">
                <a:solidFill>
                  <a:srgbClr val="FFFFFF"/>
                </a:solidFill>
              </a:rPr>
              <a:t>71.2% want the name changed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1C9297CE-FB5F-427A-8719-40121F555E0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374105" y="702155"/>
            <a:ext cx="5503041" cy="55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27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F83E-B790-4E14-85D4-3803DA96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BBC0-DB50-4FA1-86BA-C5B8FC80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3909" y="1961500"/>
            <a:ext cx="6693901" cy="2934999"/>
          </a:xfrm>
        </p:spPr>
        <p:txBody>
          <a:bodyPr/>
          <a:lstStyle/>
          <a:p>
            <a:r>
              <a:rPr lang="en-US" dirty="0"/>
              <a:t>We requested information from respondents about why they believed the name should or should not be changed (open response) and their career description (open response)</a:t>
            </a:r>
          </a:p>
          <a:p>
            <a:pPr lvl="1"/>
            <a:r>
              <a:rPr lang="en-US" dirty="0"/>
              <a:t>We labelled the “why” statements by common themes (e.g., “I don’t see a problem with the ISIS name,” “I don’t feel strongly about it,” “This has impacted me personally”)</a:t>
            </a:r>
          </a:p>
          <a:p>
            <a:pPr lvl="1"/>
            <a:r>
              <a:rPr lang="en-US" dirty="0"/>
              <a:t>We labelled demographic responses by similar career description (see right)</a:t>
            </a:r>
          </a:p>
          <a:p>
            <a:r>
              <a:rPr lang="en-US" dirty="0"/>
              <a:t>Responses and labeling can be shared confidentially if needed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40F91-72D9-48A2-8C41-2D51AB78CA9B}"/>
              </a:ext>
            </a:extLst>
          </p:cNvPr>
          <p:cNvSpPr txBox="1"/>
          <p:nvPr/>
        </p:nvSpPr>
        <p:spPr>
          <a:xfrm>
            <a:off x="8346572" y="2556486"/>
            <a:ext cx="2991519" cy="224676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0" i="0" u="sng" strike="noStrike" dirty="0">
                <a:effectLst/>
                <a:latin typeface="Calibri" panose="020F0502020204030204" pitchFamily="34" charset="0"/>
              </a:rPr>
              <a:t>Demographic Labels</a:t>
            </a:r>
          </a:p>
          <a:p>
            <a:r>
              <a:rPr lang="en-US" sz="1400" dirty="0">
                <a:latin typeface="Calibri" panose="020F0502020204030204" pitchFamily="34" charset="0"/>
              </a:rPr>
              <a:t>Research Scientist/Research Professor</a:t>
            </a:r>
            <a:r>
              <a:rPr lang="en-US" sz="1400" dirty="0"/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Astro</a:t>
            </a:r>
            <a:r>
              <a:rPr lang="en-US" sz="1400" dirty="0"/>
              <a:t> </a:t>
            </a:r>
          </a:p>
          <a:p>
            <a:r>
              <a:rPr lang="en-US" sz="1400" dirty="0">
                <a:latin typeface="Calibri" panose="020F0502020204030204" pitchFamily="34" charset="0"/>
              </a:rPr>
              <a:t>Mission/Instrument Team Member</a:t>
            </a:r>
            <a:r>
              <a:rPr lang="en-US" sz="1400" dirty="0"/>
              <a:t> </a:t>
            </a:r>
          </a:p>
          <a:p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Other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Software/Pipeline Developer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Student (all levels)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Cartographer/Geodesist</a:t>
            </a:r>
            <a:r>
              <a:rPr lang="en-US" sz="1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effectLst/>
                <a:latin typeface="Calibri" panose="020F0502020204030204" pitchFamily="34" charset="0"/>
              </a:rPr>
              <a:t>Data Archivist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</a:rPr>
              <a:t>Miscellaneous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34039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BBFCC-7139-4CE1-8F4F-8E8D3C380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Poll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47260-309C-453A-AE7C-E56B9968C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No significant variation with demographics we tracked: all agreed the name should be changed</a:t>
            </a:r>
          </a:p>
          <a:p>
            <a:r>
              <a:rPr lang="en-US" dirty="0">
                <a:solidFill>
                  <a:srgbClr val="FFFFFF"/>
                </a:solidFill>
              </a:rPr>
              <a:t>Interpretation: This is the sentiment across the whole community and no group we tracked sees the matter in a fundamentally different way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8F604B-3D5D-4BDE-B07A-07E39F54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00" y="936141"/>
            <a:ext cx="5197461" cy="529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07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POLL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Of the people who voted to change the ISIS name, the majority were concerned with the connection to the terrorist group, and they could see how this could cause significant problems. A significant number of respondents (12%) said they were directly impacted. 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Interpretation: The polling supports the anecdotal evidence that a significant minority of the community is negatively impacted by the name. </a:t>
            </a:r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8BB0B576-7E25-4565-8187-E938BFA5D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702155"/>
            <a:ext cx="7436735" cy="55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19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0F83E-B790-4E14-85D4-3803DA96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Poll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BBC0-DB50-4FA1-86BA-C5B8FC80F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255" y="2177142"/>
            <a:ext cx="3409782" cy="38236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Of the people who voted to keep the ISIS name, the majority did not witness any issues with the name and did not believe that issues really existed.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rgbClr val="FFFFFF"/>
                </a:solidFill>
              </a:rPr>
              <a:t>Interpretation: This is typical when a ‘privileged’ group hears about a problem that does not affect them directly or those they typically interact with. This reflects a lack of interaction with the problem, rather than the absence of a problem.</a:t>
            </a:r>
          </a:p>
        </p:txBody>
      </p:sp>
      <p:pic>
        <p:nvPicPr>
          <p:cNvPr id="8" name="Picture 7" descr="Chart, bar chart&#10;&#10;Description automatically generated">
            <a:extLst>
              <a:ext uri="{FF2B5EF4-FFF2-40B4-BE49-F238E27FC236}">
                <a16:creationId xmlns:a16="http://schemas.microsoft.com/office/drawing/2014/main" id="{51C33F5D-E4D1-476A-BCCA-DC32E845D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732" y="702155"/>
            <a:ext cx="7436735" cy="547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17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E2645-617A-4CD2-ACDF-BBFEB78B0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DBC1-FA70-401A-B519-82769707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6993" y="2106902"/>
            <a:ext cx="7886532" cy="2934999"/>
          </a:xfrm>
        </p:spPr>
        <p:txBody>
          <a:bodyPr>
            <a:normAutofit/>
          </a:bodyPr>
          <a:lstStyle/>
          <a:p>
            <a:r>
              <a:rPr lang="en-US" sz="2800" dirty="0"/>
              <a:t>The name should be changed.</a:t>
            </a:r>
          </a:p>
          <a:p>
            <a:pPr lvl="1"/>
            <a:r>
              <a:rPr lang="en-US" sz="2100" dirty="0"/>
              <a:t>All affected parties want it to be changed.</a:t>
            </a:r>
          </a:p>
          <a:p>
            <a:pPr lvl="1"/>
            <a:r>
              <a:rPr lang="en-US" sz="2100" dirty="0"/>
              <a:t>Those who do not want the change, do not see a problem.</a:t>
            </a:r>
          </a:p>
          <a:p>
            <a:pPr lvl="1"/>
            <a:r>
              <a:rPr lang="en-US" sz="2100" dirty="0"/>
              <a:t>Survey responses demonstrate there is a problem.</a:t>
            </a:r>
          </a:p>
        </p:txBody>
      </p:sp>
    </p:spTree>
    <p:extLst>
      <p:ext uri="{BB962C8B-B14F-4D97-AF65-F5344CB8AC3E}">
        <p14:creationId xmlns:p14="http://schemas.microsoft.com/office/powerpoint/2010/main" val="498295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B3242A4-1E6A-4E02-809C-4A24066EC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5255AC-12AC-4323-AA35-9BAC798B66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D2D995-20F0-4C14-BF62-1248AB4B484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{9E788EA6-0DBD-424F-9401-C08298AB5D93}tf67061901_win32</Template>
  <TotalTime>335</TotalTime>
  <Words>837</Words>
  <Application>Microsoft Macintosh PowerPoint</Application>
  <PresentationFormat>Widescreen</PresentationFormat>
  <Paragraphs>110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Gill Sans MT</vt:lpstr>
      <vt:lpstr>Wingdings 2</vt:lpstr>
      <vt:lpstr>DividendVTI</vt:lpstr>
      <vt:lpstr>ISIS Name Change</vt:lpstr>
      <vt:lpstr>PowerPoint Presentation</vt:lpstr>
      <vt:lpstr>Why are we considering a name change?</vt:lpstr>
      <vt:lpstr>Poll Results</vt:lpstr>
      <vt:lpstr>Poll Results</vt:lpstr>
      <vt:lpstr>Poll Results</vt:lpstr>
      <vt:lpstr>POLL RESULTS</vt:lpstr>
      <vt:lpstr>Poll Results</vt:lpstr>
      <vt:lpstr>RECOMMENDATION</vt:lpstr>
      <vt:lpstr>expected Impact</vt:lpstr>
      <vt:lpstr>SCOPE OF IMPACT</vt:lpstr>
      <vt:lpstr>Impact MITIGATION</vt:lpstr>
      <vt:lpstr>Recommended Future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 Name Change</dc:title>
  <dc:creator>Pigue, Lori M</dc:creator>
  <cp:lastModifiedBy>Mapel, Jesse A</cp:lastModifiedBy>
  <cp:revision>19</cp:revision>
  <dcterms:created xsi:type="dcterms:W3CDTF">2022-05-26T22:51:56Z</dcterms:created>
  <dcterms:modified xsi:type="dcterms:W3CDTF">2022-06-09T19:56:53Z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