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5" r:id="rId3"/>
    <p:sldId id="278" r:id="rId4"/>
    <p:sldId id="279" r:id="rId5"/>
    <p:sldId id="280" r:id="rId6"/>
    <p:sldId id="281" r:id="rId7"/>
    <p:sldId id="266" r:id="rId8"/>
    <p:sldId id="267" r:id="rId9"/>
    <p:sldId id="263" r:id="rId10"/>
    <p:sldId id="268" r:id="rId11"/>
    <p:sldId id="283" r:id="rId12"/>
    <p:sldId id="284" r:id="rId13"/>
    <p:sldId id="274" r:id="rId14"/>
    <p:sldId id="276" r:id="rId15"/>
    <p:sldId id="264" r:id="rId16"/>
    <p:sldId id="290" r:id="rId17"/>
    <p:sldId id="297" r:id="rId18"/>
    <p:sldId id="298" r:id="rId19"/>
    <p:sldId id="269" r:id="rId20"/>
    <p:sldId id="294" r:id="rId21"/>
    <p:sldId id="291" r:id="rId22"/>
    <p:sldId id="286" r:id="rId23"/>
    <p:sldId id="273" r:id="rId24"/>
    <p:sldId id="287" r:id="rId25"/>
    <p:sldId id="292" r:id="rId26"/>
    <p:sldId id="272" r:id="rId27"/>
    <p:sldId id="289" r:id="rId28"/>
    <p:sldId id="288" r:id="rId29"/>
    <p:sldId id="296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C079B-5490-40D1-870A-FB397A96421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F1EC4-92E3-4013-B31C-5B8620B4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Modern secure multi core systems use single core to run boot sequence.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cores start working.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Operating system code is validated with crypto signature and starts on all 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F1EC4-92E3-4013-B31C-5B8620B48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Modern secure multi core systems use single core to run boot sequence.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cores start working.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Operating system code is validated with crypto signature and starts on all 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F1EC4-92E3-4013-B31C-5B8620B48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 boot sequence is vulnerable to fault injection attacks.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 systems aren’t secure from attacks after cryptographic validation.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F1EC4-92E3-4013-B31C-5B8620B48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new method to preform a more secure way to boot muti core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assumption of single fault injection.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Fault detection + system recovery.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F1EC4-92E3-4013-B31C-5B8620B48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D781-EC07-4422-8D14-006DD59FA626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6E87-0C88-41A2-9B70-A6A77728D488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BD5-66E8-4D94-A336-A7B74576BCB5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28F-FC3C-4454-A660-302F4E0030EE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0871-E82B-4C82-A12D-C7DE9B04DCC9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FBF-411D-46A0-8E6F-F3B6B0548AD3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61A-7091-4162-B80A-CF54A0E2308D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CF18-9C09-4ECC-8E32-151B85B719CA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E491-A297-4183-A895-D2C7EC3EC33B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62D8-9D7C-41C3-ADBC-6A95881B647F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EED5-8FEF-4489-97D9-9DC0D85B5C02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31279A74-CC8E-411F-B0DD-778A79003F97}" type="datetime2">
              <a:rPr lang="en-US" smtClean="0"/>
              <a:t>Wednesday, July 19,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95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ergeymas@campus.technion.ac.il" TargetMode="External"/><Relationship Id="rId2" Type="http://schemas.openxmlformats.org/officeDocument/2006/relationships/hyperlink" Target="mailto:buboris@campus.technion.ac.i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lanetofwar/SecureBoot" TargetMode="External"/><Relationship Id="rId4" Type="http://schemas.openxmlformats.org/officeDocument/2006/relationships/hyperlink" Target="mailto:mendlson@technion.ac.i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EA4CF036-4998-C9D5-F95E-D29FAB5F5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29289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399B7-C29D-3A25-003E-37FC2674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Secure boot on </a:t>
            </a:r>
            <a:r>
              <a:rPr lang="en-US" sz="3200" dirty="0" err="1">
                <a:solidFill>
                  <a:schemeClr val="bg1"/>
                </a:solidFill>
              </a:rPr>
              <a:t>risc</a:t>
            </a:r>
            <a:r>
              <a:rPr lang="en-US" sz="3200" dirty="0">
                <a:solidFill>
                  <a:schemeClr val="bg1"/>
                </a:solidFill>
              </a:rPr>
              <a:t>-v dual core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C01D1-2699-FF23-89B3-DC361C7A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BY Boris </a:t>
            </a:r>
            <a:r>
              <a:rPr lang="en-US" sz="1200" dirty="0" err="1">
                <a:solidFill>
                  <a:schemeClr val="bg1"/>
                </a:solidFill>
              </a:rPr>
              <a:t>bukCHIN</a:t>
            </a:r>
            <a:r>
              <a:rPr lang="en-US" sz="1200" dirty="0">
                <a:solidFill>
                  <a:schemeClr val="bg1"/>
                </a:solidFill>
              </a:rPr>
              <a:t>, SERGEY MASHKIN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Instructor: </a:t>
            </a:r>
            <a:r>
              <a:rPr lang="en-US" sz="1200" dirty="0" err="1">
                <a:solidFill>
                  <a:schemeClr val="bg1"/>
                </a:solidFill>
              </a:rPr>
              <a:t>avi</a:t>
            </a:r>
            <a:r>
              <a:rPr lang="en-US" sz="1200" dirty="0">
                <a:solidFill>
                  <a:schemeClr val="bg1"/>
                </a:solidFill>
              </a:rPr>
              <a:t> Mendelson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Winter 2022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Project id: 7040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1D0A70-DECC-50AF-577D-30FBBF02AC2E}"/>
              </a:ext>
            </a:extLst>
          </p:cNvPr>
          <p:cNvSpPr txBox="1">
            <a:spLocks/>
          </p:cNvSpPr>
          <p:nvPr/>
        </p:nvSpPr>
        <p:spPr>
          <a:xfrm>
            <a:off x="-87616" y="5394509"/>
            <a:ext cx="4907539" cy="146349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bg1"/>
                </a:solidFill>
              </a:rPr>
              <a:t>Final</a:t>
            </a:r>
          </a:p>
          <a:p>
            <a:r>
              <a:rPr lang="en-US" sz="2400" b="0" dirty="0">
                <a:solidFill>
                  <a:schemeClr val="bg1"/>
                </a:solidFill>
              </a:rPr>
              <a:t> presentation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E07F7-1BDB-6F9C-BF0A-94A113C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9FBD8-FE42-6ED5-FC9F-42595CE4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Block diagram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5C519-A125-B637-E77A-5317F043A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970932"/>
            <a:ext cx="7214138" cy="49236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9A488-403D-7B4F-5C7F-0008E8C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FF4DEA-2EDA-CCCB-D47E-5F1EF3F60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95" y="120167"/>
            <a:ext cx="11781410" cy="61263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7F61C-91B4-8707-8462-73C6EF80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0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C2B1-B154-B0EA-9E9B-860A678E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100" spc="750" dirty="0">
                <a:solidFill>
                  <a:schemeClr val="bg1"/>
                </a:solidFill>
              </a:rPr>
              <a:t>Hardware modifications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1EB9EBB9-0E11-1F70-EFCE-88F6A1B35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5721" y="908217"/>
            <a:ext cx="5049079" cy="5049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4117-2DFF-7DFD-626C-D8175D3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73A-0A3D-0E35-0C63-510EF7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6" y="1457864"/>
            <a:ext cx="7479102" cy="3243532"/>
          </a:xfrm>
        </p:spPr>
        <p:txBody>
          <a:bodyPr>
            <a:normAutofit/>
          </a:bodyPr>
          <a:lstStyle/>
          <a:p>
            <a:r>
              <a:rPr lang="en-US" sz="1600" dirty="0"/>
              <a:t>Add additional core which will run simultaneously with the main core.</a:t>
            </a:r>
          </a:p>
          <a:p>
            <a:r>
              <a:rPr lang="en-US" sz="1600" dirty="0"/>
              <a:t>The shadow core receives same inputs as the main core.</a:t>
            </a:r>
          </a:p>
          <a:p>
            <a:r>
              <a:rPr lang="en-US" sz="1600" dirty="0"/>
              <a:t>The shadow core will execute the same commands as the main one, without altering the main core output.</a:t>
            </a:r>
          </a:p>
          <a:p>
            <a:r>
              <a:rPr lang="en-US" sz="1600" dirty="0"/>
              <a:t>The output of  the shadow core will go to the comparator for comparison with the main core output.</a:t>
            </a:r>
          </a:p>
          <a:p>
            <a:pPr marL="0" indent="0">
              <a:buNone/>
            </a:pPr>
            <a:r>
              <a:rPr lang="en-US" sz="1600" dirty="0"/>
              <a:t>Notice: shadow core uses a copy of the original set of registers.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IL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8252D-89CA-90FB-6E8C-82A5AC43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445" y="1074881"/>
            <a:ext cx="3939827" cy="39497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BC2E4-F5D3-2635-BFD6-2CA1916B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318EC0-AFEA-C37A-24F2-AE7950626F4D}"/>
              </a:ext>
            </a:extLst>
          </p:cNvPr>
          <p:cNvSpPr txBox="1">
            <a:spLocks/>
          </p:cNvSpPr>
          <p:nvPr/>
        </p:nvSpPr>
        <p:spPr>
          <a:xfrm>
            <a:off x="1371598" y="603849"/>
            <a:ext cx="5327375" cy="966159"/>
          </a:xfrm>
          <a:prstGeom prst="rect">
            <a:avLst/>
          </a:prstGeom>
        </p:spPr>
        <p:txBody>
          <a:bodyPr vert="horz" lIns="0" tIns="0" rIns="0" bIns="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Shadow core</a:t>
            </a:r>
            <a:b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469DB9-7A30-41BD-A047-2C01C509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5" y="4198457"/>
            <a:ext cx="6596297" cy="25025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DF454A-FF8E-4350-AAD1-E53DA2B7C5A5}"/>
              </a:ext>
            </a:extLst>
          </p:cNvPr>
          <p:cNvSpPr/>
          <p:nvPr/>
        </p:nvSpPr>
        <p:spPr>
          <a:xfrm>
            <a:off x="5521569" y="6180992"/>
            <a:ext cx="641839" cy="439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23DA43-7380-7D8D-F077-76F9EDC425DF}"/>
              </a:ext>
            </a:extLst>
          </p:cNvPr>
          <p:cNvSpPr/>
          <p:nvPr/>
        </p:nvSpPr>
        <p:spPr>
          <a:xfrm>
            <a:off x="2266194" y="6180992"/>
            <a:ext cx="641839" cy="439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5FF1-1050-3372-7913-E10E679D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1637018"/>
          </a:xfrm>
        </p:spPr>
        <p:txBody>
          <a:bodyPr>
            <a:normAutofit/>
          </a:bodyPr>
          <a:lstStyle/>
          <a:p>
            <a:r>
              <a:rPr lang="en-US" sz="1600" dirty="0"/>
              <a:t>The comparator receives outputs from 2 cores and enable signal and compares the outputs.</a:t>
            </a:r>
          </a:p>
          <a:p>
            <a:r>
              <a:rPr lang="en-US" sz="1600" dirty="0"/>
              <a:t>In a case of a mismatch, it raises a flag a transfers control to a mismatch handler (recovery)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DF49-DBCD-1C22-7271-CD65D5C5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42E4AB-28C3-E8E2-84F0-B7E12924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60" y="4110668"/>
            <a:ext cx="5687219" cy="1276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4EBE89-2647-44BA-3F1B-D2D8BA1B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067" y="937105"/>
            <a:ext cx="3677163" cy="45345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7F830A-637E-6568-A772-2A304A69C5CF}"/>
              </a:ext>
            </a:extLst>
          </p:cNvPr>
          <p:cNvSpPr/>
          <p:nvPr/>
        </p:nvSpPr>
        <p:spPr>
          <a:xfrm>
            <a:off x="3312543" y="4934309"/>
            <a:ext cx="767751" cy="207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734580-F614-3D30-4785-6A76D3C7D92D}"/>
              </a:ext>
            </a:extLst>
          </p:cNvPr>
          <p:cNvSpPr/>
          <p:nvPr/>
        </p:nvSpPr>
        <p:spPr>
          <a:xfrm>
            <a:off x="4236929" y="4934309"/>
            <a:ext cx="1085569" cy="207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DF7B6DE-1821-A18E-89B8-14A2135F51BD}"/>
              </a:ext>
            </a:extLst>
          </p:cNvPr>
          <p:cNvSpPr txBox="1">
            <a:spLocks/>
          </p:cNvSpPr>
          <p:nvPr/>
        </p:nvSpPr>
        <p:spPr>
          <a:xfrm>
            <a:off x="1371598" y="603849"/>
            <a:ext cx="6260125" cy="966159"/>
          </a:xfrm>
          <a:prstGeom prst="rect">
            <a:avLst/>
          </a:prstGeom>
        </p:spPr>
        <p:txBody>
          <a:bodyPr vert="horz" lIns="0" tIns="0" rIns="0" bIns="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comparator</a:t>
            </a:r>
            <a:b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6CAA-8D6E-2D78-4372-8FAB2CD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603849"/>
            <a:ext cx="5327375" cy="96615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Boot</a:t>
            </a: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Identifier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27775-1571-FDF5-B798-5A187E1E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265" y="1126782"/>
            <a:ext cx="3717690" cy="46040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288D-5B89-2AEE-FEB0-20440831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33777-815A-1B6C-1BE4-8D1D8F2D8B08}"/>
              </a:ext>
            </a:extLst>
          </p:cNvPr>
          <p:cNvSpPr txBox="1"/>
          <p:nvPr/>
        </p:nvSpPr>
        <p:spPr>
          <a:xfrm>
            <a:off x="207034" y="1674870"/>
            <a:ext cx="50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 start address:   0x8000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8AB34-15EE-C100-37AE-6C5F8313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69" y="2111101"/>
            <a:ext cx="4267796" cy="1047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863883-4721-F094-BA13-29D27855E75B}"/>
              </a:ext>
            </a:extLst>
          </p:cNvPr>
          <p:cNvSpPr txBox="1"/>
          <p:nvPr/>
        </p:nvSpPr>
        <p:spPr>
          <a:xfrm>
            <a:off x="207034" y="3442269"/>
            <a:ext cx="374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 finish address:  0x8A68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EF9959-0F4A-2A81-594C-F333E195D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12" y="3967190"/>
            <a:ext cx="6674169" cy="7159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0CF928-F0CE-E05A-7ABD-33FE20FC1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90" y="5556179"/>
            <a:ext cx="742101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4D88BE-4EB4-C6A7-D723-B0B020FC2CF7}"/>
              </a:ext>
            </a:extLst>
          </p:cNvPr>
          <p:cNvSpPr txBox="1">
            <a:spLocks/>
          </p:cNvSpPr>
          <p:nvPr/>
        </p:nvSpPr>
        <p:spPr>
          <a:xfrm>
            <a:off x="1371598" y="462743"/>
            <a:ext cx="5327375" cy="156002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00" dirty="0"/>
              <a:t>Control status registers (CSR)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5FF1-1050-3372-7913-E10E679D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279374"/>
            <a:ext cx="7279054" cy="1650788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1600" dirty="0"/>
              <a:t>Allows activation of output comparator as software instruction in desired code areas.</a:t>
            </a:r>
          </a:p>
          <a:p>
            <a:r>
              <a:rPr lang="en-US" sz="1600" dirty="0"/>
              <a:t>Allows error injection as software instruction for validation proposes. </a:t>
            </a:r>
          </a:p>
          <a:p>
            <a:r>
              <a:rPr lang="en-US" sz="1600" dirty="0"/>
              <a:t>Error injection signal is named CTC – “Check The Checker”.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DF49-DBCD-1C22-7271-CD65D5C5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BEC72-D1C4-DA9D-6117-06E30412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341" y="1795651"/>
            <a:ext cx="2896616" cy="2591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393755-62C3-C07A-BCE0-0B2BE105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6127"/>
              </p:ext>
            </p:extLst>
          </p:nvPr>
        </p:nvGraphicFramePr>
        <p:xfrm>
          <a:off x="338991" y="3699214"/>
          <a:ext cx="7437316" cy="12058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9329">
                  <a:extLst>
                    <a:ext uri="{9D8B030D-6E8A-4147-A177-3AD203B41FA5}">
                      <a16:colId xmlns:a16="http://schemas.microsoft.com/office/drawing/2014/main" val="3613868951"/>
                    </a:ext>
                  </a:extLst>
                </a:gridCol>
                <a:gridCol w="865309">
                  <a:extLst>
                    <a:ext uri="{9D8B030D-6E8A-4147-A177-3AD203B41FA5}">
                      <a16:colId xmlns:a16="http://schemas.microsoft.com/office/drawing/2014/main" val="2768129546"/>
                    </a:ext>
                  </a:extLst>
                </a:gridCol>
                <a:gridCol w="2853349">
                  <a:extLst>
                    <a:ext uri="{9D8B030D-6E8A-4147-A177-3AD203B41FA5}">
                      <a16:colId xmlns:a16="http://schemas.microsoft.com/office/drawing/2014/main" val="835453518"/>
                    </a:ext>
                  </a:extLst>
                </a:gridCol>
                <a:gridCol w="1859329">
                  <a:extLst>
                    <a:ext uri="{9D8B030D-6E8A-4147-A177-3AD203B41FA5}">
                      <a16:colId xmlns:a16="http://schemas.microsoft.com/office/drawing/2014/main" val="1475519040"/>
                    </a:ext>
                  </a:extLst>
                </a:gridCol>
              </a:tblGrid>
              <a:tr h="401950">
                <a:tc>
                  <a:txBody>
                    <a:bodyPr/>
                    <a:lstStyle/>
                    <a:p>
                      <a:r>
                        <a:rPr lang="en-US" dirty="0"/>
                        <a:t>Register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08459"/>
                  </a:ext>
                </a:extLst>
              </a:tr>
              <a:tr h="401950">
                <a:tc>
                  <a:txBody>
                    <a:bodyPr/>
                    <a:lstStyle/>
                    <a:p>
                      <a:r>
                        <a:rPr lang="en-US" sz="1400" dirty="0"/>
                        <a:t>CSR_REG_MSTATUS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[4:4]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 output comparator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53196"/>
                  </a:ext>
                </a:extLst>
              </a:tr>
              <a:tr h="401950">
                <a:tc>
                  <a:txBody>
                    <a:bodyPr/>
                    <a:lstStyle/>
                    <a:p>
                      <a:r>
                        <a:rPr lang="en-US" sz="1400" dirty="0"/>
                        <a:t>CSR_REG_MSTATUS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[5:5]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Inject error in main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3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4D88BE-4EB4-C6A7-D723-B0B020FC2CF7}"/>
              </a:ext>
            </a:extLst>
          </p:cNvPr>
          <p:cNvSpPr txBox="1">
            <a:spLocks/>
          </p:cNvSpPr>
          <p:nvPr/>
        </p:nvSpPr>
        <p:spPr>
          <a:xfrm>
            <a:off x="1371598" y="462743"/>
            <a:ext cx="5327375" cy="156002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00" dirty="0"/>
              <a:t>Control status registers (CSR)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5FF1-1050-3372-7913-E10E679D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2279373"/>
            <a:ext cx="7533105" cy="444026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1600" dirty="0"/>
              <a:t>Output comparator is activated through software command during the boot process: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comparator is disabled also through software command as a temporarily solution, in the future it will be deactivated right after finishing the boot process.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DF49-DBCD-1C22-7271-CD65D5C5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27B0C-CDEF-C8F0-B9BB-CFBBC7E8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3" y="2600736"/>
            <a:ext cx="7374861" cy="59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A2584B-5283-5480-4F88-87568B08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3" y="5112841"/>
            <a:ext cx="7374861" cy="562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484FD2-461D-EA7E-7820-71B0C5D1E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43" y="3297470"/>
            <a:ext cx="11249031" cy="857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A432CD-63FE-ACB6-E3B6-87D490675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43" y="5820293"/>
            <a:ext cx="11249031" cy="8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6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4D88BE-4EB4-C6A7-D723-B0B020FC2CF7}"/>
              </a:ext>
            </a:extLst>
          </p:cNvPr>
          <p:cNvSpPr txBox="1">
            <a:spLocks/>
          </p:cNvSpPr>
          <p:nvPr/>
        </p:nvSpPr>
        <p:spPr>
          <a:xfrm>
            <a:off x="1371598" y="462743"/>
            <a:ext cx="5327375" cy="156002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00" dirty="0"/>
              <a:t>Control status registers (CSR)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5FF1-1050-3372-7913-E10E679D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2279373"/>
            <a:ext cx="7533105" cy="4440263"/>
          </a:xfrm>
        </p:spPr>
        <p:txBody>
          <a:bodyPr vert="horz" lIns="0" tIns="0" rIns="0" bIns="0" rtlCol="0">
            <a:normAutofit lnSpcReduction="10000"/>
          </a:bodyPr>
          <a:lstStyle/>
          <a:p>
            <a:r>
              <a:rPr lang="en-US" sz="1600" dirty="0"/>
              <a:t>CTC is activated through software command during the boot process: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It remains active for only two clock cycles, which is sufficient to inject an error into the main core.</a:t>
            </a:r>
          </a:p>
          <a:p>
            <a:r>
              <a:rPr lang="en-US" sz="1600" dirty="0"/>
              <a:t>As a temporarily solution, the error injection process negates the values of all registers in the main core.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 a future the injection will happen at random bits within the core’s registers, which will simulate more accurate attack scenario.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DF49-DBCD-1C22-7271-CD65D5C5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A3F5-BE2A-E388-CEA1-7C47D543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3" y="2747522"/>
            <a:ext cx="7374861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BA3039-3CCB-76DE-43E8-5A77D84A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3" y="4686299"/>
            <a:ext cx="11224968" cy="11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7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96DC87-D44A-7AC9-0CE8-9E720C326523}"/>
              </a:ext>
            </a:extLst>
          </p:cNvPr>
          <p:cNvSpPr txBox="1">
            <a:spLocks/>
          </p:cNvSpPr>
          <p:nvPr/>
        </p:nvSpPr>
        <p:spPr>
          <a:xfrm>
            <a:off x="1371598" y="462743"/>
            <a:ext cx="5327375" cy="1560022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80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17DD3-44C1-56A6-0712-14B24EB1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EF88A-CE9E-EF17-D232-46A24AB05F7E}"/>
              </a:ext>
            </a:extLst>
          </p:cNvPr>
          <p:cNvSpPr txBox="1">
            <a:spLocks/>
          </p:cNvSpPr>
          <p:nvPr/>
        </p:nvSpPr>
        <p:spPr>
          <a:xfrm>
            <a:off x="1371598" y="603849"/>
            <a:ext cx="5327375" cy="966159"/>
          </a:xfrm>
          <a:prstGeom prst="rect">
            <a:avLst/>
          </a:prstGeom>
        </p:spPr>
        <p:txBody>
          <a:bodyPr vert="horz" lIns="0" tIns="0" rIns="0" bIns="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 recovery</a:t>
            </a:r>
            <a:b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E2534-7CBC-2174-7380-C83C1F95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49" y="245633"/>
            <a:ext cx="2500334" cy="38443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4C8BD2-EADA-A312-77A0-13F22D7F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4" y="4903227"/>
            <a:ext cx="11948591" cy="15700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62B3A0-27F6-F050-9E51-5AE1DCABC4A7}"/>
              </a:ext>
            </a:extLst>
          </p:cNvPr>
          <p:cNvSpPr txBox="1"/>
          <p:nvPr/>
        </p:nvSpPr>
        <p:spPr>
          <a:xfrm>
            <a:off x="1009281" y="2594901"/>
            <a:ext cx="6052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Error injected in simulation.</a:t>
            </a:r>
          </a:p>
          <a:p>
            <a:pPr marL="342900" indent="-342900">
              <a:buAutoNum type="arabicPeriod"/>
            </a:pPr>
            <a:r>
              <a:rPr lang="en-US" dirty="0"/>
              <a:t>Register 27 value in main core changes from correct value to faulty value.</a:t>
            </a:r>
          </a:p>
          <a:p>
            <a:pPr marL="342900" indent="-342900">
              <a:buAutoNum type="arabicPeriod"/>
            </a:pPr>
            <a:r>
              <a:rPr lang="en-US" dirty="0"/>
              <a:t>Wrong register values causing output mismatch between two cores , the mismatch is detected by the comparator.</a:t>
            </a:r>
          </a:p>
          <a:p>
            <a:pPr marL="342900" indent="-342900">
              <a:buAutoNum type="arabicPeriod"/>
            </a:pPr>
            <a:r>
              <a:rPr lang="en-US" dirty="0"/>
              <a:t>Restore system pushes the correct values from shadow core to main core.</a:t>
            </a:r>
          </a:p>
          <a:p>
            <a:pPr marL="342900" indent="-342900">
              <a:buAutoNum type="arabicPeriod"/>
            </a:pPr>
            <a:r>
              <a:rPr lang="en-US" dirty="0"/>
              <a:t>Outputs from both cores return to being equal.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F3DE0-26F0-EDDE-FC7E-CCD3DE41B104}"/>
              </a:ext>
            </a:extLst>
          </p:cNvPr>
          <p:cNvSpPr txBox="1"/>
          <p:nvPr/>
        </p:nvSpPr>
        <p:spPr>
          <a:xfrm>
            <a:off x="0" y="1855765"/>
            <a:ext cx="73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 the assumption that the attack is executed only on the main core, the simulation steps are:</a:t>
            </a:r>
          </a:p>
        </p:txBody>
      </p:sp>
    </p:spTree>
    <p:extLst>
      <p:ext uri="{BB962C8B-B14F-4D97-AF65-F5344CB8AC3E}">
        <p14:creationId xmlns:p14="http://schemas.microsoft.com/office/powerpoint/2010/main" val="116506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145C1-67D8-5BA4-FA6C-EC6DCB71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100" spc="75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BD35-132C-43F5-2BF7-F38AEA76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Books">
            <a:extLst>
              <a:ext uri="{FF2B5EF4-FFF2-40B4-BE49-F238E27FC236}">
                <a16:creationId xmlns:a16="http://schemas.microsoft.com/office/drawing/2014/main" id="{EC3D78AF-554A-9768-1946-5E26EA23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5721" y="908217"/>
            <a:ext cx="5049079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2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1EF88A-CE9E-EF17-D232-46A24AB05F7E}"/>
              </a:ext>
            </a:extLst>
          </p:cNvPr>
          <p:cNvSpPr txBox="1">
            <a:spLocks/>
          </p:cNvSpPr>
          <p:nvPr/>
        </p:nvSpPr>
        <p:spPr>
          <a:xfrm>
            <a:off x="1371598" y="462743"/>
            <a:ext cx="6743698" cy="156002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System recovery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2B3A0-27F6-F050-9E51-5AE1DCABC4A7}"/>
              </a:ext>
            </a:extLst>
          </p:cNvPr>
          <p:cNvSpPr txBox="1"/>
          <p:nvPr/>
        </p:nvSpPr>
        <p:spPr>
          <a:xfrm>
            <a:off x="1168400" y="1900683"/>
            <a:ext cx="6470073" cy="8038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Main core’s register file modification.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Main core’s registers are recovered by shadow core’s registers.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17DD3-44C1-56A6-0712-14B24EB1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96DC87-D44A-7AC9-0CE8-9E720C326523}"/>
              </a:ext>
            </a:extLst>
          </p:cNvPr>
          <p:cNvSpPr txBox="1">
            <a:spLocks/>
          </p:cNvSpPr>
          <p:nvPr/>
        </p:nvSpPr>
        <p:spPr>
          <a:xfrm>
            <a:off x="1371598" y="462743"/>
            <a:ext cx="5327375" cy="1560022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en-US" sz="180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E139E-EF4C-7612-A773-5E167D7D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482" y="184621"/>
            <a:ext cx="2500334" cy="3844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FB8D2C-CC82-57ED-2C4D-F528701D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284" y="4443671"/>
            <a:ext cx="3671720" cy="181048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F3432A3-5F44-CBD1-ECBA-74C73B11F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54499"/>
              </p:ext>
            </p:extLst>
          </p:nvPr>
        </p:nvGraphicFramePr>
        <p:xfrm>
          <a:off x="302996" y="3429000"/>
          <a:ext cx="7556775" cy="19925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8925">
                  <a:extLst>
                    <a:ext uri="{9D8B030D-6E8A-4147-A177-3AD203B41FA5}">
                      <a16:colId xmlns:a16="http://schemas.microsoft.com/office/drawing/2014/main" val="345732903"/>
                    </a:ext>
                  </a:extLst>
                </a:gridCol>
                <a:gridCol w="2518925">
                  <a:extLst>
                    <a:ext uri="{9D8B030D-6E8A-4147-A177-3AD203B41FA5}">
                      <a16:colId xmlns:a16="http://schemas.microsoft.com/office/drawing/2014/main" val="3235487438"/>
                    </a:ext>
                  </a:extLst>
                </a:gridCol>
                <a:gridCol w="2518925">
                  <a:extLst>
                    <a:ext uri="{9D8B030D-6E8A-4147-A177-3AD203B41FA5}">
                      <a16:colId xmlns:a16="http://schemas.microsoft.com/office/drawing/2014/main" val="625329523"/>
                    </a:ext>
                  </a:extLst>
                </a:gridCol>
              </a:tblGrid>
              <a:tr h="398519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0321"/>
                  </a:ext>
                </a:extLst>
              </a:tr>
              <a:tr h="398519"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32’b0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40714"/>
                  </a:ext>
                </a:extLst>
              </a:tr>
              <a:tr h="398519">
                <a:tc>
                  <a:txBody>
                    <a:bodyPr/>
                    <a:lstStyle/>
                    <a:p>
                      <a:r>
                        <a:rPr lang="en-US" dirty="0" err="1"/>
                        <a:t>ctc_active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51446"/>
                  </a:ext>
                </a:extLst>
              </a:tr>
              <a:tr h="398519">
                <a:tc>
                  <a:txBody>
                    <a:bodyPr/>
                    <a:lstStyle/>
                    <a:p>
                      <a:r>
                        <a:rPr lang="en-US" dirty="0"/>
                        <a:t>Comparator mismatch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from shadow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16621"/>
                  </a:ext>
                </a:extLst>
              </a:tr>
              <a:tr h="398519">
                <a:tc>
                  <a:txBody>
                    <a:bodyPr/>
                    <a:lstStyle/>
                    <a:p>
                      <a:r>
                        <a:rPr lang="en-US" dirty="0"/>
                        <a:t>Write to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8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2B3A0-27F6-F050-9E51-5AE1DCABC4A7}"/>
              </a:ext>
            </a:extLst>
          </p:cNvPr>
          <p:cNvSpPr txBox="1"/>
          <p:nvPr/>
        </p:nvSpPr>
        <p:spPr>
          <a:xfrm>
            <a:off x="512618" y="1628068"/>
            <a:ext cx="7389178" cy="36014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In order to maintain uninterrupted operation during the recovery of the main core, the shadow core will be employed as the primary core.</a:t>
            </a:r>
            <a:endParaRPr lang="en-US" dirty="0"/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Once the main core fully recovered, </a:t>
            </a:r>
            <a:r>
              <a:rPr lang="en-GB" dirty="0"/>
              <a:t>it will regain control, and its output will be utilized for further execution until the next mismatch occurs</a:t>
            </a:r>
            <a:r>
              <a:rPr lang="en-US" dirty="0"/>
              <a:t>. 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 temporary solution; in the future, our plan is to implement a more comprehensive recovery mechanism that is better suited for real systems.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17DD3-44C1-56A6-0712-14B24EB1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96DC87-D44A-7AC9-0CE8-9E720C326523}"/>
              </a:ext>
            </a:extLst>
          </p:cNvPr>
          <p:cNvSpPr txBox="1">
            <a:spLocks/>
          </p:cNvSpPr>
          <p:nvPr/>
        </p:nvSpPr>
        <p:spPr>
          <a:xfrm>
            <a:off x="1371598" y="462743"/>
            <a:ext cx="5327375" cy="1560022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en-US" sz="180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FFD10-CA61-A4CA-0A2E-BAB9769DA3BB}"/>
              </a:ext>
            </a:extLst>
          </p:cNvPr>
          <p:cNvSpPr txBox="1">
            <a:spLocks/>
          </p:cNvSpPr>
          <p:nvPr/>
        </p:nvSpPr>
        <p:spPr>
          <a:xfrm>
            <a:off x="1371598" y="603849"/>
            <a:ext cx="5327375" cy="966159"/>
          </a:xfrm>
          <a:prstGeom prst="rect">
            <a:avLst/>
          </a:prstGeom>
        </p:spPr>
        <p:txBody>
          <a:bodyPr vert="horz" lIns="0" tIns="0" rIns="0" bIns="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 recovery</a:t>
            </a:r>
            <a:b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1E013-D278-6AD4-414F-4AA3341F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267" y="4272108"/>
            <a:ext cx="599206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8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29446-8DC3-AA9D-61D0-3A942FA4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100" spc="750">
                <a:solidFill>
                  <a:schemeClr val="bg1"/>
                </a:solidFill>
              </a:rPr>
              <a:t>Software modifications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20B4E-4115-3299-4D7C-D0443BF4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8960DECA-A03C-38D9-FADD-79F278F4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5721" y="908217"/>
            <a:ext cx="5049079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05BE2A-89FF-34EC-6AD1-F4DF1F76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91" y="1588656"/>
            <a:ext cx="6557817" cy="1674128"/>
          </a:xfrm>
        </p:spPr>
        <p:txBody>
          <a:bodyPr>
            <a:normAutofit/>
          </a:bodyPr>
          <a:lstStyle/>
          <a:p>
            <a:r>
              <a:rPr lang="en-GB" sz="1600" dirty="0"/>
              <a:t>Using CSR_WRITE() to enable/disable comparisons.</a:t>
            </a:r>
          </a:p>
          <a:p>
            <a:r>
              <a:rPr lang="en-GB" sz="1600" dirty="0"/>
              <a:t>Can be implemented for desired stages during boot ROM code.</a:t>
            </a:r>
          </a:p>
          <a:p>
            <a:r>
              <a:rPr lang="en-GB" sz="1600" dirty="0"/>
              <a:t>Before CSR_WRITE(0 we use CSR_READ() to keep the original values of MSTATUS register unmodified except for the desired bits.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A7D8A-94EF-D702-6913-222DE9F2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A2E9DD-2CD0-5444-8432-CF5DB5C4A9AC}"/>
              </a:ext>
            </a:extLst>
          </p:cNvPr>
          <p:cNvSpPr txBox="1">
            <a:spLocks/>
          </p:cNvSpPr>
          <p:nvPr/>
        </p:nvSpPr>
        <p:spPr>
          <a:xfrm>
            <a:off x="1371598" y="603849"/>
            <a:ext cx="5327375" cy="966159"/>
          </a:xfrm>
          <a:prstGeom prst="rect">
            <a:avLst/>
          </a:prstGeom>
        </p:spPr>
        <p:txBody>
          <a:bodyPr vert="horz" lIns="0" tIns="0" rIns="0" bIns="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Compare command</a:t>
            </a:r>
            <a:b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85A8BF-0B88-2DB4-1143-BEA8CD5B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3158664"/>
            <a:ext cx="9069238" cy="26589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C8885D-E675-4F38-BC78-390B26D91172}"/>
              </a:ext>
            </a:extLst>
          </p:cNvPr>
          <p:cNvSpPr/>
          <p:nvPr/>
        </p:nvSpPr>
        <p:spPr>
          <a:xfrm>
            <a:off x="877455" y="3730924"/>
            <a:ext cx="3048000" cy="20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2C191A-205B-5B6F-84CB-2C15D3F74420}"/>
              </a:ext>
            </a:extLst>
          </p:cNvPr>
          <p:cNvSpPr/>
          <p:nvPr/>
        </p:nvSpPr>
        <p:spPr>
          <a:xfrm>
            <a:off x="877455" y="5555215"/>
            <a:ext cx="3048000" cy="20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0E0EA-2B13-7A12-8A32-2DAA1443BE26}"/>
              </a:ext>
            </a:extLst>
          </p:cNvPr>
          <p:cNvSpPr/>
          <p:nvPr/>
        </p:nvSpPr>
        <p:spPr>
          <a:xfrm>
            <a:off x="810883" y="3934691"/>
            <a:ext cx="4076700" cy="125841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5B6AB-C98E-4B8D-B091-9D6EE2D5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3F43-A8D9-FD08-B645-B7F572E6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Check List">
            <a:extLst>
              <a:ext uri="{FF2B5EF4-FFF2-40B4-BE49-F238E27FC236}">
                <a16:creationId xmlns:a16="http://schemas.microsoft.com/office/drawing/2014/main" id="{382F02AD-C241-E409-7F24-5DD400AD4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5721" y="908217"/>
            <a:ext cx="5049079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634D2-0068-84AD-C1AB-6A743103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D49A48-6D90-D8F2-ACC9-D4C1E9058FAA}"/>
              </a:ext>
            </a:extLst>
          </p:cNvPr>
          <p:cNvSpPr txBox="1">
            <a:spLocks/>
          </p:cNvSpPr>
          <p:nvPr/>
        </p:nvSpPr>
        <p:spPr>
          <a:xfrm>
            <a:off x="1371597" y="603849"/>
            <a:ext cx="7832787" cy="966159"/>
          </a:xfrm>
          <a:prstGeom prst="rect">
            <a:avLst/>
          </a:prstGeom>
        </p:spPr>
        <p:txBody>
          <a:bodyPr vert="horz" lIns="0" tIns="0" rIns="0" bIns="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 – error injection</a:t>
            </a:r>
            <a:b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7E980-69D9-8C05-D62B-282E543D7E5A}"/>
              </a:ext>
            </a:extLst>
          </p:cNvPr>
          <p:cNvSpPr txBox="1"/>
          <p:nvPr/>
        </p:nvSpPr>
        <p:spPr>
          <a:xfrm>
            <a:off x="1371597" y="1570008"/>
            <a:ext cx="8134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idea is to inject an error – bit flips in main core’s registers to cause a wrong output in the main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look at the waveforms and check that the output mismatch was detected and that the registers recovery is working.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Requires additional hardware support.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833BF-43C3-310D-A33A-DA706FC3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64" y="3181890"/>
            <a:ext cx="944059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6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634D2-0068-84AD-C1AB-6A743103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D49A48-6D90-D8F2-ACC9-D4C1E9058FAA}"/>
              </a:ext>
            </a:extLst>
          </p:cNvPr>
          <p:cNvSpPr txBox="1">
            <a:spLocks/>
          </p:cNvSpPr>
          <p:nvPr/>
        </p:nvSpPr>
        <p:spPr>
          <a:xfrm>
            <a:off x="1371598" y="603849"/>
            <a:ext cx="6737232" cy="966159"/>
          </a:xfrm>
          <a:prstGeom prst="rect">
            <a:avLst/>
          </a:prstGeom>
        </p:spPr>
        <p:txBody>
          <a:bodyPr vert="horz" lIns="0" tIns="0" rIns="0" bIns="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 – open titan</a:t>
            </a:r>
            <a:br>
              <a:rPr lang="en-US" sz="180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7E980-69D9-8C05-D62B-282E543D7E5A}"/>
              </a:ext>
            </a:extLst>
          </p:cNvPr>
          <p:cNvSpPr txBox="1"/>
          <p:nvPr/>
        </p:nvSpPr>
        <p:spPr>
          <a:xfrm>
            <a:off x="1371598" y="1570008"/>
            <a:ext cx="648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OpenTitan’s</a:t>
            </a:r>
            <a:r>
              <a:rPr lang="en-US" dirty="0"/>
              <a:t> Functional Validation environment and tests to ensure our modifications didn’t break existing code.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38747-B44A-1BE5-BB97-53FF4B0A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40" y="2406411"/>
            <a:ext cx="9478698" cy="1286054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FB1169F-99E6-9FC9-9EE7-30E142782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52832"/>
              </p:ext>
            </p:extLst>
          </p:nvPr>
        </p:nvGraphicFramePr>
        <p:xfrm>
          <a:off x="1371598" y="4256496"/>
          <a:ext cx="561579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7899">
                  <a:extLst>
                    <a:ext uri="{9D8B030D-6E8A-4147-A177-3AD203B41FA5}">
                      <a16:colId xmlns:a16="http://schemas.microsoft.com/office/drawing/2014/main" val="3992573170"/>
                    </a:ext>
                  </a:extLst>
                </a:gridCol>
                <a:gridCol w="2807899">
                  <a:extLst>
                    <a:ext uri="{9D8B030D-6E8A-4147-A177-3AD203B41FA5}">
                      <a16:colId xmlns:a16="http://schemas.microsoft.com/office/drawing/2014/main" val="323137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ROM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7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9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error injections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9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35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5ED18-FC2C-C195-75A9-408037C6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700" spc="75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27175-8481-2E57-42B6-5F8A1F66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E1992A88-188C-B9F0-6853-4B77AE0A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5721" y="908217"/>
            <a:ext cx="5049079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8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F57D-EA81-3EEE-FA99-8F20341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CD37-CD01-2275-CDB0-2124DCD6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OpenTitan project</a:t>
            </a:r>
          </a:p>
          <a:p>
            <a:r>
              <a:rPr lang="en-US" dirty="0"/>
              <a:t>RISC-V Ibex core</a:t>
            </a:r>
          </a:p>
          <a:p>
            <a:r>
              <a:rPr lang="en-US" dirty="0"/>
              <a:t>Secure boot</a:t>
            </a:r>
          </a:p>
          <a:p>
            <a:r>
              <a:rPr lang="en-US" dirty="0"/>
              <a:t>Fault injection attacks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DD3FD-D30A-1816-3CC0-8CE5BEE6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F57D-EA81-3EEE-FA99-8F20341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CD37-CD01-2275-CDB0-2124DCD6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implementation on FPGA</a:t>
            </a:r>
          </a:p>
          <a:p>
            <a:r>
              <a:rPr lang="en-US" dirty="0"/>
              <a:t>Performance evaluation (power/area)</a:t>
            </a:r>
          </a:p>
          <a:p>
            <a:r>
              <a:rPr lang="en-US" dirty="0"/>
              <a:t>Mechanism to decide which core is correct in case of mismatch</a:t>
            </a:r>
          </a:p>
          <a:p>
            <a:r>
              <a:rPr lang="en-US" dirty="0"/>
              <a:t>Improvements to recovery system</a:t>
            </a:r>
          </a:p>
          <a:p>
            <a:r>
              <a:rPr lang="en-US" dirty="0"/>
              <a:t>Improve validation for fault injection</a:t>
            </a:r>
          </a:p>
          <a:p>
            <a:r>
              <a:rPr lang="en-US" dirty="0"/>
              <a:t>Skew in timing between both cores’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DD3FD-D30A-1816-3CC0-8CE5BEE6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FB4-98BB-F053-3582-DB0B2332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2" y="314260"/>
            <a:ext cx="10241280" cy="524019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Background-multi core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C35CB-FE75-4B38-DA23-48C7D311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2" y="1740044"/>
            <a:ext cx="4772898" cy="454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DB4E8-6969-DCAA-2201-B6C6AD51B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68" y="1944972"/>
            <a:ext cx="1007746" cy="764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029C0B-3FC6-CE01-72FF-163500FD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68" y="3628722"/>
            <a:ext cx="1007746" cy="7643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E3A8E-D926-8F15-CE98-DF29214F6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54" y="3628722"/>
            <a:ext cx="1007746" cy="7643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674DEC-1A80-F747-BD8A-1781041F8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42" y="1922277"/>
            <a:ext cx="676369" cy="76210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A0E26B0-1167-3AD7-925C-2BF34AD943F5}"/>
              </a:ext>
            </a:extLst>
          </p:cNvPr>
          <p:cNvGrpSpPr/>
          <p:nvPr/>
        </p:nvGrpSpPr>
        <p:grpSpPr>
          <a:xfrm>
            <a:off x="6878466" y="1944972"/>
            <a:ext cx="4100213" cy="1073803"/>
            <a:chOff x="0" y="1590"/>
            <a:chExt cx="7068312" cy="2147605"/>
          </a:xfrm>
        </p:grpSpPr>
        <p:sp>
          <p:nvSpPr>
            <p:cNvPr id="28" name="Callout: Up Arrow 27">
              <a:extLst>
                <a:ext uri="{FF2B5EF4-FFF2-40B4-BE49-F238E27FC236}">
                  <a16:creationId xmlns:a16="http://schemas.microsoft.com/office/drawing/2014/main" id="{F2DF2CB4-7103-DE2B-8F62-65A2AB67FD6B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Callout: Up Arrow 4">
              <a:extLst>
                <a:ext uri="{FF2B5EF4-FFF2-40B4-BE49-F238E27FC236}">
                  <a16:creationId xmlns:a16="http://schemas.microsoft.com/office/drawing/2014/main" id="{D5410F39-E4FB-11E1-A3EF-23F0D168C4D7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ROM: </a:t>
              </a:r>
              <a:r>
                <a:rPr lang="en-GB" sz="1600" kern="1200" dirty="0"/>
                <a:t>S</a:t>
              </a:r>
              <a:r>
                <a:rPr lang="en-GB" sz="1600" dirty="0"/>
                <a:t>mall executable to initialize boot sequence</a:t>
              </a:r>
              <a:endParaRPr lang="en-US" sz="16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56CC87-586C-B413-0FDA-298EBFC5B5FF}"/>
              </a:ext>
            </a:extLst>
          </p:cNvPr>
          <p:cNvGrpSpPr/>
          <p:nvPr/>
        </p:nvGrpSpPr>
        <p:grpSpPr>
          <a:xfrm>
            <a:off x="6878465" y="3060794"/>
            <a:ext cx="4100213" cy="1073803"/>
            <a:chOff x="0" y="1590"/>
            <a:chExt cx="7068312" cy="2147605"/>
          </a:xfrm>
        </p:grpSpPr>
        <p:sp>
          <p:nvSpPr>
            <p:cNvPr id="31" name="Callout: Up Arrow 30">
              <a:extLst>
                <a:ext uri="{FF2B5EF4-FFF2-40B4-BE49-F238E27FC236}">
                  <a16:creationId xmlns:a16="http://schemas.microsoft.com/office/drawing/2014/main" id="{D43AD41E-04F5-B06F-90DE-CE57CF2057CF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allout: Up Arrow 4">
              <a:extLst>
                <a:ext uri="{FF2B5EF4-FFF2-40B4-BE49-F238E27FC236}">
                  <a16:creationId xmlns:a16="http://schemas.microsoft.com/office/drawing/2014/main" id="{2CA10BDF-3C8E-0904-B553-B604AB6C15FD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Flash: Boot services, load kernel code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0ED7B1-BA96-3AEC-CF17-B949644561BE}"/>
              </a:ext>
            </a:extLst>
          </p:cNvPr>
          <p:cNvGrpSpPr/>
          <p:nvPr/>
        </p:nvGrpSpPr>
        <p:grpSpPr>
          <a:xfrm>
            <a:off x="6878465" y="4177000"/>
            <a:ext cx="4100213" cy="1073803"/>
            <a:chOff x="0" y="1590"/>
            <a:chExt cx="7068312" cy="2147605"/>
          </a:xfrm>
        </p:grpSpPr>
        <p:sp>
          <p:nvSpPr>
            <p:cNvPr id="34" name="Callout: Up Arrow 33">
              <a:extLst>
                <a:ext uri="{FF2B5EF4-FFF2-40B4-BE49-F238E27FC236}">
                  <a16:creationId xmlns:a16="http://schemas.microsoft.com/office/drawing/2014/main" id="{9860DA1A-6B94-F281-199A-F16C1F71D6BB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Callout: Up Arrow 4">
              <a:extLst>
                <a:ext uri="{FF2B5EF4-FFF2-40B4-BE49-F238E27FC236}">
                  <a16:creationId xmlns:a16="http://schemas.microsoft.com/office/drawing/2014/main" id="{FFCA1042-01B7-3B03-AD9F-2FC51DB74DA4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Flash: Kernel boot code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F55A7F-3FE0-2365-F43F-73AF4E7DDE99}"/>
              </a:ext>
            </a:extLst>
          </p:cNvPr>
          <p:cNvGrpSpPr/>
          <p:nvPr/>
        </p:nvGrpSpPr>
        <p:grpSpPr>
          <a:xfrm>
            <a:off x="6878465" y="5304500"/>
            <a:ext cx="4100213" cy="757971"/>
            <a:chOff x="0" y="2128250"/>
            <a:chExt cx="7068312" cy="139636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6AF381-2B63-265E-3863-1F5D1D73AEF4}"/>
                </a:ext>
              </a:extLst>
            </p:cNvPr>
            <p:cNvSpPr/>
            <p:nvPr/>
          </p:nvSpPr>
          <p:spPr>
            <a:xfrm>
              <a:off x="0" y="2128250"/>
              <a:ext cx="7068312" cy="139636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E61C89-ADFD-12CD-5B05-CE3F7AF31728}"/>
                </a:ext>
              </a:extLst>
            </p:cNvPr>
            <p:cNvSpPr txBox="1"/>
            <p:nvPr/>
          </p:nvSpPr>
          <p:spPr>
            <a:xfrm>
              <a:off x="0" y="2128250"/>
              <a:ext cx="7068312" cy="1396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Further stages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A72156-AB14-5AEC-0696-D6EF1C27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41" y="3586148"/>
            <a:ext cx="676369" cy="762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35BDD-54AC-1A13-C53E-6733C54A9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6" y="3630945"/>
            <a:ext cx="676369" cy="762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B34FE-CD67-09E1-0FDE-8E7862328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6" y="1922277"/>
            <a:ext cx="676369" cy="76210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287B6-1DB2-4D7F-01CF-A9B01A75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F57D-EA81-3EEE-FA99-8F20341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CD37-CD01-2275-CDB0-2124DCD6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2537374"/>
          </a:xfrm>
        </p:spPr>
        <p:txBody>
          <a:bodyPr/>
          <a:lstStyle/>
          <a:p>
            <a:r>
              <a:rPr lang="en-US" dirty="0"/>
              <a:t>Dual core secure boot as fault injection attack mitigation</a:t>
            </a:r>
          </a:p>
          <a:p>
            <a:r>
              <a:rPr lang="en-US" dirty="0"/>
              <a:t>Software controlled mitigation</a:t>
            </a:r>
          </a:p>
          <a:p>
            <a:r>
              <a:rPr lang="en-US" dirty="0"/>
              <a:t>System recovery after attack</a:t>
            </a:r>
          </a:p>
          <a:p>
            <a:r>
              <a:rPr lang="en-US" dirty="0"/>
              <a:t>System validation</a:t>
            </a:r>
          </a:p>
          <a:p>
            <a:r>
              <a:rPr lang="en-US" dirty="0"/>
              <a:t>Validation with error injection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DD3FD-D30A-1816-3CC0-8CE5BEE6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F0A89-BEAC-CAAB-E58F-9805B4082925}"/>
              </a:ext>
            </a:extLst>
          </p:cNvPr>
          <p:cNvSpPr txBox="1"/>
          <p:nvPr/>
        </p:nvSpPr>
        <p:spPr>
          <a:xfrm>
            <a:off x="973059" y="4761781"/>
            <a:ext cx="10498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Boris Bukchin 	</a:t>
            </a:r>
            <a:r>
              <a:rPr lang="en-US" dirty="0">
                <a:hlinkClick r:id="rId2"/>
              </a:rPr>
              <a:t>buboris@campus.technion.ac.il</a:t>
            </a:r>
            <a:endParaRPr lang="en-US" dirty="0"/>
          </a:p>
          <a:p>
            <a:r>
              <a:rPr lang="en-US" dirty="0"/>
              <a:t>Sergey Mashkin	</a:t>
            </a:r>
            <a:r>
              <a:rPr lang="en-US" dirty="0">
                <a:hlinkClick r:id="rId3"/>
              </a:rPr>
              <a:t>sergeymas@campus.technion.ac.il</a:t>
            </a:r>
            <a:endParaRPr lang="en-US" dirty="0"/>
          </a:p>
          <a:p>
            <a:r>
              <a:rPr lang="en-US" dirty="0"/>
              <a:t>Avi Mendelson	</a:t>
            </a:r>
            <a:r>
              <a:rPr lang="en-US" dirty="0">
                <a:hlinkClick r:id="rId4"/>
              </a:rPr>
              <a:t>mendlson@technion.ac.il</a:t>
            </a:r>
            <a:endParaRPr lang="en-US" dirty="0"/>
          </a:p>
          <a:p>
            <a:endParaRPr lang="en-US" u="sng" dirty="0"/>
          </a:p>
          <a:p>
            <a:r>
              <a:rPr lang="en-US" dirty="0">
                <a:hlinkClick r:id="rId5"/>
              </a:rPr>
              <a:t>https://github.com/planetofwar/SecureBoot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5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CE69CC-8D7E-5FE0-7DF6-1D4ED37135C5}"/>
              </a:ext>
            </a:extLst>
          </p:cNvPr>
          <p:cNvSpPr/>
          <p:nvPr/>
        </p:nvSpPr>
        <p:spPr>
          <a:xfrm>
            <a:off x="6477000" y="1436914"/>
            <a:ext cx="5388429" cy="27400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E4FB4-98BB-F053-3582-DB0B2332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2" y="314260"/>
            <a:ext cx="10241280" cy="524019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Background-Secure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C35CB-FE75-4B38-DA23-48C7D311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2" y="1740044"/>
            <a:ext cx="4772898" cy="454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DB4E8-6969-DCAA-2201-B6C6AD51B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68" y="1944972"/>
            <a:ext cx="1007746" cy="764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029C0B-3FC6-CE01-72FF-163500FD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68" y="3628722"/>
            <a:ext cx="1007746" cy="7643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E3A8E-D926-8F15-CE98-DF29214F6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54" y="3628722"/>
            <a:ext cx="1007746" cy="7643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674DEC-1A80-F747-BD8A-1781041F8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42" y="1922277"/>
            <a:ext cx="676369" cy="76210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A0E26B0-1167-3AD7-925C-2BF34AD943F5}"/>
              </a:ext>
            </a:extLst>
          </p:cNvPr>
          <p:cNvGrpSpPr/>
          <p:nvPr/>
        </p:nvGrpSpPr>
        <p:grpSpPr>
          <a:xfrm>
            <a:off x="6878466" y="1944972"/>
            <a:ext cx="4100213" cy="1073803"/>
            <a:chOff x="0" y="1590"/>
            <a:chExt cx="7068312" cy="2147605"/>
          </a:xfrm>
        </p:grpSpPr>
        <p:sp>
          <p:nvSpPr>
            <p:cNvPr id="28" name="Callout: Up Arrow 27">
              <a:extLst>
                <a:ext uri="{FF2B5EF4-FFF2-40B4-BE49-F238E27FC236}">
                  <a16:creationId xmlns:a16="http://schemas.microsoft.com/office/drawing/2014/main" id="{F2DF2CB4-7103-DE2B-8F62-65A2AB67FD6B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Callout: Up Arrow 4">
              <a:extLst>
                <a:ext uri="{FF2B5EF4-FFF2-40B4-BE49-F238E27FC236}">
                  <a16:creationId xmlns:a16="http://schemas.microsoft.com/office/drawing/2014/main" id="{D5410F39-E4FB-11E1-A3EF-23F0D168C4D7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ROM: </a:t>
              </a:r>
              <a:r>
                <a:rPr lang="en-GB" sz="1600" kern="1200" dirty="0"/>
                <a:t>S</a:t>
              </a:r>
              <a:r>
                <a:rPr lang="en-GB" sz="1600" dirty="0"/>
                <a:t>mall executable to initialize boot sequence</a:t>
              </a:r>
              <a:endParaRPr lang="en-US" sz="16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56CC87-586C-B413-0FDA-298EBFC5B5FF}"/>
              </a:ext>
            </a:extLst>
          </p:cNvPr>
          <p:cNvGrpSpPr/>
          <p:nvPr/>
        </p:nvGrpSpPr>
        <p:grpSpPr>
          <a:xfrm>
            <a:off x="6878465" y="3060794"/>
            <a:ext cx="4100213" cy="1073803"/>
            <a:chOff x="0" y="1590"/>
            <a:chExt cx="7068312" cy="2147605"/>
          </a:xfrm>
        </p:grpSpPr>
        <p:sp>
          <p:nvSpPr>
            <p:cNvPr id="31" name="Callout: Up Arrow 30">
              <a:extLst>
                <a:ext uri="{FF2B5EF4-FFF2-40B4-BE49-F238E27FC236}">
                  <a16:creationId xmlns:a16="http://schemas.microsoft.com/office/drawing/2014/main" id="{D43AD41E-04F5-B06F-90DE-CE57CF2057CF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allout: Up Arrow 4">
              <a:extLst>
                <a:ext uri="{FF2B5EF4-FFF2-40B4-BE49-F238E27FC236}">
                  <a16:creationId xmlns:a16="http://schemas.microsoft.com/office/drawing/2014/main" id="{2CA10BDF-3C8E-0904-B553-B604AB6C15FD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Flash: Boot services, load kernel code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0ED7B1-BA96-3AEC-CF17-B949644561BE}"/>
              </a:ext>
            </a:extLst>
          </p:cNvPr>
          <p:cNvGrpSpPr/>
          <p:nvPr/>
        </p:nvGrpSpPr>
        <p:grpSpPr>
          <a:xfrm>
            <a:off x="6878465" y="4177000"/>
            <a:ext cx="4100213" cy="1073803"/>
            <a:chOff x="0" y="1590"/>
            <a:chExt cx="7068312" cy="2147605"/>
          </a:xfrm>
        </p:grpSpPr>
        <p:sp>
          <p:nvSpPr>
            <p:cNvPr id="34" name="Callout: Up Arrow 33">
              <a:extLst>
                <a:ext uri="{FF2B5EF4-FFF2-40B4-BE49-F238E27FC236}">
                  <a16:creationId xmlns:a16="http://schemas.microsoft.com/office/drawing/2014/main" id="{9860DA1A-6B94-F281-199A-F16C1F71D6BB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Callout: Up Arrow 4">
              <a:extLst>
                <a:ext uri="{FF2B5EF4-FFF2-40B4-BE49-F238E27FC236}">
                  <a16:creationId xmlns:a16="http://schemas.microsoft.com/office/drawing/2014/main" id="{FFCA1042-01B7-3B03-AD9F-2FC51DB74DA4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Flash: Kernel boot code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F55A7F-3FE0-2365-F43F-73AF4E7DDE99}"/>
              </a:ext>
            </a:extLst>
          </p:cNvPr>
          <p:cNvGrpSpPr/>
          <p:nvPr/>
        </p:nvGrpSpPr>
        <p:grpSpPr>
          <a:xfrm>
            <a:off x="6878465" y="5304500"/>
            <a:ext cx="4100213" cy="757971"/>
            <a:chOff x="0" y="2128250"/>
            <a:chExt cx="7068312" cy="139636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6AF381-2B63-265E-3863-1F5D1D73AEF4}"/>
                </a:ext>
              </a:extLst>
            </p:cNvPr>
            <p:cNvSpPr/>
            <p:nvPr/>
          </p:nvSpPr>
          <p:spPr>
            <a:xfrm>
              <a:off x="0" y="2128250"/>
              <a:ext cx="7068312" cy="139636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E61C89-ADFD-12CD-5B05-CE3F7AF31728}"/>
                </a:ext>
              </a:extLst>
            </p:cNvPr>
            <p:cNvSpPr txBox="1"/>
            <p:nvPr/>
          </p:nvSpPr>
          <p:spPr>
            <a:xfrm>
              <a:off x="0" y="2128250"/>
              <a:ext cx="7068312" cy="1396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Further stages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A72156-AB14-5AEC-0696-D6EF1C27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41" y="3586148"/>
            <a:ext cx="676369" cy="762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35BDD-54AC-1A13-C53E-6733C54A9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6" y="3630945"/>
            <a:ext cx="676369" cy="762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B34FE-CD67-09E1-0FDE-8E7862328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6" y="1922277"/>
            <a:ext cx="676369" cy="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CA0C4-F04F-5FC3-EC9F-72E7D0BB0A94}"/>
              </a:ext>
            </a:extLst>
          </p:cNvPr>
          <p:cNvSpPr txBox="1"/>
          <p:nvPr/>
        </p:nvSpPr>
        <p:spPr>
          <a:xfrm>
            <a:off x="9406354" y="2664614"/>
            <a:ext cx="22395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code 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029AD-C5F4-648F-510E-F02595DFC232}"/>
              </a:ext>
            </a:extLst>
          </p:cNvPr>
          <p:cNvSpPr txBox="1"/>
          <p:nvPr/>
        </p:nvSpPr>
        <p:spPr>
          <a:xfrm>
            <a:off x="9406354" y="3780820"/>
            <a:ext cx="22395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code signature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64AA9-C6B3-269A-CE99-0107A1498372}"/>
              </a:ext>
            </a:extLst>
          </p:cNvPr>
          <p:cNvSpPr txBox="1"/>
          <p:nvPr/>
        </p:nvSpPr>
        <p:spPr>
          <a:xfrm>
            <a:off x="9409842" y="1566780"/>
            <a:ext cx="22395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code signature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67F405-7C60-40D2-CDCC-14F44AA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FB4-98BB-F053-3582-DB0B2332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2" y="314260"/>
            <a:ext cx="10241280" cy="524019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Motivation-fault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C35CB-FE75-4B38-DA23-48C7D311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2" y="1740044"/>
            <a:ext cx="4772898" cy="454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DB4E8-6969-DCAA-2201-B6C6AD51B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68" y="1944972"/>
            <a:ext cx="1007746" cy="764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029C0B-3FC6-CE01-72FF-163500FD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68" y="3628722"/>
            <a:ext cx="1007746" cy="7643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E3A8E-D926-8F15-CE98-DF29214F6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54" y="3628722"/>
            <a:ext cx="1007746" cy="7643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674DEC-1A80-F747-BD8A-1781041F8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42" y="1922277"/>
            <a:ext cx="676369" cy="76210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A0E26B0-1167-3AD7-925C-2BF34AD943F5}"/>
              </a:ext>
            </a:extLst>
          </p:cNvPr>
          <p:cNvGrpSpPr/>
          <p:nvPr/>
        </p:nvGrpSpPr>
        <p:grpSpPr>
          <a:xfrm>
            <a:off x="6878466" y="1944972"/>
            <a:ext cx="4100213" cy="1073803"/>
            <a:chOff x="0" y="1590"/>
            <a:chExt cx="7068312" cy="2147605"/>
          </a:xfrm>
        </p:grpSpPr>
        <p:sp>
          <p:nvSpPr>
            <p:cNvPr id="28" name="Callout: Up Arrow 27">
              <a:extLst>
                <a:ext uri="{FF2B5EF4-FFF2-40B4-BE49-F238E27FC236}">
                  <a16:creationId xmlns:a16="http://schemas.microsoft.com/office/drawing/2014/main" id="{F2DF2CB4-7103-DE2B-8F62-65A2AB67FD6B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Callout: Up Arrow 4">
              <a:extLst>
                <a:ext uri="{FF2B5EF4-FFF2-40B4-BE49-F238E27FC236}">
                  <a16:creationId xmlns:a16="http://schemas.microsoft.com/office/drawing/2014/main" id="{D5410F39-E4FB-11E1-A3EF-23F0D168C4D7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ROM: </a:t>
              </a:r>
              <a:r>
                <a:rPr lang="en-GB" sz="1600" kern="1200" dirty="0"/>
                <a:t>S</a:t>
              </a:r>
              <a:r>
                <a:rPr lang="en-GB" sz="1600" dirty="0"/>
                <a:t>mall executable to initialize boot sequence</a:t>
              </a:r>
              <a:endParaRPr lang="en-US" sz="16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56CC87-586C-B413-0FDA-298EBFC5B5FF}"/>
              </a:ext>
            </a:extLst>
          </p:cNvPr>
          <p:cNvGrpSpPr/>
          <p:nvPr/>
        </p:nvGrpSpPr>
        <p:grpSpPr>
          <a:xfrm>
            <a:off x="6878465" y="3060794"/>
            <a:ext cx="4100213" cy="1073803"/>
            <a:chOff x="0" y="1590"/>
            <a:chExt cx="7068312" cy="2147605"/>
          </a:xfrm>
          <a:solidFill>
            <a:schemeClr val="tx2"/>
          </a:solidFill>
        </p:grpSpPr>
        <p:sp>
          <p:nvSpPr>
            <p:cNvPr id="31" name="Callout: Up Arrow 30">
              <a:extLst>
                <a:ext uri="{FF2B5EF4-FFF2-40B4-BE49-F238E27FC236}">
                  <a16:creationId xmlns:a16="http://schemas.microsoft.com/office/drawing/2014/main" id="{D43AD41E-04F5-B06F-90DE-CE57CF2057CF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allout: Up Arrow 4">
              <a:extLst>
                <a:ext uri="{FF2B5EF4-FFF2-40B4-BE49-F238E27FC236}">
                  <a16:creationId xmlns:a16="http://schemas.microsoft.com/office/drawing/2014/main" id="{2CA10BDF-3C8E-0904-B553-B604AB6C15FD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Flash: Boot services, load kernel code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0ED7B1-BA96-3AEC-CF17-B949644561BE}"/>
              </a:ext>
            </a:extLst>
          </p:cNvPr>
          <p:cNvGrpSpPr/>
          <p:nvPr/>
        </p:nvGrpSpPr>
        <p:grpSpPr>
          <a:xfrm>
            <a:off x="6878465" y="4177000"/>
            <a:ext cx="4100213" cy="1073803"/>
            <a:chOff x="0" y="1590"/>
            <a:chExt cx="7068312" cy="2147605"/>
          </a:xfrm>
          <a:solidFill>
            <a:schemeClr val="tx2"/>
          </a:solidFill>
        </p:grpSpPr>
        <p:sp>
          <p:nvSpPr>
            <p:cNvPr id="34" name="Callout: Up Arrow 33">
              <a:extLst>
                <a:ext uri="{FF2B5EF4-FFF2-40B4-BE49-F238E27FC236}">
                  <a16:creationId xmlns:a16="http://schemas.microsoft.com/office/drawing/2014/main" id="{9860DA1A-6B94-F281-199A-F16C1F71D6BB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Callout: Up Arrow 4">
              <a:extLst>
                <a:ext uri="{FF2B5EF4-FFF2-40B4-BE49-F238E27FC236}">
                  <a16:creationId xmlns:a16="http://schemas.microsoft.com/office/drawing/2014/main" id="{FFCA1042-01B7-3B03-AD9F-2FC51DB74DA4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Flash: Kernel boot code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F55A7F-3FE0-2365-F43F-73AF4E7DDE99}"/>
              </a:ext>
            </a:extLst>
          </p:cNvPr>
          <p:cNvGrpSpPr/>
          <p:nvPr/>
        </p:nvGrpSpPr>
        <p:grpSpPr>
          <a:xfrm>
            <a:off x="6878465" y="5304500"/>
            <a:ext cx="4100213" cy="757971"/>
            <a:chOff x="0" y="2128250"/>
            <a:chExt cx="7068312" cy="1396362"/>
          </a:xfrm>
          <a:solidFill>
            <a:schemeClr val="tx2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6AF381-2B63-265E-3863-1F5D1D73AEF4}"/>
                </a:ext>
              </a:extLst>
            </p:cNvPr>
            <p:cNvSpPr/>
            <p:nvPr/>
          </p:nvSpPr>
          <p:spPr>
            <a:xfrm>
              <a:off x="0" y="2128250"/>
              <a:ext cx="7068312" cy="13963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E61C89-ADFD-12CD-5B05-CE3F7AF31728}"/>
                </a:ext>
              </a:extLst>
            </p:cNvPr>
            <p:cNvSpPr txBox="1"/>
            <p:nvPr/>
          </p:nvSpPr>
          <p:spPr>
            <a:xfrm>
              <a:off x="0" y="2128250"/>
              <a:ext cx="7068312" cy="13963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Further stages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A72156-AB14-5AEC-0696-D6EF1C27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41" y="3586148"/>
            <a:ext cx="676369" cy="762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35BDD-54AC-1A13-C53E-6733C54A9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6" y="3630945"/>
            <a:ext cx="676369" cy="762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B34FE-CD67-09E1-0FDE-8E7862328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6" y="1922277"/>
            <a:ext cx="676369" cy="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CA0C4-F04F-5FC3-EC9F-72E7D0BB0A94}"/>
              </a:ext>
            </a:extLst>
          </p:cNvPr>
          <p:cNvSpPr txBox="1"/>
          <p:nvPr/>
        </p:nvSpPr>
        <p:spPr>
          <a:xfrm>
            <a:off x="9406354" y="2664614"/>
            <a:ext cx="223951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code 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029AD-C5F4-648F-510E-F02595DFC232}"/>
              </a:ext>
            </a:extLst>
          </p:cNvPr>
          <p:cNvSpPr txBox="1"/>
          <p:nvPr/>
        </p:nvSpPr>
        <p:spPr>
          <a:xfrm>
            <a:off x="9406354" y="3780820"/>
            <a:ext cx="223951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code signature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64AA9-C6B3-269A-CE99-0107A1498372}"/>
              </a:ext>
            </a:extLst>
          </p:cNvPr>
          <p:cNvSpPr txBox="1"/>
          <p:nvPr/>
        </p:nvSpPr>
        <p:spPr>
          <a:xfrm>
            <a:off x="9409842" y="1566780"/>
            <a:ext cx="22395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code signature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FE0FA8-40C7-473C-BE6E-DC3939EF90A3}"/>
              </a:ext>
            </a:extLst>
          </p:cNvPr>
          <p:cNvGrpSpPr/>
          <p:nvPr/>
        </p:nvGrpSpPr>
        <p:grpSpPr>
          <a:xfrm>
            <a:off x="6889929" y="1944972"/>
            <a:ext cx="4100213" cy="1073803"/>
            <a:chOff x="0" y="1590"/>
            <a:chExt cx="7068312" cy="2147605"/>
          </a:xfrm>
          <a:solidFill>
            <a:schemeClr val="tx2"/>
          </a:solidFill>
        </p:grpSpPr>
        <p:sp>
          <p:nvSpPr>
            <p:cNvPr id="17" name="Callout: Up Arrow 16">
              <a:extLst>
                <a:ext uri="{FF2B5EF4-FFF2-40B4-BE49-F238E27FC236}">
                  <a16:creationId xmlns:a16="http://schemas.microsoft.com/office/drawing/2014/main" id="{199AE1C8-0BB8-F272-3650-9A6E0FCEDFA3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allout: Up Arrow 4">
              <a:extLst>
                <a:ext uri="{FF2B5EF4-FFF2-40B4-BE49-F238E27FC236}">
                  <a16:creationId xmlns:a16="http://schemas.microsoft.com/office/drawing/2014/main" id="{DB79928B-F645-61BD-9056-C2222B1AC274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ROM: </a:t>
              </a:r>
              <a:r>
                <a:rPr lang="en-GB" sz="1600" kern="1200" dirty="0"/>
                <a:t>S</a:t>
              </a:r>
              <a:r>
                <a:rPr lang="en-GB" sz="1600" dirty="0"/>
                <a:t>mall executable to initialize boot sequence</a:t>
              </a:r>
              <a:endParaRPr lang="en-US" sz="16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CC98E60-0A6A-37C7-0F25-F17A4CBF9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034" y="1534426"/>
            <a:ext cx="647790" cy="7144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8A0544-7810-0E11-CF12-960EB2006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1627" y="2939288"/>
            <a:ext cx="426251" cy="3919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CAEBC1-8E25-9D5C-D8EC-97E4CF8DC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1626" y="4713902"/>
            <a:ext cx="426251" cy="3919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D728AF1-4A3F-52DB-D8C6-42BD7413E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156" y="2939287"/>
            <a:ext cx="426251" cy="3919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860886B-44A9-8423-A58B-F32492428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188" y="4713902"/>
            <a:ext cx="426251" cy="3919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FF92105-1AFB-3D0F-9B40-F7E053C6A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129" y="1891663"/>
            <a:ext cx="647790" cy="7144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AE024C-1065-06DE-AEB3-D9216EA5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FB4-98BB-F053-3582-DB0B2332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2" y="314260"/>
            <a:ext cx="10241280" cy="524019"/>
          </a:xfrm>
        </p:spPr>
        <p:txBody>
          <a:bodyPr>
            <a:noAutofit/>
          </a:bodyPr>
          <a:lstStyle/>
          <a:p>
            <a:r>
              <a:rPr lang="en-US" sz="2800" dirty="0"/>
              <a:t>Motivation-Dual core secure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C35CB-FE75-4B38-DA23-48C7D311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2" y="1740044"/>
            <a:ext cx="4772898" cy="45416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029C0B-3FC6-CE01-72FF-163500FD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68" y="3628722"/>
            <a:ext cx="1007746" cy="7643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E3A8E-D926-8F15-CE98-DF29214F6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54" y="3628722"/>
            <a:ext cx="1007746" cy="7643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674DEC-1A80-F747-BD8A-1781041F8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42" y="1922277"/>
            <a:ext cx="676369" cy="76210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A0E26B0-1167-3AD7-925C-2BF34AD943F5}"/>
              </a:ext>
            </a:extLst>
          </p:cNvPr>
          <p:cNvGrpSpPr/>
          <p:nvPr/>
        </p:nvGrpSpPr>
        <p:grpSpPr>
          <a:xfrm>
            <a:off x="6878466" y="1944972"/>
            <a:ext cx="4100213" cy="1073803"/>
            <a:chOff x="0" y="1590"/>
            <a:chExt cx="7068312" cy="2147605"/>
          </a:xfrm>
        </p:grpSpPr>
        <p:sp>
          <p:nvSpPr>
            <p:cNvPr id="28" name="Callout: Up Arrow 27">
              <a:extLst>
                <a:ext uri="{FF2B5EF4-FFF2-40B4-BE49-F238E27FC236}">
                  <a16:creationId xmlns:a16="http://schemas.microsoft.com/office/drawing/2014/main" id="{F2DF2CB4-7103-DE2B-8F62-65A2AB67FD6B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Callout: Up Arrow 4">
              <a:extLst>
                <a:ext uri="{FF2B5EF4-FFF2-40B4-BE49-F238E27FC236}">
                  <a16:creationId xmlns:a16="http://schemas.microsoft.com/office/drawing/2014/main" id="{D5410F39-E4FB-11E1-A3EF-23F0D168C4D7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ROM: </a:t>
              </a:r>
              <a:r>
                <a:rPr lang="en-GB" sz="1600" kern="1200" dirty="0"/>
                <a:t>S</a:t>
              </a:r>
              <a:r>
                <a:rPr lang="en-GB" sz="1600" dirty="0"/>
                <a:t>mall executable to initialize boot sequence</a:t>
              </a:r>
              <a:endParaRPr lang="en-US" sz="16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56CC87-586C-B413-0FDA-298EBFC5B5FF}"/>
              </a:ext>
            </a:extLst>
          </p:cNvPr>
          <p:cNvGrpSpPr/>
          <p:nvPr/>
        </p:nvGrpSpPr>
        <p:grpSpPr>
          <a:xfrm>
            <a:off x="6878465" y="3060794"/>
            <a:ext cx="4100213" cy="1073803"/>
            <a:chOff x="0" y="1590"/>
            <a:chExt cx="7068312" cy="2147605"/>
          </a:xfrm>
          <a:solidFill>
            <a:schemeClr val="accent1"/>
          </a:solidFill>
        </p:grpSpPr>
        <p:sp>
          <p:nvSpPr>
            <p:cNvPr id="31" name="Callout: Up Arrow 30">
              <a:extLst>
                <a:ext uri="{FF2B5EF4-FFF2-40B4-BE49-F238E27FC236}">
                  <a16:creationId xmlns:a16="http://schemas.microsoft.com/office/drawing/2014/main" id="{D43AD41E-04F5-B06F-90DE-CE57CF2057CF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allout: Up Arrow 4">
              <a:extLst>
                <a:ext uri="{FF2B5EF4-FFF2-40B4-BE49-F238E27FC236}">
                  <a16:creationId xmlns:a16="http://schemas.microsoft.com/office/drawing/2014/main" id="{2CA10BDF-3C8E-0904-B553-B604AB6C15FD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Flash: Boot services, load kernel code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0ED7B1-BA96-3AEC-CF17-B949644561BE}"/>
              </a:ext>
            </a:extLst>
          </p:cNvPr>
          <p:cNvGrpSpPr/>
          <p:nvPr/>
        </p:nvGrpSpPr>
        <p:grpSpPr>
          <a:xfrm>
            <a:off x="6878465" y="4177000"/>
            <a:ext cx="4100213" cy="1073803"/>
            <a:chOff x="0" y="1590"/>
            <a:chExt cx="7068312" cy="2147605"/>
          </a:xfrm>
          <a:solidFill>
            <a:schemeClr val="accent1"/>
          </a:solidFill>
        </p:grpSpPr>
        <p:sp>
          <p:nvSpPr>
            <p:cNvPr id="34" name="Callout: Up Arrow 33">
              <a:extLst>
                <a:ext uri="{FF2B5EF4-FFF2-40B4-BE49-F238E27FC236}">
                  <a16:creationId xmlns:a16="http://schemas.microsoft.com/office/drawing/2014/main" id="{9860DA1A-6B94-F281-199A-F16C1F71D6BB}"/>
                </a:ext>
              </a:extLst>
            </p:cNvPr>
            <p:cNvSpPr/>
            <p:nvPr/>
          </p:nvSpPr>
          <p:spPr>
            <a:xfrm rot="10800000">
              <a:off x="0" y="1590"/>
              <a:ext cx="7068312" cy="2147605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Callout: Up Arrow 4">
              <a:extLst>
                <a:ext uri="{FF2B5EF4-FFF2-40B4-BE49-F238E27FC236}">
                  <a16:creationId xmlns:a16="http://schemas.microsoft.com/office/drawing/2014/main" id="{FFCA1042-01B7-3B03-AD9F-2FC51DB74DA4}"/>
                </a:ext>
              </a:extLst>
            </p:cNvPr>
            <p:cNvSpPr txBox="1"/>
            <p:nvPr/>
          </p:nvSpPr>
          <p:spPr>
            <a:xfrm rot="21600000">
              <a:off x="0" y="1590"/>
              <a:ext cx="7068312" cy="13954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Flash: Kernel boot code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F55A7F-3FE0-2365-F43F-73AF4E7DDE99}"/>
              </a:ext>
            </a:extLst>
          </p:cNvPr>
          <p:cNvGrpSpPr/>
          <p:nvPr/>
        </p:nvGrpSpPr>
        <p:grpSpPr>
          <a:xfrm>
            <a:off x="6878465" y="5304500"/>
            <a:ext cx="4100213" cy="757971"/>
            <a:chOff x="0" y="2128250"/>
            <a:chExt cx="7068312" cy="1396362"/>
          </a:xfrm>
          <a:solidFill>
            <a:schemeClr val="tx2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6AF381-2B63-265E-3863-1F5D1D73AEF4}"/>
                </a:ext>
              </a:extLst>
            </p:cNvPr>
            <p:cNvSpPr/>
            <p:nvPr/>
          </p:nvSpPr>
          <p:spPr>
            <a:xfrm>
              <a:off x="0" y="2128250"/>
              <a:ext cx="7068312" cy="13963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E61C89-ADFD-12CD-5B05-CE3F7AF31728}"/>
                </a:ext>
              </a:extLst>
            </p:cNvPr>
            <p:cNvSpPr txBox="1"/>
            <p:nvPr/>
          </p:nvSpPr>
          <p:spPr>
            <a:xfrm>
              <a:off x="0" y="2128250"/>
              <a:ext cx="7068312" cy="1396362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Further stages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A72156-AB14-5AEC-0696-D6EF1C27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41" y="3586148"/>
            <a:ext cx="676369" cy="762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35BDD-54AC-1A13-C53E-6733C54A9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6" y="3630945"/>
            <a:ext cx="676369" cy="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CA0C4-F04F-5FC3-EC9F-72E7D0BB0A94}"/>
              </a:ext>
            </a:extLst>
          </p:cNvPr>
          <p:cNvSpPr txBox="1"/>
          <p:nvPr/>
        </p:nvSpPr>
        <p:spPr>
          <a:xfrm>
            <a:off x="9406354" y="2664614"/>
            <a:ext cx="22395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code 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029AD-C5F4-648F-510E-F02595DFC232}"/>
              </a:ext>
            </a:extLst>
          </p:cNvPr>
          <p:cNvSpPr txBox="1"/>
          <p:nvPr/>
        </p:nvSpPr>
        <p:spPr>
          <a:xfrm>
            <a:off x="9406354" y="3780820"/>
            <a:ext cx="22395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code signature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64AA9-C6B3-269A-CE99-0107A1498372}"/>
              </a:ext>
            </a:extLst>
          </p:cNvPr>
          <p:cNvSpPr txBox="1"/>
          <p:nvPr/>
        </p:nvSpPr>
        <p:spPr>
          <a:xfrm>
            <a:off x="9409842" y="1566780"/>
            <a:ext cx="22395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code signature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C98E60-0A6A-37C7-0F25-F17A4CBF9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034" y="1534426"/>
            <a:ext cx="647790" cy="7144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FF92105-1AFB-3D0F-9B40-F7E053C6A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129" y="1891663"/>
            <a:ext cx="647790" cy="7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605246-9F5A-5DAD-8198-3D1002034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68" y="1900285"/>
            <a:ext cx="1007746" cy="764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4F152A-6CCC-D153-3B88-1056845D3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6" y="1880591"/>
            <a:ext cx="676369" cy="762106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70F0C0B-1EF0-E96F-1103-D0AB1092C0C5}"/>
              </a:ext>
            </a:extLst>
          </p:cNvPr>
          <p:cNvSpPr/>
          <p:nvPr/>
        </p:nvSpPr>
        <p:spPr>
          <a:xfrm>
            <a:off x="2947626" y="2726957"/>
            <a:ext cx="1544316" cy="333837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8B29-3792-534D-2892-B98C4D46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C2D9-A9F0-4124-3C1B-714D9323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4922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CF4A-ADB1-B904-5222-88D61071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all relevant aspects of current secure boot sequence.</a:t>
            </a:r>
          </a:p>
          <a:p>
            <a:r>
              <a:rPr lang="en-US" dirty="0"/>
              <a:t>Try using dual core to run boot sequence and compare execution traces to validate code authenticity.</a:t>
            </a:r>
          </a:p>
          <a:p>
            <a:r>
              <a:rPr lang="en-US" dirty="0"/>
              <a:t>Main core recovery after a fault detected.</a:t>
            </a:r>
          </a:p>
          <a:p>
            <a:r>
              <a:rPr lang="en-US" dirty="0"/>
              <a:t>Simulate the system and validate working dual core secure boot.</a:t>
            </a:r>
          </a:p>
          <a:p>
            <a:r>
              <a:rPr lang="en-US" dirty="0"/>
              <a:t>Prove protection against fault injection in new system.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E970-ED39-FCB4-AECB-5CFFB5A6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177A-5407-1548-594B-F83AD479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30936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608F-42A0-A7D1-0090-CF21D230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boot system using “OpenTitan” architecture.  </a:t>
            </a:r>
          </a:p>
          <a:p>
            <a:r>
              <a:rPr lang="en-US" dirty="0"/>
              <a:t>Simulation environment for the system using </a:t>
            </a:r>
            <a:r>
              <a:rPr lang="en-US" dirty="0" err="1"/>
              <a:t>Verilator</a:t>
            </a:r>
            <a:r>
              <a:rPr lang="en-US" dirty="0"/>
              <a:t>.</a:t>
            </a:r>
          </a:p>
          <a:p>
            <a:r>
              <a:rPr lang="en-US" dirty="0" err="1"/>
              <a:t>SystemVerilog</a:t>
            </a:r>
            <a:r>
              <a:rPr lang="en-US" dirty="0"/>
              <a:t> development environment -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r>
              <a:rPr lang="en-US" dirty="0"/>
              <a:t>Boot sequence development environment – C code.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1EAA3-1769-ED66-3E12-372DB615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9FBD8-FE42-6ED5-FC9F-42595CE4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Block diagram</a:t>
            </a:r>
          </a:p>
        </p:txBody>
      </p:sp>
      <p:pic>
        <p:nvPicPr>
          <p:cNvPr id="7" name="Content Placeholder 63" descr="Diagram">
            <a:extLst>
              <a:ext uri="{FF2B5EF4-FFF2-40B4-BE49-F238E27FC236}">
                <a16:creationId xmlns:a16="http://schemas.microsoft.com/office/drawing/2014/main" id="{D714B90B-9191-B7C7-2F27-856C36E9F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970932"/>
            <a:ext cx="7214138" cy="49236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A1D37-590B-76EF-7DF7-7AAB0E50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81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1232</TotalTime>
  <Words>1223</Words>
  <Application>Microsoft Office PowerPoint</Application>
  <PresentationFormat>Widescreen</PresentationFormat>
  <Paragraphs>221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Gill Sans Nova</vt:lpstr>
      <vt:lpstr>GradientRiseVTI</vt:lpstr>
      <vt:lpstr>Secure boot on risc-v dual core  </vt:lpstr>
      <vt:lpstr>Introduction</vt:lpstr>
      <vt:lpstr>Background-multi core boot</vt:lpstr>
      <vt:lpstr>Background-Secure boot</vt:lpstr>
      <vt:lpstr>Motivation-fault injection</vt:lpstr>
      <vt:lpstr>Motivation-Dual core secure boot</vt:lpstr>
      <vt:lpstr>Goals</vt:lpstr>
      <vt:lpstr>Tools</vt:lpstr>
      <vt:lpstr>Block diagram</vt:lpstr>
      <vt:lpstr>Block diagram</vt:lpstr>
      <vt:lpstr>PowerPoint Presentation</vt:lpstr>
      <vt:lpstr>Hardware modifications</vt:lpstr>
      <vt:lpstr>PowerPoint Presentation</vt:lpstr>
      <vt:lpstr>PowerPoint Presentation</vt:lpstr>
      <vt:lpstr>Boot Identifier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modifications</vt:lpstr>
      <vt:lpstr>PowerPoint Presentation</vt:lpstr>
      <vt:lpstr>validation</vt:lpstr>
      <vt:lpstr>PowerPoint Presentation</vt:lpstr>
      <vt:lpstr>PowerPoint Presentation</vt:lpstr>
      <vt:lpstr>conclusions</vt:lpstr>
      <vt:lpstr>Learnings</vt:lpstr>
      <vt:lpstr>Future research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Boot on risc-v dual core  </dc:title>
  <dc:creator>Boris Bukchin</dc:creator>
  <cp:lastModifiedBy>Boris Bukchin</cp:lastModifiedBy>
  <cp:revision>38</cp:revision>
  <dcterms:created xsi:type="dcterms:W3CDTF">2022-11-22T18:36:40Z</dcterms:created>
  <dcterms:modified xsi:type="dcterms:W3CDTF">2023-07-19T06:32:05Z</dcterms:modified>
</cp:coreProperties>
</file>