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1" r:id="rId7"/>
    <p:sldId id="263" r:id="rId8"/>
    <p:sldId id="268" r:id="rId9"/>
    <p:sldId id="264" r:id="rId10"/>
    <p:sldId id="270" r:id="rId11"/>
    <p:sldId id="273" r:id="rId12"/>
    <p:sldId id="274" r:id="rId13"/>
    <p:sldId id="275" r:id="rId14"/>
    <p:sldId id="276" r:id="rId15"/>
    <p:sldId id="277" r:id="rId16"/>
    <p:sldId id="269" r:id="rId17"/>
    <p:sldId id="271" r:id="rId18"/>
    <p:sldId id="272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0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2DE75-6155-41C1-8100-D8F7DD1D5F4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37C46-BDB4-44CF-BCFA-7A354C58DB2E}">
      <dgm:prSet/>
      <dgm:spPr/>
      <dgm:t>
        <a:bodyPr/>
        <a:lstStyle/>
        <a:p>
          <a:r>
            <a:rPr lang="en-US" dirty="0"/>
            <a:t>Start: Detecting request to start of read from ROM</a:t>
          </a:r>
        </a:p>
      </dgm:t>
    </dgm:pt>
    <dgm:pt modelId="{B783B8B6-1A30-4289-93AB-13CB69BA3343}" type="parTrans" cxnId="{DA670ABB-45DC-4B6E-A53B-036D774148DB}">
      <dgm:prSet/>
      <dgm:spPr/>
      <dgm:t>
        <a:bodyPr/>
        <a:lstStyle/>
        <a:p>
          <a:endParaRPr lang="en-US"/>
        </a:p>
      </dgm:t>
    </dgm:pt>
    <dgm:pt modelId="{BF3E57E1-A709-4F63-9966-14CD7D61F44B}" type="sibTrans" cxnId="{DA670ABB-45DC-4B6E-A53B-036D774148DB}">
      <dgm:prSet/>
      <dgm:spPr/>
      <dgm:t>
        <a:bodyPr/>
        <a:lstStyle/>
        <a:p>
          <a:endParaRPr lang="en-US"/>
        </a:p>
      </dgm:t>
    </dgm:pt>
    <dgm:pt modelId="{A38C95E5-832A-4D8F-9167-4991D713D557}">
      <dgm:prSet/>
      <dgm:spPr/>
      <dgm:t>
        <a:bodyPr/>
        <a:lstStyle/>
        <a:p>
          <a:r>
            <a:rPr lang="en-US" dirty="0"/>
            <a:t>End: Specific instruction in </a:t>
          </a:r>
          <a:r>
            <a:rPr lang="en-US" dirty="0" err="1"/>
            <a:t>rom.c</a:t>
          </a:r>
          <a:endParaRPr lang="en-US" dirty="0"/>
        </a:p>
      </dgm:t>
    </dgm:pt>
    <dgm:pt modelId="{019D9584-059C-4EC2-A25B-741CFB59CF5D}" type="parTrans" cxnId="{E37EF3B5-1212-4ED6-9DE3-B0BA33A7ED1A}">
      <dgm:prSet/>
      <dgm:spPr/>
      <dgm:t>
        <a:bodyPr/>
        <a:lstStyle/>
        <a:p>
          <a:endParaRPr lang="en-US"/>
        </a:p>
      </dgm:t>
    </dgm:pt>
    <dgm:pt modelId="{140DAD74-12DE-47E5-B80D-0AE5798F947D}" type="sibTrans" cxnId="{E37EF3B5-1212-4ED6-9DE3-B0BA33A7ED1A}">
      <dgm:prSet/>
      <dgm:spPr/>
      <dgm:t>
        <a:bodyPr/>
        <a:lstStyle/>
        <a:p>
          <a:endParaRPr lang="en-US"/>
        </a:p>
      </dgm:t>
    </dgm:pt>
    <dgm:pt modelId="{20895602-444E-4F1E-9563-A2DE041E130E}" type="pres">
      <dgm:prSet presAssocID="{C532DE75-6155-41C1-8100-D8F7DD1D5F47}" presName="Name0" presStyleCnt="0">
        <dgm:presLayoutVars>
          <dgm:dir/>
          <dgm:animLvl val="lvl"/>
          <dgm:resizeHandles val="exact"/>
        </dgm:presLayoutVars>
      </dgm:prSet>
      <dgm:spPr/>
    </dgm:pt>
    <dgm:pt modelId="{4404CD8A-C417-42E1-9773-78BB9C860BA4}" type="pres">
      <dgm:prSet presAssocID="{A38C95E5-832A-4D8F-9167-4991D713D557}" presName="boxAndChildren" presStyleCnt="0"/>
      <dgm:spPr/>
    </dgm:pt>
    <dgm:pt modelId="{0A199D73-E4C8-4AE7-889C-11A8DB7FAE05}" type="pres">
      <dgm:prSet presAssocID="{A38C95E5-832A-4D8F-9167-4991D713D557}" presName="parentTextBox" presStyleLbl="node1" presStyleIdx="0" presStyleCnt="2"/>
      <dgm:spPr/>
    </dgm:pt>
    <dgm:pt modelId="{83C58DFA-2537-4A65-ADC4-2873D67F2C1D}" type="pres">
      <dgm:prSet presAssocID="{BF3E57E1-A709-4F63-9966-14CD7D61F44B}" presName="sp" presStyleCnt="0"/>
      <dgm:spPr/>
    </dgm:pt>
    <dgm:pt modelId="{675D54F8-0B1B-4F95-B8E1-DC49EE861033}" type="pres">
      <dgm:prSet presAssocID="{E2F37C46-BDB4-44CF-BCFA-7A354C58DB2E}" presName="arrowAndChildren" presStyleCnt="0"/>
      <dgm:spPr/>
    </dgm:pt>
    <dgm:pt modelId="{33A81D2E-FC23-4F36-A48E-6DC5429F3812}" type="pres">
      <dgm:prSet presAssocID="{E2F37C46-BDB4-44CF-BCFA-7A354C58DB2E}" presName="parentTextArrow" presStyleLbl="node1" presStyleIdx="1" presStyleCnt="2"/>
      <dgm:spPr/>
    </dgm:pt>
  </dgm:ptLst>
  <dgm:cxnLst>
    <dgm:cxn modelId="{BF61F157-7172-4B44-8C3D-5DB40A593DF2}" type="presOf" srcId="{A38C95E5-832A-4D8F-9167-4991D713D557}" destId="{0A199D73-E4C8-4AE7-889C-11A8DB7FAE05}" srcOrd="0" destOrd="0" presId="urn:microsoft.com/office/officeart/2005/8/layout/process4"/>
    <dgm:cxn modelId="{E37EF3B5-1212-4ED6-9DE3-B0BA33A7ED1A}" srcId="{C532DE75-6155-41C1-8100-D8F7DD1D5F47}" destId="{A38C95E5-832A-4D8F-9167-4991D713D557}" srcOrd="1" destOrd="0" parTransId="{019D9584-059C-4EC2-A25B-741CFB59CF5D}" sibTransId="{140DAD74-12DE-47E5-B80D-0AE5798F947D}"/>
    <dgm:cxn modelId="{F4989DBA-46D2-4736-94AF-609500F70729}" type="presOf" srcId="{E2F37C46-BDB4-44CF-BCFA-7A354C58DB2E}" destId="{33A81D2E-FC23-4F36-A48E-6DC5429F3812}" srcOrd="0" destOrd="0" presId="urn:microsoft.com/office/officeart/2005/8/layout/process4"/>
    <dgm:cxn modelId="{DA670ABB-45DC-4B6E-A53B-036D774148DB}" srcId="{C532DE75-6155-41C1-8100-D8F7DD1D5F47}" destId="{E2F37C46-BDB4-44CF-BCFA-7A354C58DB2E}" srcOrd="0" destOrd="0" parTransId="{B783B8B6-1A30-4289-93AB-13CB69BA3343}" sibTransId="{BF3E57E1-A709-4F63-9966-14CD7D61F44B}"/>
    <dgm:cxn modelId="{046A30BB-82DD-4938-BE0E-3CA89FE43A8A}" type="presOf" srcId="{C532DE75-6155-41C1-8100-D8F7DD1D5F47}" destId="{20895602-444E-4F1E-9563-A2DE041E130E}" srcOrd="0" destOrd="0" presId="urn:microsoft.com/office/officeart/2005/8/layout/process4"/>
    <dgm:cxn modelId="{4EF95AFF-969E-4D99-911D-2BFF54136E78}" type="presParOf" srcId="{20895602-444E-4F1E-9563-A2DE041E130E}" destId="{4404CD8A-C417-42E1-9773-78BB9C860BA4}" srcOrd="0" destOrd="0" presId="urn:microsoft.com/office/officeart/2005/8/layout/process4"/>
    <dgm:cxn modelId="{E5DDC0B7-1E40-4475-9630-5D4060718479}" type="presParOf" srcId="{4404CD8A-C417-42E1-9773-78BB9C860BA4}" destId="{0A199D73-E4C8-4AE7-889C-11A8DB7FAE05}" srcOrd="0" destOrd="0" presId="urn:microsoft.com/office/officeart/2005/8/layout/process4"/>
    <dgm:cxn modelId="{FB4C1565-11E7-4C88-BD7F-F15574A355A2}" type="presParOf" srcId="{20895602-444E-4F1E-9563-A2DE041E130E}" destId="{83C58DFA-2537-4A65-ADC4-2873D67F2C1D}" srcOrd="1" destOrd="0" presId="urn:microsoft.com/office/officeart/2005/8/layout/process4"/>
    <dgm:cxn modelId="{6C4ADE6F-8266-46EA-8E02-732F274DADB4}" type="presParOf" srcId="{20895602-444E-4F1E-9563-A2DE041E130E}" destId="{675D54F8-0B1B-4F95-B8E1-DC49EE861033}" srcOrd="2" destOrd="0" presId="urn:microsoft.com/office/officeart/2005/8/layout/process4"/>
    <dgm:cxn modelId="{5757D6F1-F711-44E8-B45F-BCEA67A22892}" type="presParOf" srcId="{675D54F8-0B1B-4F95-B8E1-DC49EE861033}" destId="{33A81D2E-FC23-4F36-A48E-6DC5429F38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1E033-6197-4365-A06A-155EB5ABD8C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DAA0A-33FF-4EBB-B458-D286159F5666}">
      <dgm:prSet/>
      <dgm:spPr/>
      <dgm:t>
        <a:bodyPr/>
        <a:lstStyle/>
        <a:p>
          <a:r>
            <a:rPr lang="en-US" dirty="0"/>
            <a:t>Every X cycles store states.</a:t>
          </a:r>
        </a:p>
      </dgm:t>
    </dgm:pt>
    <dgm:pt modelId="{304D692D-C60E-4F10-9BB8-B30E09611322}" type="parTrans" cxnId="{33515332-D439-47D7-B0BB-9894741B1925}">
      <dgm:prSet/>
      <dgm:spPr/>
      <dgm:t>
        <a:bodyPr/>
        <a:lstStyle/>
        <a:p>
          <a:endParaRPr lang="en-US"/>
        </a:p>
      </dgm:t>
    </dgm:pt>
    <dgm:pt modelId="{CD00D9AA-2534-44AA-8F40-62FE73DDBF9B}" type="sibTrans" cxnId="{33515332-D439-47D7-B0BB-9894741B1925}">
      <dgm:prSet/>
      <dgm:spPr/>
      <dgm:t>
        <a:bodyPr/>
        <a:lstStyle/>
        <a:p>
          <a:endParaRPr lang="en-US"/>
        </a:p>
      </dgm:t>
    </dgm:pt>
    <dgm:pt modelId="{146712E2-C276-4A30-B409-0DB0F56D64F7}">
      <dgm:prSet/>
      <dgm:spPr/>
      <dgm:t>
        <a:bodyPr/>
        <a:lstStyle/>
        <a:p>
          <a:r>
            <a:rPr lang="en-US" dirty="0"/>
            <a:t>Mismatch detected.</a:t>
          </a:r>
        </a:p>
      </dgm:t>
    </dgm:pt>
    <dgm:pt modelId="{F6F66AA2-4CD2-4273-AAA8-3E76BBB2F76B}" type="parTrans" cxnId="{D8F5B80C-2A3F-4D00-9B2C-DD5A3D7ED1E4}">
      <dgm:prSet/>
      <dgm:spPr/>
      <dgm:t>
        <a:bodyPr/>
        <a:lstStyle/>
        <a:p>
          <a:endParaRPr lang="en-US"/>
        </a:p>
      </dgm:t>
    </dgm:pt>
    <dgm:pt modelId="{A1CDF7B4-F2AD-40ED-A487-6757EDEEE542}" type="sibTrans" cxnId="{D8F5B80C-2A3F-4D00-9B2C-DD5A3D7ED1E4}">
      <dgm:prSet/>
      <dgm:spPr/>
      <dgm:t>
        <a:bodyPr/>
        <a:lstStyle/>
        <a:p>
          <a:endParaRPr lang="en-US"/>
        </a:p>
      </dgm:t>
    </dgm:pt>
    <dgm:pt modelId="{02C58EDC-A782-4D05-AAA7-D85BF7CDCBD1}">
      <dgm:prSet/>
      <dgm:spPr/>
      <dgm:t>
        <a:bodyPr/>
        <a:lstStyle/>
        <a:p>
          <a:r>
            <a:rPr lang="en-US" dirty="0"/>
            <a:t>Cores load last trusted state</a:t>
          </a:r>
        </a:p>
      </dgm:t>
    </dgm:pt>
    <dgm:pt modelId="{35D17DBB-0A75-41C6-9D31-67CB10662B00}" type="parTrans" cxnId="{AB6BFF32-F4E6-47FA-965B-ABBFED70FD48}">
      <dgm:prSet/>
      <dgm:spPr/>
      <dgm:t>
        <a:bodyPr/>
        <a:lstStyle/>
        <a:p>
          <a:endParaRPr lang="en-US"/>
        </a:p>
      </dgm:t>
    </dgm:pt>
    <dgm:pt modelId="{54C455FC-EBA1-4FE1-8351-BA93B3632C0B}" type="sibTrans" cxnId="{AB6BFF32-F4E6-47FA-965B-ABBFED70FD48}">
      <dgm:prSet/>
      <dgm:spPr/>
      <dgm:t>
        <a:bodyPr/>
        <a:lstStyle/>
        <a:p>
          <a:endParaRPr lang="en-US"/>
        </a:p>
      </dgm:t>
    </dgm:pt>
    <dgm:pt modelId="{5417EB8A-03ED-4BB9-9175-7B93F7591542}" type="pres">
      <dgm:prSet presAssocID="{2A11E033-6197-4365-A06A-155EB5ABD8C9}" presName="outerComposite" presStyleCnt="0">
        <dgm:presLayoutVars>
          <dgm:chMax val="5"/>
          <dgm:dir/>
          <dgm:resizeHandles val="exact"/>
        </dgm:presLayoutVars>
      </dgm:prSet>
      <dgm:spPr/>
    </dgm:pt>
    <dgm:pt modelId="{54A9DFB7-74A2-4B5E-AD80-1E2B6E3B23F6}" type="pres">
      <dgm:prSet presAssocID="{2A11E033-6197-4365-A06A-155EB5ABD8C9}" presName="dummyMaxCanvas" presStyleCnt="0">
        <dgm:presLayoutVars/>
      </dgm:prSet>
      <dgm:spPr/>
    </dgm:pt>
    <dgm:pt modelId="{F9B239C0-44F2-4B21-B9AA-7427A8B51E5A}" type="pres">
      <dgm:prSet presAssocID="{2A11E033-6197-4365-A06A-155EB5ABD8C9}" presName="ThreeNodes_1" presStyleLbl="node1" presStyleIdx="0" presStyleCnt="3">
        <dgm:presLayoutVars>
          <dgm:bulletEnabled val="1"/>
        </dgm:presLayoutVars>
      </dgm:prSet>
      <dgm:spPr/>
    </dgm:pt>
    <dgm:pt modelId="{92784E2C-8836-48DC-8FFF-925E2BB1630E}" type="pres">
      <dgm:prSet presAssocID="{2A11E033-6197-4365-A06A-155EB5ABD8C9}" presName="ThreeNodes_2" presStyleLbl="node1" presStyleIdx="1" presStyleCnt="3">
        <dgm:presLayoutVars>
          <dgm:bulletEnabled val="1"/>
        </dgm:presLayoutVars>
      </dgm:prSet>
      <dgm:spPr/>
    </dgm:pt>
    <dgm:pt modelId="{81E9EA3E-6381-42E1-80CE-E92D8CB6FF03}" type="pres">
      <dgm:prSet presAssocID="{2A11E033-6197-4365-A06A-155EB5ABD8C9}" presName="ThreeNodes_3" presStyleLbl="node1" presStyleIdx="2" presStyleCnt="3">
        <dgm:presLayoutVars>
          <dgm:bulletEnabled val="1"/>
        </dgm:presLayoutVars>
      </dgm:prSet>
      <dgm:spPr/>
    </dgm:pt>
    <dgm:pt modelId="{166829DE-80AC-4E96-B440-37F850186C61}" type="pres">
      <dgm:prSet presAssocID="{2A11E033-6197-4365-A06A-155EB5ABD8C9}" presName="ThreeConn_1-2" presStyleLbl="fgAccFollowNode1" presStyleIdx="0" presStyleCnt="2">
        <dgm:presLayoutVars>
          <dgm:bulletEnabled val="1"/>
        </dgm:presLayoutVars>
      </dgm:prSet>
      <dgm:spPr/>
    </dgm:pt>
    <dgm:pt modelId="{E8DAB87B-D567-40CC-81AD-87589407F2C8}" type="pres">
      <dgm:prSet presAssocID="{2A11E033-6197-4365-A06A-155EB5ABD8C9}" presName="ThreeConn_2-3" presStyleLbl="fgAccFollowNode1" presStyleIdx="1" presStyleCnt="2">
        <dgm:presLayoutVars>
          <dgm:bulletEnabled val="1"/>
        </dgm:presLayoutVars>
      </dgm:prSet>
      <dgm:spPr/>
    </dgm:pt>
    <dgm:pt modelId="{DCACD718-94B5-480F-8CE1-F023B1D43B70}" type="pres">
      <dgm:prSet presAssocID="{2A11E033-6197-4365-A06A-155EB5ABD8C9}" presName="ThreeNodes_1_text" presStyleLbl="node1" presStyleIdx="2" presStyleCnt="3">
        <dgm:presLayoutVars>
          <dgm:bulletEnabled val="1"/>
        </dgm:presLayoutVars>
      </dgm:prSet>
      <dgm:spPr/>
    </dgm:pt>
    <dgm:pt modelId="{D0CD08B8-B4F0-478F-B50C-E836433EDA9D}" type="pres">
      <dgm:prSet presAssocID="{2A11E033-6197-4365-A06A-155EB5ABD8C9}" presName="ThreeNodes_2_text" presStyleLbl="node1" presStyleIdx="2" presStyleCnt="3">
        <dgm:presLayoutVars>
          <dgm:bulletEnabled val="1"/>
        </dgm:presLayoutVars>
      </dgm:prSet>
      <dgm:spPr/>
    </dgm:pt>
    <dgm:pt modelId="{9D503161-56F8-4E7C-B9AA-CA41AB908789}" type="pres">
      <dgm:prSet presAssocID="{2A11E033-6197-4365-A06A-155EB5ABD8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F5B80C-2A3F-4D00-9B2C-DD5A3D7ED1E4}" srcId="{2A11E033-6197-4365-A06A-155EB5ABD8C9}" destId="{146712E2-C276-4A30-B409-0DB0F56D64F7}" srcOrd="1" destOrd="0" parTransId="{F6F66AA2-4CD2-4273-AAA8-3E76BBB2F76B}" sibTransId="{A1CDF7B4-F2AD-40ED-A487-6757EDEEE542}"/>
    <dgm:cxn modelId="{9EB20619-674A-4D8F-9F41-8BD859C0BD79}" type="presOf" srcId="{146712E2-C276-4A30-B409-0DB0F56D64F7}" destId="{92784E2C-8836-48DC-8FFF-925E2BB1630E}" srcOrd="0" destOrd="0" presId="urn:microsoft.com/office/officeart/2005/8/layout/vProcess5"/>
    <dgm:cxn modelId="{B50AAF1D-01E1-4D11-BCA8-B18A49921C48}" type="presOf" srcId="{AD9DAA0A-33FF-4EBB-B458-D286159F5666}" destId="{DCACD718-94B5-480F-8CE1-F023B1D43B70}" srcOrd="1" destOrd="0" presId="urn:microsoft.com/office/officeart/2005/8/layout/vProcess5"/>
    <dgm:cxn modelId="{B8056527-DC21-478D-9118-854FFAADD478}" type="presOf" srcId="{146712E2-C276-4A30-B409-0DB0F56D64F7}" destId="{D0CD08B8-B4F0-478F-B50C-E836433EDA9D}" srcOrd="1" destOrd="0" presId="urn:microsoft.com/office/officeart/2005/8/layout/vProcess5"/>
    <dgm:cxn modelId="{33515332-D439-47D7-B0BB-9894741B1925}" srcId="{2A11E033-6197-4365-A06A-155EB5ABD8C9}" destId="{AD9DAA0A-33FF-4EBB-B458-D286159F5666}" srcOrd="0" destOrd="0" parTransId="{304D692D-C60E-4F10-9BB8-B30E09611322}" sibTransId="{CD00D9AA-2534-44AA-8F40-62FE73DDBF9B}"/>
    <dgm:cxn modelId="{AB6BFF32-F4E6-47FA-965B-ABBFED70FD48}" srcId="{2A11E033-6197-4365-A06A-155EB5ABD8C9}" destId="{02C58EDC-A782-4D05-AAA7-D85BF7CDCBD1}" srcOrd="2" destOrd="0" parTransId="{35D17DBB-0A75-41C6-9D31-67CB10662B00}" sibTransId="{54C455FC-EBA1-4FE1-8351-BA93B3632C0B}"/>
    <dgm:cxn modelId="{7D4B4082-6035-43A9-B72D-93A7DBE1222F}" type="presOf" srcId="{A1CDF7B4-F2AD-40ED-A487-6757EDEEE542}" destId="{E8DAB87B-D567-40CC-81AD-87589407F2C8}" srcOrd="0" destOrd="0" presId="urn:microsoft.com/office/officeart/2005/8/layout/vProcess5"/>
    <dgm:cxn modelId="{14964A83-CC88-4E1A-9E4E-5439DA520A23}" type="presOf" srcId="{2A11E033-6197-4365-A06A-155EB5ABD8C9}" destId="{5417EB8A-03ED-4BB9-9175-7B93F7591542}" srcOrd="0" destOrd="0" presId="urn:microsoft.com/office/officeart/2005/8/layout/vProcess5"/>
    <dgm:cxn modelId="{09FA6399-5739-43B6-B0B1-D309C309E0B3}" type="presOf" srcId="{CD00D9AA-2534-44AA-8F40-62FE73DDBF9B}" destId="{166829DE-80AC-4E96-B440-37F850186C61}" srcOrd="0" destOrd="0" presId="urn:microsoft.com/office/officeart/2005/8/layout/vProcess5"/>
    <dgm:cxn modelId="{67C6B9CA-993B-46EA-A09F-8338DFC854B1}" type="presOf" srcId="{02C58EDC-A782-4D05-AAA7-D85BF7CDCBD1}" destId="{81E9EA3E-6381-42E1-80CE-E92D8CB6FF03}" srcOrd="0" destOrd="0" presId="urn:microsoft.com/office/officeart/2005/8/layout/vProcess5"/>
    <dgm:cxn modelId="{DE1A5CD5-4613-41AA-ABDC-076828B57469}" type="presOf" srcId="{AD9DAA0A-33FF-4EBB-B458-D286159F5666}" destId="{F9B239C0-44F2-4B21-B9AA-7427A8B51E5A}" srcOrd="0" destOrd="0" presId="urn:microsoft.com/office/officeart/2005/8/layout/vProcess5"/>
    <dgm:cxn modelId="{85ABC7EA-D201-48CF-9183-5A5CF828CC45}" type="presOf" srcId="{02C58EDC-A782-4D05-AAA7-D85BF7CDCBD1}" destId="{9D503161-56F8-4E7C-B9AA-CA41AB908789}" srcOrd="1" destOrd="0" presId="urn:microsoft.com/office/officeart/2005/8/layout/vProcess5"/>
    <dgm:cxn modelId="{75CD518D-A2F7-443B-B063-B1202768B4AD}" type="presParOf" srcId="{5417EB8A-03ED-4BB9-9175-7B93F7591542}" destId="{54A9DFB7-74A2-4B5E-AD80-1E2B6E3B23F6}" srcOrd="0" destOrd="0" presId="urn:microsoft.com/office/officeart/2005/8/layout/vProcess5"/>
    <dgm:cxn modelId="{11D528B4-9A61-4049-9C57-3580EEA4922A}" type="presParOf" srcId="{5417EB8A-03ED-4BB9-9175-7B93F7591542}" destId="{F9B239C0-44F2-4B21-B9AA-7427A8B51E5A}" srcOrd="1" destOrd="0" presId="urn:microsoft.com/office/officeart/2005/8/layout/vProcess5"/>
    <dgm:cxn modelId="{707AA850-C66F-401F-9604-07985E2173C3}" type="presParOf" srcId="{5417EB8A-03ED-4BB9-9175-7B93F7591542}" destId="{92784E2C-8836-48DC-8FFF-925E2BB1630E}" srcOrd="2" destOrd="0" presId="urn:microsoft.com/office/officeart/2005/8/layout/vProcess5"/>
    <dgm:cxn modelId="{0B358DA3-DB44-4095-9C7B-8F3587ED2C02}" type="presParOf" srcId="{5417EB8A-03ED-4BB9-9175-7B93F7591542}" destId="{81E9EA3E-6381-42E1-80CE-E92D8CB6FF03}" srcOrd="3" destOrd="0" presId="urn:microsoft.com/office/officeart/2005/8/layout/vProcess5"/>
    <dgm:cxn modelId="{7EC8130C-C6F5-4E81-96BF-3824C1D34D3B}" type="presParOf" srcId="{5417EB8A-03ED-4BB9-9175-7B93F7591542}" destId="{166829DE-80AC-4E96-B440-37F850186C61}" srcOrd="4" destOrd="0" presId="urn:microsoft.com/office/officeart/2005/8/layout/vProcess5"/>
    <dgm:cxn modelId="{4CFC674D-895C-452C-BF3A-7967BAF5EA28}" type="presParOf" srcId="{5417EB8A-03ED-4BB9-9175-7B93F7591542}" destId="{E8DAB87B-D567-40CC-81AD-87589407F2C8}" srcOrd="5" destOrd="0" presId="urn:microsoft.com/office/officeart/2005/8/layout/vProcess5"/>
    <dgm:cxn modelId="{F265B76C-3611-4C81-90FB-E04A3D4BE29F}" type="presParOf" srcId="{5417EB8A-03ED-4BB9-9175-7B93F7591542}" destId="{DCACD718-94B5-480F-8CE1-F023B1D43B70}" srcOrd="6" destOrd="0" presId="urn:microsoft.com/office/officeart/2005/8/layout/vProcess5"/>
    <dgm:cxn modelId="{91693FCC-93D1-4EFA-890D-96D282DCCC76}" type="presParOf" srcId="{5417EB8A-03ED-4BB9-9175-7B93F7591542}" destId="{D0CD08B8-B4F0-478F-B50C-E836433EDA9D}" srcOrd="7" destOrd="0" presId="urn:microsoft.com/office/officeart/2005/8/layout/vProcess5"/>
    <dgm:cxn modelId="{2FE562BC-D984-4E50-8623-8C012915B35E}" type="presParOf" srcId="{5417EB8A-03ED-4BB9-9175-7B93F7591542}" destId="{9D503161-56F8-4E7C-B9AA-CA41AB9087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99D73-E4C8-4AE7-889C-11A8DB7FAE05}">
      <dsp:nvSpPr>
        <dsp:cNvPr id="0" name=""/>
        <dsp:cNvSpPr/>
      </dsp:nvSpPr>
      <dsp:spPr>
        <a:xfrm>
          <a:off x="0" y="2128250"/>
          <a:ext cx="7068312" cy="1396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End: Specific instruction in </a:t>
          </a:r>
          <a:r>
            <a:rPr lang="en-US" sz="3100" kern="1200" dirty="0" err="1"/>
            <a:t>rom.c</a:t>
          </a:r>
          <a:endParaRPr lang="en-US" sz="3100" kern="1200" dirty="0"/>
        </a:p>
      </dsp:txBody>
      <dsp:txXfrm>
        <a:off x="0" y="2128250"/>
        <a:ext cx="7068312" cy="1396362"/>
      </dsp:txXfrm>
    </dsp:sp>
    <dsp:sp modelId="{33A81D2E-FC23-4F36-A48E-6DC5429F3812}">
      <dsp:nvSpPr>
        <dsp:cNvPr id="0" name=""/>
        <dsp:cNvSpPr/>
      </dsp:nvSpPr>
      <dsp:spPr>
        <a:xfrm rot="10800000">
          <a:off x="0" y="1590"/>
          <a:ext cx="7068312" cy="21476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Start: Detecting request to start of read from ROM</a:t>
          </a:r>
        </a:p>
      </dsp:txBody>
      <dsp:txXfrm rot="10800000">
        <a:off x="0" y="1590"/>
        <a:ext cx="7068312" cy="1395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239C0-44F2-4B21-B9AA-7427A8B51E5A}">
      <dsp:nvSpPr>
        <dsp:cNvPr id="0" name=""/>
        <dsp:cNvSpPr/>
      </dsp:nvSpPr>
      <dsp:spPr>
        <a:xfrm>
          <a:off x="0" y="0"/>
          <a:ext cx="4528267" cy="108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Every X cycles store states.</a:t>
          </a:r>
        </a:p>
      </dsp:txBody>
      <dsp:txXfrm>
        <a:off x="31645" y="31645"/>
        <a:ext cx="3362397" cy="1017140"/>
      </dsp:txXfrm>
    </dsp:sp>
    <dsp:sp modelId="{92784E2C-8836-48DC-8FFF-925E2BB1630E}">
      <dsp:nvSpPr>
        <dsp:cNvPr id="0" name=""/>
        <dsp:cNvSpPr/>
      </dsp:nvSpPr>
      <dsp:spPr>
        <a:xfrm>
          <a:off x="399552" y="1260502"/>
          <a:ext cx="4528267" cy="108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Mismatch detected.</a:t>
          </a:r>
        </a:p>
      </dsp:txBody>
      <dsp:txXfrm>
        <a:off x="431197" y="1292147"/>
        <a:ext cx="3363144" cy="1017140"/>
      </dsp:txXfrm>
    </dsp:sp>
    <dsp:sp modelId="{81E9EA3E-6381-42E1-80CE-E92D8CB6FF03}">
      <dsp:nvSpPr>
        <dsp:cNvPr id="0" name=""/>
        <dsp:cNvSpPr/>
      </dsp:nvSpPr>
      <dsp:spPr>
        <a:xfrm>
          <a:off x="799105" y="2521005"/>
          <a:ext cx="4528267" cy="108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Cores load last trusted state</a:t>
          </a:r>
        </a:p>
      </dsp:txBody>
      <dsp:txXfrm>
        <a:off x="830750" y="2552650"/>
        <a:ext cx="3363144" cy="1017140"/>
      </dsp:txXfrm>
    </dsp:sp>
    <dsp:sp modelId="{166829DE-80AC-4E96-B440-37F850186C61}">
      <dsp:nvSpPr>
        <dsp:cNvPr id="0" name=""/>
        <dsp:cNvSpPr/>
      </dsp:nvSpPr>
      <dsp:spPr>
        <a:xfrm>
          <a:off x="3825987" y="819326"/>
          <a:ext cx="702280" cy="702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984000" y="819326"/>
        <a:ext cx="386254" cy="528466"/>
      </dsp:txXfrm>
    </dsp:sp>
    <dsp:sp modelId="{E8DAB87B-D567-40CC-81AD-87589407F2C8}">
      <dsp:nvSpPr>
        <dsp:cNvPr id="0" name=""/>
        <dsp:cNvSpPr/>
      </dsp:nvSpPr>
      <dsp:spPr>
        <a:xfrm>
          <a:off x="4225540" y="2072626"/>
          <a:ext cx="702280" cy="702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383553" y="2072626"/>
        <a:ext cx="386254" cy="528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079B-5490-40D1-870A-FB397A9642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F1EC4-92E3-4013-B31C-5B8620B4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F1EC4-92E3-4013-B31C-5B8620B48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7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February 7,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95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EA4CF036-4998-C9D5-F95E-D29FAB5F5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29289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399B7-C29D-3A25-003E-37FC2674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Secure Boot on </a:t>
            </a:r>
            <a:r>
              <a:rPr lang="en-US" sz="3200" dirty="0" err="1">
                <a:solidFill>
                  <a:schemeClr val="bg1"/>
                </a:solidFill>
              </a:rPr>
              <a:t>risc</a:t>
            </a:r>
            <a:r>
              <a:rPr lang="en-US" sz="3200" dirty="0">
                <a:solidFill>
                  <a:schemeClr val="bg1"/>
                </a:solidFill>
              </a:rPr>
              <a:t>-v dual core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C01D1-2699-FF23-89B3-DC361C7A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BY Boris </a:t>
            </a:r>
            <a:r>
              <a:rPr lang="en-US" sz="1200" dirty="0" err="1">
                <a:solidFill>
                  <a:schemeClr val="bg1"/>
                </a:solidFill>
              </a:rPr>
              <a:t>bukCHIN</a:t>
            </a:r>
            <a:r>
              <a:rPr lang="en-US" sz="1200" dirty="0">
                <a:solidFill>
                  <a:schemeClr val="bg1"/>
                </a:solidFill>
              </a:rPr>
              <a:t>, SERGEY MASHKIN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Instructor: </a:t>
            </a:r>
            <a:r>
              <a:rPr lang="en-US" sz="1200" dirty="0" err="1">
                <a:solidFill>
                  <a:schemeClr val="bg1"/>
                </a:solidFill>
              </a:rPr>
              <a:t>avi</a:t>
            </a:r>
            <a:r>
              <a:rPr lang="en-US" sz="1200" dirty="0">
                <a:solidFill>
                  <a:schemeClr val="bg1"/>
                </a:solidFill>
              </a:rPr>
              <a:t> Mendelson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Winter 2022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Project id: 7040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D0A70-DECC-50AF-577D-30FBBF02AC2E}"/>
              </a:ext>
            </a:extLst>
          </p:cNvPr>
          <p:cNvSpPr txBox="1">
            <a:spLocks/>
          </p:cNvSpPr>
          <p:nvPr/>
        </p:nvSpPr>
        <p:spPr>
          <a:xfrm>
            <a:off x="-87616" y="5394509"/>
            <a:ext cx="4907539" cy="146349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bg1"/>
                </a:solidFill>
              </a:rPr>
              <a:t>midterm presentation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1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C612306-BA92-1843-070C-7E3D367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25" y="2399660"/>
            <a:ext cx="6565075" cy="315123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F1BD-3750-EBE6-35DC-811435FF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" y="2112264"/>
            <a:ext cx="5285232" cy="3959352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ROM accesses are requested over the TL-UL bus.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These come in through the TL-UL SRAM adapter.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end of the code, new instruction to force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secure_boot_fin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1 for one cycle.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when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boot_state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signal is 1 we’ll use the redundant core and output cooperator.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226571-7ED4-3BA5-84B5-5AF4DD723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Boot</a:t>
            </a:r>
            <a:r>
              <a:rPr lang="en-US" sz="180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Identifier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62743"/>
            <a:ext cx="6834909" cy="839441"/>
          </a:xfrm>
        </p:spPr>
        <p:txBody>
          <a:bodyPr anchor="b">
            <a:normAutofit/>
          </a:bodyPr>
          <a:lstStyle/>
          <a:p>
            <a:r>
              <a:rPr lang="en-US" dirty="0"/>
              <a:t>Boot rom/</a:t>
            </a:r>
            <a:r>
              <a:rPr lang="en-US" dirty="0" err="1"/>
              <a:t>rom_ext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92" y="1588655"/>
            <a:ext cx="6015482" cy="1911927"/>
          </a:xfrm>
        </p:spPr>
        <p:txBody>
          <a:bodyPr>
            <a:normAutofit/>
          </a:bodyPr>
          <a:lstStyle/>
          <a:p>
            <a:r>
              <a:rPr lang="en-GB" sz="1600" dirty="0"/>
              <a:t>First stage in ROM.</a:t>
            </a:r>
          </a:p>
          <a:p>
            <a:r>
              <a:rPr lang="en-GB" sz="1600" dirty="0"/>
              <a:t>Second stage in Flash.</a:t>
            </a:r>
          </a:p>
          <a:p>
            <a:r>
              <a:rPr lang="en-GB" sz="1600" dirty="0"/>
              <a:t>Contains small secure executable code to initialize boot sequence.</a:t>
            </a:r>
          </a:p>
          <a:p>
            <a:r>
              <a:rPr lang="en-GB" sz="1600" dirty="0"/>
              <a:t>Contains cryptographic signature.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3FCA6F-BD57-7A78-6D8D-8D7B558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796" y="237742"/>
            <a:ext cx="3327705" cy="3191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8E2D0-EC6E-06C8-5356-D6E86EBB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48" y="3652751"/>
            <a:ext cx="3674870" cy="3114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440D4-F4F7-6F18-BA36-F59C321CFB1C}"/>
              </a:ext>
            </a:extLst>
          </p:cNvPr>
          <p:cNvSpPr txBox="1"/>
          <p:nvPr/>
        </p:nvSpPr>
        <p:spPr>
          <a:xfrm>
            <a:off x="574502" y="3787053"/>
            <a:ext cx="6751781" cy="12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/>
              <a:t>Software modifications: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Instructions in code to compare specific outputs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Instruction to end secure boot phase.</a:t>
            </a:r>
          </a:p>
        </p:txBody>
      </p:sp>
    </p:spTree>
    <p:extLst>
      <p:ext uri="{BB962C8B-B14F-4D97-AF65-F5344CB8AC3E}">
        <p14:creationId xmlns:p14="http://schemas.microsoft.com/office/powerpoint/2010/main" val="27213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D2E8C-88F6-BFC5-3BA0-3028DB37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/>
              <a:t>Shadow Core</a:t>
            </a:r>
            <a:br>
              <a:rPr lang="en-IL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73A-0A3D-0E35-0C63-510EF7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en-US" sz="1600"/>
              <a:t>Add additional core which will run simultaneously with the main core.</a:t>
            </a:r>
          </a:p>
          <a:p>
            <a:r>
              <a:rPr lang="en-US" sz="1600"/>
              <a:t>The shadow core receives same inputs as the main one but with some skew.</a:t>
            </a:r>
          </a:p>
          <a:p>
            <a:r>
              <a:rPr lang="en-US" sz="1600"/>
              <a:t>The shadow core will execute the same commands as the main one, without altering the main core output.</a:t>
            </a:r>
          </a:p>
          <a:p>
            <a:r>
              <a:rPr lang="en-US" sz="1600"/>
              <a:t>The output of  the shadow core will go to the comparator for a validation with the main core output.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endParaRPr lang="en-US" sz="1600"/>
          </a:p>
          <a:p>
            <a:endParaRPr lang="en-IL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8252D-89CA-90FB-6E8C-82A5AC43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45" y="1074881"/>
            <a:ext cx="3939827" cy="39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4864E-C221-E692-B230-C03E6B79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/>
              <a:t>Shadow Core</a:t>
            </a:r>
            <a:br>
              <a:rPr lang="en-IL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1BA8-334D-A1DB-F899-68297DC7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Hardware requirements:</a:t>
            </a:r>
          </a:p>
          <a:p>
            <a:r>
              <a:rPr lang="en-US" sz="1600" dirty="0"/>
              <a:t>Instantiation of additional core. </a:t>
            </a:r>
          </a:p>
          <a:p>
            <a:r>
              <a:rPr lang="en-US" sz="1600" dirty="0"/>
              <a:t>Ibex wrapper adjustment to suit the shadow core.</a:t>
            </a:r>
          </a:p>
          <a:p>
            <a:r>
              <a:rPr lang="en-US" sz="1600" dirty="0"/>
              <a:t>Ensure that shadow core uses a different set of registers.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  <a:p>
            <a:endParaRPr lang="en-I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6557-0006-1B14-392A-5F300E03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45" y="1074881"/>
            <a:ext cx="3939827" cy="39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B78C-4C0C-E3A6-C9C9-9E4C9F2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5FF1-1050-3372-7913-E10E679D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Comparator receives outputs from 2 cores and enable signal and compares the outputs.</a:t>
            </a:r>
          </a:p>
          <a:p>
            <a:r>
              <a:rPr lang="en-US" dirty="0"/>
              <a:t>In a case of a mismatch, it raises a flag a transfers control to a mismatch handler (Roll backer)</a:t>
            </a:r>
          </a:p>
          <a:p>
            <a:r>
              <a:rPr lang="en-US" dirty="0"/>
              <a:t>In order to speed up the process, comparison will be executed after every certain amount of instructions</a:t>
            </a:r>
          </a:p>
          <a:p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ECA1A-D5E1-9D28-8CAA-CA881FC127A9}"/>
              </a:ext>
            </a:extLst>
          </p:cNvPr>
          <p:cNvSpPr/>
          <p:nvPr/>
        </p:nvSpPr>
        <p:spPr>
          <a:xfrm>
            <a:off x="4371975" y="3886200"/>
            <a:ext cx="7820025" cy="2514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C02C8-AE97-1FF8-487F-5CD34D08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20" y="3994141"/>
            <a:ext cx="6991933" cy="22987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6802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64F-E8E7-AFC0-87D3-CE2F2D20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FC47-D4C8-F245-0331-246A688D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  <a:r>
              <a:rPr lang="en-US" sz="2000" b="1" dirty="0"/>
              <a:t> requirements:</a:t>
            </a:r>
          </a:p>
          <a:p>
            <a:r>
              <a:rPr lang="en-US" sz="2000" dirty="0"/>
              <a:t>Instantiation of the comparator.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Software</a:t>
            </a:r>
            <a:r>
              <a:rPr lang="en-US" sz="2000" b="1" dirty="0"/>
              <a:t> requirements:</a:t>
            </a:r>
          </a:p>
          <a:p>
            <a:r>
              <a:rPr lang="en-US" dirty="0"/>
              <a:t>Add a memory mapped IO instruction 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ROM/ ROM_EXT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010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96DC87-D44A-7AC9-0CE8-9E720C326523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D78B25-9C40-8D3C-4990-1699B88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151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roll backer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035B5-F631-F337-3BDE-E5B47E89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627024"/>
            <a:ext cx="6797122" cy="4076821"/>
          </a:xfrm>
          <a:prstGeom prst="rect">
            <a:avLst/>
          </a:prstGeom>
        </p:spPr>
      </p:pic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61DA9D36-45F5-9D99-4920-F438063FF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5046"/>
              </p:ext>
            </p:extLst>
          </p:nvPr>
        </p:nvGraphicFramePr>
        <p:xfrm>
          <a:off x="184703" y="2214098"/>
          <a:ext cx="5327373" cy="360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06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0DB69-8B40-7E7C-570F-78B2FB2E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roll backer</a:t>
            </a:r>
            <a:b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C95C-5CBE-EF3C-6C07-E280A500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X cycles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copy_good_status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rise if no mismatch detected in this cycle. 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egisters, PC and branch prediction tables will be copied.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output_mismatch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1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verride the reg file of the main core and shadow core with the reg file saved in storage as last trusted.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with PC and BP.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05DD4-2AA3-24C2-A536-550F3636626C}"/>
              </a:ext>
            </a:extLst>
          </p:cNvPr>
          <p:cNvSpPr/>
          <p:nvPr/>
        </p:nvSpPr>
        <p:spPr>
          <a:xfrm>
            <a:off x="7343775" y="9358"/>
            <a:ext cx="4848223" cy="63825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12233-6158-610F-76EC-74BB8EB7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8" y="1235562"/>
            <a:ext cx="4295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2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073F-7136-4A89-4EE5-AF45CE4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024BB-ABA1-8699-2FE9-CC3A720F52DC}"/>
              </a:ext>
            </a:extLst>
          </p:cNvPr>
          <p:cNvSpPr txBox="1"/>
          <p:nvPr/>
        </p:nvSpPr>
        <p:spPr>
          <a:xfrm>
            <a:off x="1435608" y="2514600"/>
            <a:ext cx="9573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 Harm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Correct work without software changes (rom/</a:t>
            </a:r>
            <a:r>
              <a:rPr lang="en-US" dirty="0" err="1"/>
              <a:t>rom_ext</a:t>
            </a:r>
            <a:r>
              <a:rPr lang="en-US" dirty="0"/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Correct work with software changes, without injected faults.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Detection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Correct roll back in case of one fault.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Correct roll back in case of random number of faults in random time.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Comparison to unmodified system functional behavior.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Measure performance penalty.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Measure performance of roll back to reboot alternative. 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dirty="0"/>
              <a:t>Evaluate speedup of 3</a:t>
            </a:r>
            <a:r>
              <a:rPr lang="en-US" baseline="30000" dirty="0"/>
              <a:t>rd</a:t>
            </a:r>
            <a:r>
              <a:rPr lang="en-US" dirty="0"/>
              <a:t> core for future work.</a:t>
            </a:r>
          </a:p>
          <a:p>
            <a:pPr marL="857250" lvl="1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3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5A212-B3D7-2724-9C44-C806A3C1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6" name="Content Placeholder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A506370-7250-0CC4-BAE4-EB34DB541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928126"/>
            <a:ext cx="11270875" cy="34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313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043E-32A2-1202-6DF7-718DFBAB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secure multi core systems use single core to run boot sequence.</a:t>
            </a:r>
          </a:p>
          <a:p>
            <a:r>
              <a:rPr lang="en-US" dirty="0"/>
              <a:t>The boot sequence code is checked against cryptographic signature to validate it’s authenticity on dedicated hardware.</a:t>
            </a:r>
          </a:p>
          <a:p>
            <a:r>
              <a:rPr lang="en-US" dirty="0"/>
              <a:t>Checked boot sequence preformed on a single core.</a:t>
            </a:r>
          </a:p>
          <a:p>
            <a:r>
              <a:rPr lang="en-US" dirty="0"/>
              <a:t>All cores start working.</a:t>
            </a:r>
          </a:p>
          <a:p>
            <a:r>
              <a:rPr lang="en-US" dirty="0"/>
              <a:t>Operating system code is validated with crypto signature and starts on all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E477-4BC7-0018-6FCA-32FDCBBE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4008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5FB7-DE3F-CE00-7D5B-4E0813EA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boot sequence is vulnerable to fault injection attacks.</a:t>
            </a:r>
          </a:p>
          <a:p>
            <a:r>
              <a:rPr lang="en-US" dirty="0"/>
              <a:t>Current systems aren’t secure from attacks after cryptographic validation.</a:t>
            </a:r>
          </a:p>
          <a:p>
            <a:r>
              <a:rPr lang="en-US" dirty="0"/>
              <a:t>Try new method to preform a more secure way to boot muti core systems.</a:t>
            </a:r>
          </a:p>
          <a:p>
            <a:r>
              <a:rPr lang="en-US" dirty="0"/>
              <a:t>Under assumption of single fault injection.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2D9-A9F0-4124-3C1B-714D9323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4922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CF4A-ADB1-B904-5222-88D61071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all aspects of current secure boot sequence.</a:t>
            </a:r>
          </a:p>
          <a:p>
            <a:r>
              <a:rPr lang="en-US" dirty="0"/>
              <a:t>Try using dual core to run boot sequence and compare execution traces to validate code authenticity.</a:t>
            </a:r>
          </a:p>
          <a:p>
            <a:r>
              <a:rPr lang="en-US" dirty="0"/>
              <a:t>Roll cores back to safe execution after a fault detected.</a:t>
            </a:r>
          </a:p>
          <a:p>
            <a:r>
              <a:rPr lang="en-US" dirty="0"/>
              <a:t>Simulate the system and validate working secure boot.</a:t>
            </a:r>
          </a:p>
          <a:p>
            <a:r>
              <a:rPr lang="en-US" dirty="0"/>
              <a:t>Prove protection against fault injection in new system.</a:t>
            </a:r>
          </a:p>
          <a:p>
            <a:r>
              <a:rPr lang="en-US" dirty="0"/>
              <a:t>Measure Performance impact.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77A-5407-1548-594B-F83AD47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30936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608F-42A0-A7D1-0090-CF21D23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boot system using “Open Titan” architecture.  </a:t>
            </a:r>
          </a:p>
          <a:p>
            <a:r>
              <a:rPr lang="en-US" dirty="0"/>
              <a:t>Simulation environment for the system using </a:t>
            </a:r>
            <a:r>
              <a:rPr lang="en-US" dirty="0" err="1"/>
              <a:t>Verilator</a:t>
            </a:r>
            <a:r>
              <a:rPr lang="en-US" dirty="0"/>
              <a:t>.</a:t>
            </a:r>
          </a:p>
          <a:p>
            <a:r>
              <a:rPr lang="en-US" dirty="0"/>
              <a:t>Verilog development environment - </a:t>
            </a:r>
            <a:r>
              <a:rPr lang="en-US" dirty="0" err="1"/>
              <a:t>Gvim</a:t>
            </a:r>
            <a:r>
              <a:rPr lang="en-US" dirty="0"/>
              <a:t>.</a:t>
            </a:r>
          </a:p>
          <a:p>
            <a:r>
              <a:rPr lang="en-US" dirty="0"/>
              <a:t>Boot sequence development environment – C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B144-6943-8B4C-6879-2D65DA3D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94360"/>
          </a:xfrm>
        </p:spPr>
        <p:txBody>
          <a:bodyPr/>
          <a:lstStyle/>
          <a:p>
            <a:r>
              <a:rPr lang="en-US" dirty="0"/>
              <a:t>Midterm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7742-BB8D-4921-775D-A03C1EFB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Characterization of current secure boot system.</a:t>
            </a:r>
          </a:p>
          <a:p>
            <a:r>
              <a:rPr lang="en-US" dirty="0"/>
              <a:t>Working simulation for secure boot.</a:t>
            </a:r>
          </a:p>
          <a:p>
            <a:r>
              <a:rPr lang="en-US" dirty="0"/>
              <a:t>Dual core secure boot hardware architecture specification.</a:t>
            </a:r>
          </a:p>
          <a:p>
            <a:r>
              <a:rPr lang="en-US" dirty="0"/>
              <a:t>Design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FBD8-FE42-6ED5-FC9F-42595CE4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Block diagram</a:t>
            </a:r>
          </a:p>
        </p:txBody>
      </p:sp>
      <p:pic>
        <p:nvPicPr>
          <p:cNvPr id="7" name="Content Placeholder 63" descr="Diagram">
            <a:extLst>
              <a:ext uri="{FF2B5EF4-FFF2-40B4-BE49-F238E27FC236}">
                <a16:creationId xmlns:a16="http://schemas.microsoft.com/office/drawing/2014/main" id="{D714B90B-9191-B7C7-2F27-856C36E9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970932"/>
            <a:ext cx="7214138" cy="49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FBD8-FE42-6ED5-FC9F-42595CE4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Block diagram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0BE644-9043-0AC0-6EC8-B1C23A0F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1070127"/>
            <a:ext cx="7214138" cy="47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4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Boot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Identifier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4DE445CB-4948-0250-D2B8-20C627B6F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95427"/>
              </p:ext>
            </p:extLst>
          </p:nvPr>
        </p:nvGraphicFramePr>
        <p:xfrm>
          <a:off x="685800" y="2279374"/>
          <a:ext cx="7068312" cy="352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A8FB6-6B1F-9AEB-E788-F126F6C00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343" y="350982"/>
            <a:ext cx="3922611" cy="2164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27775-1571-FDF5-B798-5A187E1EC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5743" y="2866467"/>
            <a:ext cx="2944493" cy="36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04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483</TotalTime>
  <Words>730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Nova</vt:lpstr>
      <vt:lpstr>GradientRiseVTI</vt:lpstr>
      <vt:lpstr>Secure Boot on risc-v dual core  </vt:lpstr>
      <vt:lpstr>background</vt:lpstr>
      <vt:lpstr>Motivation</vt:lpstr>
      <vt:lpstr>Goals</vt:lpstr>
      <vt:lpstr>Tools</vt:lpstr>
      <vt:lpstr>Midterm goal</vt:lpstr>
      <vt:lpstr>Block diagram</vt:lpstr>
      <vt:lpstr>Block diagram</vt:lpstr>
      <vt:lpstr>Boot Identifier </vt:lpstr>
      <vt:lpstr>Boot Identifier </vt:lpstr>
      <vt:lpstr>Boot rom/rom_ext</vt:lpstr>
      <vt:lpstr>Shadow Core </vt:lpstr>
      <vt:lpstr>Shadow Core </vt:lpstr>
      <vt:lpstr>comparator</vt:lpstr>
      <vt:lpstr>comparator</vt:lpstr>
      <vt:lpstr>roll backer </vt:lpstr>
      <vt:lpstr>roll backer </vt:lpstr>
      <vt:lpstr>Validation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Boot on risc-v dual core  </dc:title>
  <dc:creator>Boris Bukchin</dc:creator>
  <cp:lastModifiedBy>Boris Bukchin</cp:lastModifiedBy>
  <cp:revision>14</cp:revision>
  <dcterms:created xsi:type="dcterms:W3CDTF">2022-11-22T18:36:40Z</dcterms:created>
  <dcterms:modified xsi:type="dcterms:W3CDTF">2023-02-07T18:24:40Z</dcterms:modified>
</cp:coreProperties>
</file>