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273" r:id="rId7"/>
    <p:sldId id="272" r:id="rId8"/>
    <p:sldId id="274" r:id="rId9"/>
    <p:sldId id="280" r:id="rId10"/>
    <p:sldId id="281" r:id="rId11"/>
    <p:sldId id="277" r:id="rId12"/>
    <p:sldId id="291" r:id="rId13"/>
    <p:sldId id="292" r:id="rId14"/>
    <p:sldId id="293" r:id="rId15"/>
    <p:sldId id="294" r:id="rId16"/>
    <p:sldId id="295" r:id="rId17"/>
    <p:sldId id="296" r:id="rId18"/>
    <p:sldId id="278" r:id="rId19"/>
    <p:sldId id="279" r:id="rId20"/>
    <p:sldId id="275" r:id="rId21"/>
    <p:sldId id="276" r:id="rId22"/>
    <p:sldId id="262" r:id="rId23"/>
    <p:sldId id="289" r:id="rId24"/>
    <p:sldId id="297" r:id="rId25"/>
    <p:sldId id="290" r:id="rId26"/>
    <p:sldId id="298" r:id="rId27"/>
    <p:sldId id="299" r:id="rId28"/>
    <p:sldId id="300" r:id="rId29"/>
    <p:sldId id="282" r:id="rId30"/>
    <p:sldId id="283" r:id="rId31"/>
    <p:sldId id="301" r:id="rId32"/>
    <p:sldId id="304" r:id="rId33"/>
    <p:sldId id="305" r:id="rId34"/>
    <p:sldId id="306" r:id="rId35"/>
    <p:sldId id="286" r:id="rId36"/>
    <p:sldId id="285" r:id="rId37"/>
    <p:sldId id="287" r:id="rId38"/>
    <p:sldId id="288" r:id="rId39"/>
    <p:sldId id="27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952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my work I implemented a suggested attack on CNN,</a:t>
            </a:r>
          </a:p>
          <a:p>
            <a:r>
              <a:rPr lang="en-US" dirty="0"/>
              <a:t>Then tried to find countermeasures.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0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Inflexible: full breakdown</a:t>
            </a:r>
          </a:p>
          <a:p>
            <a:r>
              <a:rPr lang="en-US" dirty="0"/>
              <a:t>Hard: Data poisoning with glasses – can be tested out, Hidden patterns – hard to implement (even harder with real cameras)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3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088921"/>
            <a:ext cx="4941771" cy="1468121"/>
          </a:xfrm>
        </p:spPr>
        <p:txBody>
          <a:bodyPr/>
          <a:lstStyle/>
          <a:p>
            <a:r>
              <a:rPr lang="en-GB" dirty="0">
                <a:latin typeface="+mn-lt"/>
              </a:rPr>
              <a:t>Hardware Trojan Horse in DNN for misclassification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Boris Bukchin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9141528" cy="58848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 -CNN Hardware accelerators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3048C7-2235-84C4-E0B5-34E73858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84" y="2016506"/>
            <a:ext cx="3487817" cy="1215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4F66C1-7E87-80D1-7F22-F1C4D7BC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37" y="1654310"/>
            <a:ext cx="5261473" cy="4469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1C575B-C31E-2B0C-3451-051A58FF9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155" y="3626044"/>
            <a:ext cx="301984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3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9141528" cy="58848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 -CNN Hardware accelerators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3048C7-2235-84C4-E0B5-34E73858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84" y="2016506"/>
            <a:ext cx="3487817" cy="1215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6ED110-90E4-205E-C1FA-04933574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31" y="2016506"/>
            <a:ext cx="4446069" cy="4000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FE26C4-C6F6-8FBD-326A-BE13936B8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155" y="3622293"/>
            <a:ext cx="301984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5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9141528" cy="58848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 -CNN Hardware accelerators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3048C7-2235-84C4-E0B5-34E73858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84" y="2016506"/>
            <a:ext cx="3487817" cy="1215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9F14C-E454-E3AC-F581-57BD1ABB8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67" y="1675484"/>
            <a:ext cx="5038606" cy="4399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DE62A0-4D6C-5A55-2E62-6AF409992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155" y="3626044"/>
            <a:ext cx="301984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8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9141528" cy="58848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 -CNN Hardware accelerators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3048C7-2235-84C4-E0B5-34E73858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84" y="2016506"/>
            <a:ext cx="3487817" cy="1215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832F3-42ED-3FAC-2E97-39D19008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38049"/>
            <a:ext cx="5193632" cy="4438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7507A2-A8E4-2F9D-936E-99136A6B8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155" y="3622293"/>
            <a:ext cx="301984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9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9141528" cy="58848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 -CNN Hardware accelerators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3048C7-2235-84C4-E0B5-34E73858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84" y="2016506"/>
            <a:ext cx="3487817" cy="1215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5F8B4-821B-AD52-511A-9AB535B3E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50" y="1772210"/>
            <a:ext cx="4683164" cy="4137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8F0A2A-4F11-AE77-FA69-F4EC591B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155" y="3626044"/>
            <a:ext cx="301984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2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Experiment Setup</a:t>
            </a:r>
          </a:p>
        </p:txBody>
      </p:sp>
    </p:spTree>
    <p:extLst>
      <p:ext uri="{BB962C8B-B14F-4D97-AF65-F5344CB8AC3E}">
        <p14:creationId xmlns:p14="http://schemas.microsoft.com/office/powerpoint/2010/main" val="3012504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7064375" cy="588482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RESNET18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656272"/>
            <a:ext cx="6686550" cy="136315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18 Layers of convolution with skip connections, fully connected layer at the end.</a:t>
            </a: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770D2-FF3B-9137-00DF-BEEF210C3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49" y="0"/>
            <a:ext cx="3028949" cy="68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6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734533"/>
            <a:ext cx="6654800" cy="588482"/>
          </a:xfrm>
        </p:spPr>
        <p:txBody>
          <a:bodyPr>
            <a:normAutofit/>
          </a:bodyPr>
          <a:lstStyle/>
          <a:p>
            <a:r>
              <a:rPr lang="en-US" sz="3600" dirty="0"/>
              <a:t>CIFAR10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3955"/>
            <a:ext cx="5504848" cy="973367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CIFAR-10 dataset contains 60,000 32x32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images in 10 different classes.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F67CB1-0D1A-F386-2FB2-8D82B2943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658" y="1707408"/>
            <a:ext cx="5222340" cy="40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20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6435725" cy="588482"/>
          </a:xfrm>
        </p:spPr>
        <p:txBody>
          <a:bodyPr>
            <a:normAutofit/>
          </a:bodyPr>
          <a:lstStyle/>
          <a:p>
            <a:r>
              <a:rPr lang="en-US" sz="3600" dirty="0" err="1"/>
              <a:t>Pytorch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656272"/>
            <a:ext cx="8075223" cy="35300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PyTorch</a:t>
            </a: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is a machine learning framework based on the Torch library, used for applications such as computer vision and natural language processing.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 free and open-source software with an easy Python interface.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7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sz="3600" dirty="0"/>
              <a:t>Attack framework against NN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15F25C-E5F4-F49B-D87F-240817D5B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Hardware and Software Collaborative Attack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49" y="952752"/>
            <a:ext cx="3014213" cy="670331"/>
          </a:xfrm>
        </p:spPr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49570"/>
            <a:ext cx="4403067" cy="4080293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Experiment setup</a:t>
            </a:r>
          </a:p>
          <a:p>
            <a:r>
              <a:rPr lang="en-US" sz="2400" dirty="0"/>
              <a:t>Attack framework against NN</a:t>
            </a:r>
          </a:p>
          <a:p>
            <a:r>
              <a:rPr lang="en-US" sz="2400" dirty="0"/>
              <a:t>Countermeasures</a:t>
            </a:r>
          </a:p>
          <a:p>
            <a:r>
              <a:rPr lang="en-US" sz="2400" dirty="0"/>
              <a:t>Summary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6435725" cy="588482"/>
          </a:xfrm>
        </p:spPr>
        <p:txBody>
          <a:bodyPr>
            <a:normAutofit/>
          </a:bodyPr>
          <a:lstStyle/>
          <a:p>
            <a:r>
              <a:rPr lang="en-US" sz="3600" dirty="0"/>
              <a:t>Attack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656271"/>
            <a:ext cx="7531669" cy="39167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attackers are the providers of the accelerators and the toolchains.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Hardware Trojan circuits.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Software neural network with Trojan weights.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images need not to be manipulated.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trigger the NN gives specific wrong answers as attacker expects.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normal operation mode Trojan is hard to detect.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Special algorithm to insert Trojan without influencing the original CNN.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30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6435725" cy="588482"/>
          </a:xfrm>
        </p:spPr>
        <p:txBody>
          <a:bodyPr>
            <a:normAutofit/>
          </a:bodyPr>
          <a:lstStyle/>
          <a:p>
            <a:r>
              <a:rPr lang="en-US" sz="3600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656272"/>
            <a:ext cx="7531669" cy="35300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Label-exchanging attack: We exchange the labels of two classes when training the part weights, and two specific classes would be misclassified as the other.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11499-629A-7F56-A1ED-D3E431F3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23" y="2888656"/>
            <a:ext cx="653506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9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6435725" cy="588482"/>
          </a:xfrm>
        </p:spPr>
        <p:txBody>
          <a:bodyPr>
            <a:normAutofit/>
          </a:bodyPr>
          <a:lstStyle/>
          <a:p>
            <a:r>
              <a:rPr lang="en-US" sz="3600" dirty="0"/>
              <a:t>Trigger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656272"/>
            <a:ext cx="8075223" cy="35300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Combinational/Sequential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Sensors.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bit wire connected to a pin.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Special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Normal images in specific sequence.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51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6435725" cy="588482"/>
          </a:xfrm>
        </p:spPr>
        <p:txBody>
          <a:bodyPr>
            <a:normAutofit/>
          </a:bodyPr>
          <a:lstStyle/>
          <a:p>
            <a:r>
              <a:rPr lang="en-US" sz="3600"/>
              <a:t>Training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656272"/>
            <a:ext cx="10438499" cy="35300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prune the original neural network according to a specific subnet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we train the sparse neural network with specific training purpose to achieve the attack effect, all inactive weights remain zero.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keep the active weights unchanged and train the inactive weights only.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/>
              <a:t>2023 March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C0503-C451-BC54-99ED-10BD1D345E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37" y="3346658"/>
            <a:ext cx="6435724" cy="31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34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6435725" cy="588482"/>
          </a:xfrm>
        </p:spPr>
        <p:txBody>
          <a:bodyPr>
            <a:normAutofit/>
          </a:bodyPr>
          <a:lstStyle/>
          <a:p>
            <a:r>
              <a:rPr lang="en-US" sz="3600" dirty="0"/>
              <a:t>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656272"/>
            <a:ext cx="8075223" cy="35300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Trojans are inserted in add part of the processing unit. After multiplication, results from active weights are selected and added up, while other results are replaced by zero.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CA67CB-8CA6-2F20-F15A-6AB4965A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76" y="2968101"/>
            <a:ext cx="3743847" cy="3753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7A9487-D443-6E78-1843-1FE5E281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21" y="2930790"/>
            <a:ext cx="4724353" cy="33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99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7" y="503631"/>
            <a:ext cx="6435725" cy="588482"/>
          </a:xfrm>
        </p:spPr>
        <p:txBody>
          <a:bodyPr>
            <a:normAutofit/>
          </a:bodyPr>
          <a:lstStyle/>
          <a:p>
            <a:r>
              <a:rPr lang="en-US" sz="3600" dirty="0"/>
              <a:t>Attack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2BCDA-1495-78DF-878F-711F3CB59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34" y="1076370"/>
            <a:ext cx="7768680" cy="52799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E634A5-CD78-E152-B131-B2E2EBFA2AC4}"/>
              </a:ext>
            </a:extLst>
          </p:cNvPr>
          <p:cNvSpPr txBox="1"/>
          <p:nvPr/>
        </p:nvSpPr>
        <p:spPr>
          <a:xfrm>
            <a:off x="838200" y="1665171"/>
            <a:ext cx="3011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triggered NN is trained to exchange the labels of automobile (1) and frog (6).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accuracy of normal mode is almost the same as original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attack success rate.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4EF02AB-F302-00FA-0653-2A3CDDFB9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218"/>
              </p:ext>
            </p:extLst>
          </p:nvPr>
        </p:nvGraphicFramePr>
        <p:xfrm>
          <a:off x="389357" y="3716360"/>
          <a:ext cx="3460748" cy="88004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65187">
                  <a:extLst>
                    <a:ext uri="{9D8B030D-6E8A-4147-A177-3AD203B41FA5}">
                      <a16:colId xmlns:a16="http://schemas.microsoft.com/office/drawing/2014/main" val="2739727932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88337317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1363371926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3140354958"/>
                    </a:ext>
                  </a:extLst>
                </a:gridCol>
              </a:tblGrid>
              <a:tr h="3845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100" dirty="0">
                          <a:effectLst/>
                        </a:rPr>
                        <a:t>Original    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100" dirty="0">
                          <a:effectLst/>
                        </a:rPr>
                        <a:t>Normal    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100">
                          <a:effectLst/>
                        </a:rPr>
                        <a:t>Attack Success 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1213995"/>
                  </a:ext>
                </a:extLst>
              </a:tr>
              <a:tr h="1929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100">
                          <a:effectLst/>
                        </a:rPr>
                        <a:t>Pixel parallelism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100" dirty="0">
                          <a:effectLst/>
                        </a:rPr>
                        <a:t>83.8%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100" dirty="0">
                          <a:effectLst/>
                        </a:rPr>
                        <a:t>86.7%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100" dirty="0">
                          <a:effectLst/>
                        </a:rPr>
                        <a:t>90%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582519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F0C10FC-9A78-1994-6B2F-0B14C5159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93788"/>
              </p:ext>
            </p:extLst>
          </p:nvPr>
        </p:nvGraphicFramePr>
        <p:xfrm>
          <a:off x="399005" y="5192829"/>
          <a:ext cx="3393370" cy="88065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48161">
                  <a:extLst>
                    <a:ext uri="{9D8B030D-6E8A-4147-A177-3AD203B41FA5}">
                      <a16:colId xmlns:a16="http://schemas.microsoft.com/office/drawing/2014/main" val="4270493277"/>
                    </a:ext>
                  </a:extLst>
                </a:gridCol>
                <a:gridCol w="848161">
                  <a:extLst>
                    <a:ext uri="{9D8B030D-6E8A-4147-A177-3AD203B41FA5}">
                      <a16:colId xmlns:a16="http://schemas.microsoft.com/office/drawing/2014/main" val="1089553423"/>
                    </a:ext>
                  </a:extLst>
                </a:gridCol>
                <a:gridCol w="848524">
                  <a:extLst>
                    <a:ext uri="{9D8B030D-6E8A-4147-A177-3AD203B41FA5}">
                      <a16:colId xmlns:a16="http://schemas.microsoft.com/office/drawing/2014/main" val="890921780"/>
                    </a:ext>
                  </a:extLst>
                </a:gridCol>
                <a:gridCol w="848524">
                  <a:extLst>
                    <a:ext uri="{9D8B030D-6E8A-4147-A177-3AD203B41FA5}">
                      <a16:colId xmlns:a16="http://schemas.microsoft.com/office/drawing/2014/main" val="2567753629"/>
                    </a:ext>
                  </a:extLst>
                </a:gridCol>
              </a:tblGrid>
              <a:tr h="233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300">
                          <a:effectLst/>
                        </a:rPr>
                        <a:t>Triggered Mode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300">
                          <a:effectLst/>
                        </a:rPr>
                        <a:t>Predict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9137840"/>
                  </a:ext>
                </a:extLst>
              </a:tr>
              <a:tr h="233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300">
                          <a:effectLst/>
                        </a:rPr>
                        <a:t>Label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100">
                          <a:effectLst/>
                        </a:rPr>
                        <a:t>0.4%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100">
                          <a:effectLst/>
                        </a:rPr>
                        <a:t>93.6%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55632"/>
                  </a:ext>
                </a:extLst>
              </a:tr>
              <a:tr h="2333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100">
                          <a:effectLst/>
                        </a:rPr>
                        <a:t>86.6%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14045" algn="l"/>
                        </a:tabLst>
                      </a:pPr>
                      <a:r>
                        <a:rPr lang="en-US" sz="1100" dirty="0">
                          <a:effectLst/>
                        </a:rPr>
                        <a:t>0.1%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5861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49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2148840"/>
            <a:ext cx="4645593" cy="1715531"/>
          </a:xfrm>
        </p:spPr>
        <p:txBody>
          <a:bodyPr/>
          <a:lstStyle/>
          <a:p>
            <a:r>
              <a:rPr lang="en-US" dirty="0"/>
              <a:t>Countermeasures</a:t>
            </a:r>
          </a:p>
        </p:txBody>
      </p:sp>
    </p:spTree>
    <p:extLst>
      <p:ext uri="{BB962C8B-B14F-4D97-AF65-F5344CB8AC3E}">
        <p14:creationId xmlns:p14="http://schemas.microsoft.com/office/powerpoint/2010/main" val="3828019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6435725" cy="588482"/>
          </a:xfrm>
        </p:spPr>
        <p:txBody>
          <a:bodyPr>
            <a:normAutofit/>
          </a:bodyPr>
          <a:lstStyle/>
          <a:p>
            <a:r>
              <a:rPr lang="en-US" sz="3600" dirty="0"/>
              <a:t>Quantization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656272"/>
            <a:ext cx="8075223" cy="416701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DNNs exhibit resiliency to quantization in their intermediate results, this is usually used to speed up DNNs and reduce power consumption.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idea is to check resiliency of the DNN with the trojan – in both triggered and normal mode, in comparison with the original DNN.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Since the trojan NN is not optimal for original dataset we expect to see higher sensitivity to quantization in the trojan NN from the original NN.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If adversarial shows higher sensitivity than original, fine-tuning techniques like quantization can be used as a defense technique as well as efficiency improvements.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26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7" y="283362"/>
            <a:ext cx="8726054" cy="588482"/>
          </a:xfrm>
        </p:spPr>
        <p:txBody>
          <a:bodyPr>
            <a:normAutofit/>
          </a:bodyPr>
          <a:lstStyle/>
          <a:p>
            <a:r>
              <a:rPr lang="en-US" sz="3600" dirty="0"/>
              <a:t>Weight Quantization-results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A20270-F20A-BBDC-6D73-002C50F8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306" y="1181690"/>
            <a:ext cx="8920511" cy="48648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B4392F-CAA9-26B9-D19E-47E7C5D3ACA7}"/>
              </a:ext>
            </a:extLst>
          </p:cNvPr>
          <p:cNvSpPr txBox="1"/>
          <p:nvPr/>
        </p:nvSpPr>
        <p:spPr>
          <a:xfrm>
            <a:off x="654518" y="1626669"/>
            <a:ext cx="25410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Didn’t observe significant sensitivity in NN with trojan.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Attack success rate is high with only 3 weight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difference stays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can be explained </a:t>
            </a:r>
          </a:p>
        </p:txBody>
      </p:sp>
    </p:spTree>
    <p:extLst>
      <p:ext uri="{BB962C8B-B14F-4D97-AF65-F5344CB8AC3E}">
        <p14:creationId xmlns:p14="http://schemas.microsoft.com/office/powerpoint/2010/main" val="98518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6435725" cy="588482"/>
          </a:xfrm>
        </p:spPr>
        <p:txBody>
          <a:bodyPr>
            <a:normAutofit/>
          </a:bodyPr>
          <a:lstStyle/>
          <a:p>
            <a:r>
              <a:rPr lang="en-US" sz="3600" dirty="0"/>
              <a:t>Pruning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656272"/>
            <a:ext cx="8075223" cy="35300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 optimization of DNNs for speed and power consumption is pruning weights.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idea is to prune the weights of attacker’s network and compare the sensitivity in comparison to original network.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4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734533"/>
            <a:ext cx="5111750" cy="588482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656271"/>
            <a:ext cx="8075223" cy="455474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Recently, Deep Learning (DL), especially Convolutional Neural Network (CNN), develops rapidly and is applied to many tasks, some of which are extremely safety-critical: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intelligent surveillance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autonomous driving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39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6435725" cy="588482"/>
          </a:xfrm>
        </p:spPr>
        <p:txBody>
          <a:bodyPr>
            <a:normAutofit/>
          </a:bodyPr>
          <a:lstStyle/>
          <a:p>
            <a:r>
              <a:rPr lang="en-US" sz="3600" dirty="0"/>
              <a:t>Pruning-Results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C5786-2519-8B9D-6622-A04990D2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42" y="1527196"/>
            <a:ext cx="8249801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4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026" y="372553"/>
            <a:ext cx="7460975" cy="753743"/>
          </a:xfrm>
        </p:spPr>
        <p:txBody>
          <a:bodyPr anchor="ctr">
            <a:normAutofit/>
          </a:bodyPr>
          <a:lstStyle/>
          <a:p>
            <a:r>
              <a:rPr lang="en-US" dirty="0"/>
              <a:t>Pruning + quantization-Results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83BDA-1EF1-57F1-8425-BA94DF82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153" y="1453555"/>
            <a:ext cx="7734493" cy="4311978"/>
          </a:xfrm>
          <a:prstGeom prst="rect">
            <a:avLst/>
          </a:prstGeom>
          <a:noFill/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B1ABE56-7270-93E1-E908-707652CF3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8200" y="1534509"/>
            <a:ext cx="2896671" cy="365125"/>
          </a:xfrm>
        </p:spPr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4-bit quantization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 March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HTH in DNN for misclassification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73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7626351" cy="588482"/>
          </a:xfrm>
        </p:spPr>
        <p:txBody>
          <a:bodyPr>
            <a:normAutofit/>
          </a:bodyPr>
          <a:lstStyle/>
          <a:p>
            <a:r>
              <a:rPr lang="en-US" sz="3600" dirty="0"/>
              <a:t>Hardware trojan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656272"/>
            <a:ext cx="8075223" cy="35300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Side Channel Signal Analysis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spc="5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proposed attack trigger is added and may affect power.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spc="5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Trigger logic may affect timing.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Reverse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 Activation of Trojan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05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6435725" cy="588482"/>
          </a:xfrm>
        </p:spPr>
        <p:txBody>
          <a:bodyPr>
            <a:normAutofit/>
          </a:bodyPr>
          <a:lstStyle/>
          <a:p>
            <a:r>
              <a:rPr lang="en-US" sz="3600" dirty="0"/>
              <a:t>Secure enclave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ACA356-A2A8-E1EA-6A49-E1CDA5566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297" y="2060935"/>
            <a:ext cx="2391109" cy="304842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656272"/>
            <a:ext cx="8075223" cy="353009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secure enclave is a hardware-isolated, trusted execution environment that can run kernels in isolation from other processes or code blocks.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Secure enclave protects the code and data from being tampered with by the attackers during the execution.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Remote attestation enables to prove to a remote party that the enclave and the hardware are “legit”.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Secure enclave can prevent the special training algorithm used by described attack since code and data are encrypted and verified.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32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2148840"/>
            <a:ext cx="4645593" cy="171553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58278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6435725" cy="588482"/>
          </a:xfrm>
        </p:spPr>
        <p:txBody>
          <a:bodyPr>
            <a:norm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656272"/>
            <a:ext cx="8075223" cy="35300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1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Boris Bukchin</a:t>
            </a:r>
          </a:p>
          <a:p>
            <a:r>
              <a:rPr lang="en-US" dirty="0"/>
              <a:t>buboris@campus.technion.ac.il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734533"/>
            <a:ext cx="5111750" cy="588482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656271"/>
            <a:ext cx="9058635" cy="455474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Due to the latency and privacy problem of cloud computing, embedded accelerators are popular in these safety-critical areas.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Usually,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400" dirty="0"/>
              <a:t>the accelerator or neural network model are provided by third-party companies.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However, the robustness of the embedded DL system might be harmed by inserting hardware/software Trojans into the accelerator and the neural network model.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70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7357493" cy="588482"/>
          </a:xfrm>
        </p:spPr>
        <p:txBody>
          <a:bodyPr>
            <a:normAutofit/>
          </a:bodyPr>
          <a:lstStyle/>
          <a:p>
            <a:r>
              <a:rPr lang="en-US" sz="3600" dirty="0"/>
              <a:t>Hardware / software Trojan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90B938-2089-6E02-F2A4-6900BF79A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79290"/>
              </p:ext>
            </p:extLst>
          </p:nvPr>
        </p:nvGraphicFramePr>
        <p:xfrm>
          <a:off x="1362074" y="2343647"/>
          <a:ext cx="6244044" cy="24977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1348">
                  <a:extLst>
                    <a:ext uri="{9D8B030D-6E8A-4147-A177-3AD203B41FA5}">
                      <a16:colId xmlns:a16="http://schemas.microsoft.com/office/drawing/2014/main" val="2958246471"/>
                    </a:ext>
                  </a:extLst>
                </a:gridCol>
                <a:gridCol w="2081348">
                  <a:extLst>
                    <a:ext uri="{9D8B030D-6E8A-4147-A177-3AD203B41FA5}">
                      <a16:colId xmlns:a16="http://schemas.microsoft.com/office/drawing/2014/main" val="1747149650"/>
                    </a:ext>
                  </a:extLst>
                </a:gridCol>
                <a:gridCol w="2081348">
                  <a:extLst>
                    <a:ext uri="{9D8B030D-6E8A-4147-A177-3AD203B41FA5}">
                      <a16:colId xmlns:a16="http://schemas.microsoft.com/office/drawing/2014/main" val="3368483746"/>
                    </a:ext>
                  </a:extLst>
                </a:gridCol>
              </a:tblGrid>
              <a:tr h="791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45263"/>
                  </a:ext>
                </a:extLst>
              </a:tr>
              <a:tr h="791667">
                <a:tc>
                  <a:txBody>
                    <a:bodyPr/>
                    <a:lstStyle/>
                    <a:p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Inflexible attack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flexibility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11053"/>
                  </a:ext>
                </a:extLst>
              </a:tr>
              <a:tr h="791667"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Harder - Usually requires image tampering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70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39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7064375" cy="5884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 - CNN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0996358D-579F-E716-FCC9-3D2EE9C3C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7125"/>
            <a:ext cx="7162800" cy="258962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F2D2B2-D800-8837-D01A-0C7D24B2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462" y="914067"/>
            <a:ext cx="6325630" cy="29816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52444D-3B4B-291C-6CAF-E5E776431A98}"/>
              </a:ext>
            </a:extLst>
          </p:cNvPr>
          <p:cNvSpPr txBox="1"/>
          <p:nvPr/>
        </p:nvSpPr>
        <p:spPr>
          <a:xfrm>
            <a:off x="1133475" y="1704975"/>
            <a:ext cx="401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Convolutional Neural Network for image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54190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552450"/>
            <a:ext cx="7626351" cy="77056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 - Training / interface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FDF44-FEF5-21AA-C0BC-2D410E5E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13" y="1580871"/>
            <a:ext cx="1073617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5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9141528" cy="58848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 -CNN Hardware accelerators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85EB1-49AA-0AAD-01E7-244B3FBE3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35" y="1535140"/>
            <a:ext cx="934532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6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9" y="734533"/>
            <a:ext cx="9141528" cy="58848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 -CNN Hardware accelerators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 March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GB" dirty="0">
                <a:latin typeface="+mn-lt"/>
              </a:rPr>
              <a:t>HTH in DNN for misclassification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3BEA6-D64B-494C-BBD6-ADF09526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49" y="1693490"/>
            <a:ext cx="5118345" cy="4429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3048C7-2235-84C4-E0B5-34E73858B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184" y="2016506"/>
            <a:ext cx="3487817" cy="12154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7D8EEF-7C6E-7937-B88C-1AC659F49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155" y="3622293"/>
            <a:ext cx="301984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3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{06F1DBFA-726D-4EB2-AFE7-7E8A81A8E353}tf67328976_win32</Template>
  <TotalTime>1059</TotalTime>
  <Words>1139</Words>
  <Application>Microsoft Office PowerPoint</Application>
  <PresentationFormat>Widescreen</PresentationFormat>
  <Paragraphs>227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Tenorite</vt:lpstr>
      <vt:lpstr>Office Theme</vt:lpstr>
      <vt:lpstr>Hardware Trojan Horse in DNN for misclassification</vt:lpstr>
      <vt:lpstr>AGENDA</vt:lpstr>
      <vt:lpstr>INTRODUCTION</vt:lpstr>
      <vt:lpstr>INTRODUCTION</vt:lpstr>
      <vt:lpstr>Hardware / software Trojan</vt:lpstr>
      <vt:lpstr>background - CNN</vt:lpstr>
      <vt:lpstr>background - Training / interface</vt:lpstr>
      <vt:lpstr>Background -CNN Hardware accelerators</vt:lpstr>
      <vt:lpstr>Background -CNN Hardware accelerators</vt:lpstr>
      <vt:lpstr>Background -CNN Hardware accelerators</vt:lpstr>
      <vt:lpstr>Background -CNN Hardware accelerators</vt:lpstr>
      <vt:lpstr>Background -CNN Hardware accelerators</vt:lpstr>
      <vt:lpstr>Background -CNN Hardware accelerators</vt:lpstr>
      <vt:lpstr>Background -CNN Hardware accelerators</vt:lpstr>
      <vt:lpstr>Experiment Setup</vt:lpstr>
      <vt:lpstr>RESNET18</vt:lpstr>
      <vt:lpstr>CIFAR10</vt:lpstr>
      <vt:lpstr>Pytorch</vt:lpstr>
      <vt:lpstr>Attack framework against NN</vt:lpstr>
      <vt:lpstr>Attack model</vt:lpstr>
      <vt:lpstr>Motivation</vt:lpstr>
      <vt:lpstr>Trigger</vt:lpstr>
      <vt:lpstr>Training</vt:lpstr>
      <vt:lpstr>inference</vt:lpstr>
      <vt:lpstr>Attack Results</vt:lpstr>
      <vt:lpstr>Countermeasures</vt:lpstr>
      <vt:lpstr>Quantization</vt:lpstr>
      <vt:lpstr>Weight Quantization-results</vt:lpstr>
      <vt:lpstr>Pruning</vt:lpstr>
      <vt:lpstr>Pruning-Results</vt:lpstr>
      <vt:lpstr>Pruning + quantization-Results</vt:lpstr>
      <vt:lpstr>Hardware trojan detection</vt:lpstr>
      <vt:lpstr>Secure enclave</vt:lpstr>
      <vt:lpstr>summary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Trojan Horse in DNN for misclassification</dc:title>
  <dc:creator>Boris Bukchin</dc:creator>
  <cp:lastModifiedBy>Boris Bukchin</cp:lastModifiedBy>
  <cp:revision>15</cp:revision>
  <dcterms:created xsi:type="dcterms:W3CDTF">2023-03-11T09:20:37Z</dcterms:created>
  <dcterms:modified xsi:type="dcterms:W3CDTF">2023-03-18T22:18:12Z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