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4" r:id="rId5"/>
  </p:sldMasterIdLst>
  <p:notesMasterIdLst>
    <p:notesMasterId r:id="rId17"/>
  </p:notesMasterIdLst>
  <p:handoutMasterIdLst>
    <p:handoutMasterId r:id="rId18"/>
  </p:handoutMasterIdLst>
  <p:sldIdLst>
    <p:sldId id="791" r:id="rId6"/>
    <p:sldId id="269" r:id="rId7"/>
    <p:sldId id="356" r:id="rId8"/>
    <p:sldId id="289" r:id="rId9"/>
    <p:sldId id="317" r:id="rId10"/>
    <p:sldId id="358" r:id="rId11"/>
    <p:sldId id="353" r:id="rId12"/>
    <p:sldId id="352" r:id="rId13"/>
    <p:sldId id="344" r:id="rId14"/>
    <p:sldId id="320" r:id="rId15"/>
    <p:sldId id="31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anafin, Patrick" initials="HP" lastIdx="13" clrIdx="6">
    <p:extLst>
      <p:ext uri="{19B8F6BF-5375-455C-9EA6-DF929625EA0E}">
        <p15:presenceInfo xmlns:p15="http://schemas.microsoft.com/office/powerpoint/2012/main" userId="S::patrickh@ad.unc.edu::0596e075-8ec8-4005-8007-9ba58200ae30" providerId="AD"/>
      </p:ext>
    </p:extLst>
  </p:cmAuthor>
  <p:cmAuthor id="1" name="Jeff Barrett" initials="JB" lastIdx="3" clrIdx="0">
    <p:extLst>
      <p:ext uri="{19B8F6BF-5375-455C-9EA6-DF929625EA0E}">
        <p15:presenceInfo xmlns:p15="http://schemas.microsoft.com/office/powerpoint/2012/main" userId="S::jbarrett@c-path.org::dedb74b5-070c-4284-b09e-d87e6a7d951c" providerId="AD"/>
      </p:ext>
    </p:extLst>
  </p:cmAuthor>
  <p:cmAuthor id="2" name="Jackson Burton" initials="JB" lastIdx="3" clrIdx="1">
    <p:extLst>
      <p:ext uri="{19B8F6BF-5375-455C-9EA6-DF929625EA0E}">
        <p15:presenceInfo xmlns:p15="http://schemas.microsoft.com/office/powerpoint/2012/main" userId="S::jburton@c-path.org::a85ab3b8-a695-4ee0-aa13-76e4c1146eab" providerId="AD"/>
      </p:ext>
    </p:extLst>
  </p:cmAuthor>
  <p:cmAuthor id="3" name="Klaus Romero" initials="KR" lastIdx="4" clrIdx="2">
    <p:extLst>
      <p:ext uri="{19B8F6BF-5375-455C-9EA6-DF929625EA0E}">
        <p15:presenceInfo xmlns:p15="http://schemas.microsoft.com/office/powerpoint/2012/main" userId="S::KRomero@c-path.org::453e5aa3-f9aa-47a6-867f-2e8500671832" providerId="AD"/>
      </p:ext>
    </p:extLst>
  </p:cmAuthor>
  <p:cmAuthor id="4" name="Jagdeep Podichetty" initials="JP" lastIdx="72" clrIdx="3">
    <p:extLst>
      <p:ext uri="{19B8F6BF-5375-455C-9EA6-DF929625EA0E}">
        <p15:presenceInfo xmlns:p15="http://schemas.microsoft.com/office/powerpoint/2012/main" userId="S::jpodichetty@c-path.org::9138575f-32b5-4962-a84e-a74d71bddb1b" providerId="AD"/>
      </p:ext>
    </p:extLst>
  </p:cmAuthor>
  <p:cmAuthor id="5" name="Patrick Lang" initials="PL" lastIdx="1" clrIdx="4">
    <p:extLst>
      <p:ext uri="{19B8F6BF-5375-455C-9EA6-DF929625EA0E}">
        <p15:presenceInfo xmlns:p15="http://schemas.microsoft.com/office/powerpoint/2012/main" userId="S::plang@c-path.org::818b59eb-aa4b-4ffe-8c43-b7c25745374f" providerId="AD"/>
      </p:ext>
    </p:extLst>
  </p:cmAuthor>
  <p:cmAuthor id="6" name="Patrick" initials="P" lastIdx="2" clrIdx="5">
    <p:extLst>
      <p:ext uri="{19B8F6BF-5375-455C-9EA6-DF929625EA0E}">
        <p15:presenceInfo xmlns:p15="http://schemas.microsoft.com/office/powerpoint/2012/main" userId="Patr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2BA"/>
    <a:srgbClr val="009BDB"/>
    <a:srgbClr val="117EC3"/>
    <a:srgbClr val="BD5320"/>
    <a:srgbClr val="0079D6"/>
    <a:srgbClr val="999999"/>
    <a:srgbClr val="0A446E"/>
    <a:srgbClr val="86B24A"/>
    <a:srgbClr val="2A282A"/>
    <a:srgbClr val="E0E2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0D620-66CC-4061-88C2-DED24D0C3A3E}" v="3" dt="2021-10-12T21:58:56.7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59" autoAdjust="0"/>
  </p:normalViewPr>
  <p:slideViewPr>
    <p:cSldViewPr snapToGrid="0">
      <p:cViewPr varScale="1">
        <p:scale>
          <a:sx n="62" d="100"/>
          <a:sy n="62" d="100"/>
        </p:scale>
        <p:origin x="67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eep Podichetty" userId="9138575f-32b5-4962-a84e-a74d71bddb1b" providerId="ADAL" clId="{8300D620-66CC-4061-88C2-DED24D0C3A3E}"/>
    <pc:docChg chg="undo custSel modSld">
      <pc:chgData name="Jagdeep Podichetty" userId="9138575f-32b5-4962-a84e-a74d71bddb1b" providerId="ADAL" clId="{8300D620-66CC-4061-88C2-DED24D0C3A3E}" dt="2021-10-12T21:58:56.734" v="78"/>
      <pc:docMkLst>
        <pc:docMk/>
      </pc:docMkLst>
      <pc:sldChg chg="addCm modCm modNotesTx">
        <pc:chgData name="Jagdeep Podichetty" userId="9138575f-32b5-4962-a84e-a74d71bddb1b" providerId="ADAL" clId="{8300D620-66CC-4061-88C2-DED24D0C3A3E}" dt="2021-10-12T21:58:56.734" v="78"/>
        <pc:sldMkLst>
          <pc:docMk/>
          <pc:sldMk cId="623765636" sldId="269"/>
        </pc:sldMkLst>
      </pc:sldChg>
      <pc:sldChg chg="addSp delSp modSp mod addCm modCm">
        <pc:chgData name="Jagdeep Podichetty" userId="9138575f-32b5-4962-a84e-a74d71bddb1b" providerId="ADAL" clId="{8300D620-66CC-4061-88C2-DED24D0C3A3E}" dt="2021-10-12T21:51:40.388" v="76"/>
        <pc:sldMkLst>
          <pc:docMk/>
          <pc:sldMk cId="4111628954" sldId="320"/>
        </pc:sldMkLst>
        <pc:spChg chg="add mod">
          <ac:chgData name="Jagdeep Podichetty" userId="9138575f-32b5-4962-a84e-a74d71bddb1b" providerId="ADAL" clId="{8300D620-66CC-4061-88C2-DED24D0C3A3E}" dt="2021-10-12T21:50:40.728" v="71" actId="1076"/>
          <ac:spMkLst>
            <pc:docMk/>
            <pc:sldMk cId="4111628954" sldId="320"/>
            <ac:spMk id="2" creationId="{00564E1B-28C5-4981-9541-101E923DD17E}"/>
          </ac:spMkLst>
        </pc:spChg>
        <pc:spChg chg="add del mod">
          <ac:chgData name="Jagdeep Podichetty" userId="9138575f-32b5-4962-a84e-a74d71bddb1b" providerId="ADAL" clId="{8300D620-66CC-4061-88C2-DED24D0C3A3E}" dt="2021-10-12T21:51:40.388" v="76"/>
          <ac:spMkLst>
            <pc:docMk/>
            <pc:sldMk cId="4111628954" sldId="320"/>
            <ac:spMk id="4" creationId="{B70F71D5-A98F-49CC-AFEC-99C89FD54F19}"/>
          </ac:spMkLst>
        </pc:spChg>
        <pc:spChg chg="mod">
          <ac:chgData name="Jagdeep Podichetty" userId="9138575f-32b5-4962-a84e-a74d71bddb1b" providerId="ADAL" clId="{8300D620-66CC-4061-88C2-DED24D0C3A3E}" dt="2021-10-12T21:49:24.834" v="69" actId="1038"/>
          <ac:spMkLst>
            <pc:docMk/>
            <pc:sldMk cId="4111628954" sldId="320"/>
            <ac:spMk id="54" creationId="{F72DDED7-75C7-4746-930F-88A32FE6D6B1}"/>
          </ac:spMkLst>
        </pc:spChg>
        <pc:spChg chg="mod">
          <ac:chgData name="Jagdeep Podichetty" userId="9138575f-32b5-4962-a84e-a74d71bddb1b" providerId="ADAL" clId="{8300D620-66CC-4061-88C2-DED24D0C3A3E}" dt="2021-10-12T21:49:24.834" v="69" actId="1038"/>
          <ac:spMkLst>
            <pc:docMk/>
            <pc:sldMk cId="4111628954" sldId="320"/>
            <ac:spMk id="55" creationId="{D8ED44A1-95D9-407A-8B19-7197BDDA1E71}"/>
          </ac:spMkLst>
        </pc:spChg>
        <pc:spChg chg="mod">
          <ac:chgData name="Jagdeep Podichetty" userId="9138575f-32b5-4962-a84e-a74d71bddb1b" providerId="ADAL" clId="{8300D620-66CC-4061-88C2-DED24D0C3A3E}" dt="2021-10-12T21:49:24.834" v="69" actId="1038"/>
          <ac:spMkLst>
            <pc:docMk/>
            <pc:sldMk cId="4111628954" sldId="320"/>
            <ac:spMk id="59" creationId="{3E20916A-2046-4561-820A-DE25697B42B0}"/>
          </ac:spMkLst>
        </pc:spChg>
        <pc:spChg chg="mod">
          <ac:chgData name="Jagdeep Podichetty" userId="9138575f-32b5-4962-a84e-a74d71bddb1b" providerId="ADAL" clId="{8300D620-66CC-4061-88C2-DED24D0C3A3E}" dt="2021-10-12T21:49:24.834" v="69" actId="1038"/>
          <ac:spMkLst>
            <pc:docMk/>
            <pc:sldMk cId="4111628954" sldId="320"/>
            <ac:spMk id="60" creationId="{61AF71C0-1108-449F-978A-CEEE55495496}"/>
          </ac:spMkLst>
        </pc:spChg>
        <pc:spChg chg="mod">
          <ac:chgData name="Jagdeep Podichetty" userId="9138575f-32b5-4962-a84e-a74d71bddb1b" providerId="ADAL" clId="{8300D620-66CC-4061-88C2-DED24D0C3A3E}" dt="2021-10-12T21:49:24.834" v="69" actId="1038"/>
          <ac:spMkLst>
            <pc:docMk/>
            <pc:sldMk cId="4111628954" sldId="320"/>
            <ac:spMk id="61" creationId="{C8D0244A-117A-465A-B2D5-8A3D5ACC0C1B}"/>
          </ac:spMkLst>
        </pc:spChg>
        <pc:spChg chg="mod">
          <ac:chgData name="Jagdeep Podichetty" userId="9138575f-32b5-4962-a84e-a74d71bddb1b" providerId="ADAL" clId="{8300D620-66CC-4061-88C2-DED24D0C3A3E}" dt="2021-10-12T21:49:24.834" v="69" actId="1038"/>
          <ac:spMkLst>
            <pc:docMk/>
            <pc:sldMk cId="4111628954" sldId="320"/>
            <ac:spMk id="62" creationId="{FCE8E037-6FF4-46B0-9A35-4D66F367616D}"/>
          </ac:spMkLst>
        </pc:spChg>
        <pc:spChg chg="mod">
          <ac:chgData name="Jagdeep Podichetty" userId="9138575f-32b5-4962-a84e-a74d71bddb1b" providerId="ADAL" clId="{8300D620-66CC-4061-88C2-DED24D0C3A3E}" dt="2021-10-12T21:49:24.834" v="69" actId="1038"/>
          <ac:spMkLst>
            <pc:docMk/>
            <pc:sldMk cId="4111628954" sldId="320"/>
            <ac:spMk id="63" creationId="{2A1E5B3F-8CFC-4D76-A748-75EAB117CD44}"/>
          </ac:spMkLst>
        </pc:spChg>
        <pc:spChg chg="mod">
          <ac:chgData name="Jagdeep Podichetty" userId="9138575f-32b5-4962-a84e-a74d71bddb1b" providerId="ADAL" clId="{8300D620-66CC-4061-88C2-DED24D0C3A3E}" dt="2021-10-12T21:49:24.834" v="69" actId="1038"/>
          <ac:spMkLst>
            <pc:docMk/>
            <pc:sldMk cId="4111628954" sldId="320"/>
            <ac:spMk id="64" creationId="{C0BA3570-3018-4F82-B4C3-52B7A24C9F2D}"/>
          </ac:spMkLst>
        </pc:spChg>
        <pc:spChg chg="mod">
          <ac:chgData name="Jagdeep Podichetty" userId="9138575f-32b5-4962-a84e-a74d71bddb1b" providerId="ADAL" clId="{8300D620-66CC-4061-88C2-DED24D0C3A3E}" dt="2021-10-12T21:49:24.834" v="69" actId="1038"/>
          <ac:spMkLst>
            <pc:docMk/>
            <pc:sldMk cId="4111628954" sldId="320"/>
            <ac:spMk id="67" creationId="{C51A99CE-3B2B-480E-ACB0-768BBA76903B}"/>
          </ac:spMkLst>
        </pc:spChg>
        <pc:spChg chg="mod">
          <ac:chgData name="Jagdeep Podichetty" userId="9138575f-32b5-4962-a84e-a74d71bddb1b" providerId="ADAL" clId="{8300D620-66CC-4061-88C2-DED24D0C3A3E}" dt="2021-10-12T21:49:24.834" v="69" actId="1038"/>
          <ac:spMkLst>
            <pc:docMk/>
            <pc:sldMk cId="4111628954" sldId="320"/>
            <ac:spMk id="68" creationId="{CD6F4CA6-5E12-4582-8982-79824A903F82}"/>
          </ac:spMkLst>
        </pc:spChg>
        <pc:spChg chg="mod">
          <ac:chgData name="Jagdeep Podichetty" userId="9138575f-32b5-4962-a84e-a74d71bddb1b" providerId="ADAL" clId="{8300D620-66CC-4061-88C2-DED24D0C3A3E}" dt="2021-10-12T21:49:24.834" v="69" actId="1038"/>
          <ac:spMkLst>
            <pc:docMk/>
            <pc:sldMk cId="4111628954" sldId="320"/>
            <ac:spMk id="74" creationId="{A9699589-36F9-4172-A69B-A2A595F4C5DC}"/>
          </ac:spMkLst>
        </pc:spChg>
        <pc:cxnChg chg="mod">
          <ac:chgData name="Jagdeep Podichetty" userId="9138575f-32b5-4962-a84e-a74d71bddb1b" providerId="ADAL" clId="{8300D620-66CC-4061-88C2-DED24D0C3A3E}" dt="2021-10-12T21:49:24.834" v="69" actId="1038"/>
          <ac:cxnSpMkLst>
            <pc:docMk/>
            <pc:sldMk cId="4111628954" sldId="320"/>
            <ac:cxnSpMk id="53" creationId="{E8A17A5C-1DDE-40D2-9388-5B81803A6428}"/>
          </ac:cxnSpMkLst>
        </pc:cxnChg>
        <pc:cxnChg chg="mod">
          <ac:chgData name="Jagdeep Podichetty" userId="9138575f-32b5-4962-a84e-a74d71bddb1b" providerId="ADAL" clId="{8300D620-66CC-4061-88C2-DED24D0C3A3E}" dt="2021-10-12T21:49:24.834" v="69" actId="1038"/>
          <ac:cxnSpMkLst>
            <pc:docMk/>
            <pc:sldMk cId="4111628954" sldId="320"/>
            <ac:cxnSpMk id="65" creationId="{B5958148-0900-4B5B-A754-BCE137DF2B73}"/>
          </ac:cxnSpMkLst>
        </pc:cxnChg>
        <pc:cxnChg chg="mod">
          <ac:chgData name="Jagdeep Podichetty" userId="9138575f-32b5-4962-a84e-a74d71bddb1b" providerId="ADAL" clId="{8300D620-66CC-4061-88C2-DED24D0C3A3E}" dt="2021-10-12T21:49:24.834" v="69" actId="1038"/>
          <ac:cxnSpMkLst>
            <pc:docMk/>
            <pc:sldMk cId="4111628954" sldId="320"/>
            <ac:cxnSpMk id="66" creationId="{1C33DF00-BDCA-4B2D-8315-CFF00F148469}"/>
          </ac:cxnSpMkLst>
        </pc:cxnChg>
        <pc:cxnChg chg="mod">
          <ac:chgData name="Jagdeep Podichetty" userId="9138575f-32b5-4962-a84e-a74d71bddb1b" providerId="ADAL" clId="{8300D620-66CC-4061-88C2-DED24D0C3A3E}" dt="2021-10-12T21:49:24.834" v="69" actId="1038"/>
          <ac:cxnSpMkLst>
            <pc:docMk/>
            <pc:sldMk cId="4111628954" sldId="320"/>
            <ac:cxnSpMk id="69" creationId="{33B1B440-B7F4-4140-8CFB-765C0601087F}"/>
          </ac:cxnSpMkLst>
        </pc:cxnChg>
        <pc:cxnChg chg="mod">
          <ac:chgData name="Jagdeep Podichetty" userId="9138575f-32b5-4962-a84e-a74d71bddb1b" providerId="ADAL" clId="{8300D620-66CC-4061-88C2-DED24D0C3A3E}" dt="2021-10-12T21:49:24.834" v="69" actId="1038"/>
          <ac:cxnSpMkLst>
            <pc:docMk/>
            <pc:sldMk cId="4111628954" sldId="320"/>
            <ac:cxnSpMk id="72" creationId="{2DC306D1-DBF4-4ACB-87C7-A525D3A5CBCE}"/>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21T08:10:20.608" idx="65">
    <p:pos x="5803" y="983"/>
    <p:text>Introduce Patrick L as an instructor</p:text>
    <p:extLst>
      <p:ext uri="{C676402C-5697-4E1C-873F-D02D1690AC5C}">
        <p15:threadingInfo xmlns:p15="http://schemas.microsoft.com/office/powerpoint/2012/main" timeZoneBias="420"/>
      </p:ext>
    </p:extLst>
  </p:cm>
  <p:cm authorId="4" dt="2021-09-21T08:15:28.732" idx="66">
    <p:pos x="6022" y="2451"/>
    <p:text>talk about results ppt template</p:text>
    <p:extLst>
      <p:ext uri="{C676402C-5697-4E1C-873F-D02D1690AC5C}">
        <p15:threadingInfo xmlns:p15="http://schemas.microsoft.com/office/powerpoint/2012/main" timeZoneBias="420"/>
      </p:ext>
    </p:extLst>
  </p:cm>
  <p:cm authorId="4" dt="2021-09-21T08:16:26.510" idx="67">
    <p:pos x="6022" y="2547"/>
    <p:text>Itemized schedule for the Hands-on 
1.	 Introduction to hands-on session (15mins) – main 
2.	 Work session Part 1 (40mins) – break out 
3.	 Bio Break (5mins) 
4.	 Work session part 2 (30mins) – break out 
5.	 Submit results (5mins) – break out  
6.	 presentations and debrief (40mins) – main</p:text>
    <p:extLst>
      <p:ext uri="{C676402C-5697-4E1C-873F-D02D1690AC5C}">
        <p15:threadingInfo xmlns:p15="http://schemas.microsoft.com/office/powerpoint/2012/main" timeZoneBias="420">
          <p15:parentCm authorId="4" idx="66"/>
        </p15:threadingInfo>
      </p:ext>
    </p:extLst>
  </p:cm>
  <p:cm authorId="7" dt="2021-10-11T11:10:36.172" idx="3">
    <p:pos x="3677" y="3444"/>
    <p:text>Reduced to 30 minutes to align with timing and run-of-show. Can go longer if we save time during the event.</p:text>
    <p:extLst>
      <p:ext uri="{C676402C-5697-4E1C-873F-D02D1690AC5C}">
        <p15:threadingInfo xmlns:p15="http://schemas.microsoft.com/office/powerpoint/2012/main" timeZoneBias="240"/>
      </p:ext>
    </p:extLst>
  </p:cm>
  <p:cm authorId="7" dt="2021-10-11T11:33:22.856" idx="13">
    <p:pos x="3677" y="3540"/>
    <p:text>May only have a few groups present. Should discuss before coaches meeting.</p:text>
    <p:extLst>
      <p:ext uri="{C676402C-5697-4E1C-873F-D02D1690AC5C}">
        <p15:threadingInfo xmlns:p15="http://schemas.microsoft.com/office/powerpoint/2012/main" timeZoneBias="240">
          <p15:parentCm authorId="7" idx="3"/>
        </p15:threadingInfo>
      </p:ext>
    </p:extLst>
  </p:cm>
  <p:cm authorId="4" dt="2021-10-12T14:58:49.915" idx="72">
    <p:pos x="2467" y="3215"/>
    <p:text>Google Slide deck</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1-10-11T11:21:28.548" idx="6">
    <p:pos x="6391" y="1042"/>
    <p:text>See additions in red that relate to the figure in the bottom left. This may help with continuity</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21-10-11T11:22:48.145" idx="8">
    <p:pos x="1832" y="1514"/>
    <p:text>Are units (%) typically used for any of these or do they appear as decimals?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7" dt="2021-10-11T11:23:26.057" idx="9">
    <p:pos x="10" y="10"/>
    <p:text>Are units typically used for any of these or do they appear as decimals?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1-05-06T11:55:15.719" idx="70">
    <p:pos x="10" y="10"/>
    <p:text>Hand over to Patrick here</p:text>
    <p:extLst>
      <p:ext uri="{C676402C-5697-4E1C-873F-D02D1690AC5C}">
        <p15:threadingInfo xmlns:p15="http://schemas.microsoft.com/office/powerpoint/2012/main" timeZoneBias="420"/>
      </p:ext>
    </p:extLst>
  </p:cm>
  <p:cm authorId="7" dt="2021-10-11T11:13:20.591" idx="4">
    <p:pos x="7536" y="980"/>
    <p:text>What are the columns in the middle? Should they be removed or should they be under the right bracket?</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7" dt="2021-10-11T11:24:14.394" idx="10">
    <p:pos x="10" y="10"/>
    <p:text>How does ML cost/loss function compare to mixed effects modeling cost/loss function (Objective function). Is the concept similar? - May help explain for those with little experience in ML</p:text>
    <p:extLst>
      <p:ext uri="{C676402C-5697-4E1C-873F-D02D1690AC5C}">
        <p15:threadingInfo xmlns:p15="http://schemas.microsoft.com/office/powerpoint/2012/main" timeZoneBias="240"/>
      </p:ext>
    </p:extLst>
  </p:cm>
  <p:cm authorId="4" dt="2021-10-12T14:50:55.597" idx="71">
    <p:pos x="106" y="106"/>
    <p:text>add screenshot of the chunck to help folks become familiar wih the R markdown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7" dt="2021-10-11T11:25:50.898" idx="11">
    <p:pos x="10" y="10"/>
    <p:text>We should make sure the coaches have the github link and tell them to distribute it immediately once individuals join the room</p:text>
    <p:extLst>
      <p:ext uri="{C676402C-5697-4E1C-873F-D02D1690AC5C}">
        <p15:threadingInfo xmlns:p15="http://schemas.microsoft.com/office/powerpoint/2012/main" timeZoneBias="240"/>
      </p:ext>
    </p:extLst>
  </p:cm>
  <p:cm authorId="7" dt="2021-10-11T11:27:33.126" idx="12">
    <p:pos x="10" y="106"/>
    <p:text>Are we planning on taking questions or sending them off to breakout rooms immediately? If we are taking questions, then lets incude the github link. If no questions, no github link.</p:text>
    <p:extLst>
      <p:ext uri="{C676402C-5697-4E1C-873F-D02D1690AC5C}">
        <p15:threadingInfo xmlns:p15="http://schemas.microsoft.com/office/powerpoint/2012/main" timeZoneBias="240">
          <p15:parentCm authorId="7" idx="1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7812A1-EF0F-DF4A-AAFA-D1B6F9232032}" type="datetimeFigureOut">
              <a:rPr lang="en-US" smtClean="0"/>
              <a:t>10/12/2021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0F9002-09A4-9A4F-ACED-D0CABBFE2235}" type="slidenum">
              <a:rPr lang="en-US" smtClean="0"/>
              <a:t>‹#›</a:t>
            </a:fld>
            <a:endParaRPr lang="en-US"/>
          </a:p>
        </p:txBody>
      </p:sp>
    </p:spTree>
    <p:extLst>
      <p:ext uri="{BB962C8B-B14F-4D97-AF65-F5344CB8AC3E}">
        <p14:creationId xmlns:p14="http://schemas.microsoft.com/office/powerpoint/2010/main" val="42706508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C1A03E-BDD3-3442-97B7-5B71A8EFBBED}" type="datetimeFigureOut">
              <a:rPr lang="en-US" smtClean="0"/>
              <a:t>10/12/2021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34339-4E2F-DE43-96A3-FB52CC019596}" type="slidenum">
              <a:rPr lang="en-US" smtClean="0"/>
              <a:t>‹#›</a:t>
            </a:fld>
            <a:endParaRPr lang="en-US"/>
          </a:p>
        </p:txBody>
      </p:sp>
    </p:spTree>
    <p:extLst>
      <p:ext uri="{BB962C8B-B14F-4D97-AF65-F5344CB8AC3E}">
        <p14:creationId xmlns:p14="http://schemas.microsoft.com/office/powerpoint/2010/main" val="8429816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Patrick Lang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rPr>
              <a:t>Patrick Lang is a data practitioner with over 2 years of experience in data management, visualization, and analytics, information systems, and clinical data research. He is responsible for data efforts in the Type 1 Diabetes Consortium (T1DC) and the Transplant Therapeutics Consortium (TTC) at C-Path, while also contributing to the organization’s AI/ML efforts. In his time at C-Path, he has supported efforts to develop disease progression models, survival models, and novel machine learning approaches to support unmet needs in multiple disease areas. He has been involved in the creation of multiple abstracts and posters for conferences. Recently, his work with the T1D prevention effort won the American Conference on Pharmacometrics (ACoP) quality award. </a:t>
            </a:r>
          </a:p>
        </p:txBody>
      </p:sp>
      <p:sp>
        <p:nvSpPr>
          <p:cNvPr id="4" name="Slide Number Placeholder 3"/>
          <p:cNvSpPr>
            <a:spLocks noGrp="1"/>
          </p:cNvSpPr>
          <p:nvPr>
            <p:ph type="sldNum" sz="quarter" idx="5"/>
          </p:nvPr>
        </p:nvSpPr>
        <p:spPr/>
        <p:txBody>
          <a:bodyPr/>
          <a:lstStyle/>
          <a:p>
            <a:fld id="{4D934339-4E2F-DE43-96A3-FB52CC019596}" type="slidenum">
              <a:rPr lang="en-US" smtClean="0"/>
              <a:t>2</a:t>
            </a:fld>
            <a:endParaRPr lang="en-US"/>
          </a:p>
        </p:txBody>
      </p:sp>
    </p:spTree>
    <p:extLst>
      <p:ext uri="{BB962C8B-B14F-4D97-AF65-F5344CB8AC3E}">
        <p14:creationId xmlns:p14="http://schemas.microsoft.com/office/powerpoint/2010/main" val="288448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934339-4E2F-DE43-96A3-FB52CC019596}" type="slidenum">
              <a:rPr lang="en-US" smtClean="0"/>
              <a:t>4</a:t>
            </a:fld>
            <a:endParaRPr lang="en-US"/>
          </a:p>
        </p:txBody>
      </p:sp>
    </p:spTree>
    <p:extLst>
      <p:ext uri="{BB962C8B-B14F-4D97-AF65-F5344CB8AC3E}">
        <p14:creationId xmlns:p14="http://schemas.microsoft.com/office/powerpoint/2010/main" val="26540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Typical workflow for a classification problem in ML </a:t>
            </a:r>
          </a:p>
          <a:p>
            <a:r>
              <a:rPr lang="en-US"/>
              <a:t>Validation need not be balanced</a:t>
            </a:r>
          </a:p>
          <a:p>
            <a:endParaRPr lang="en-US"/>
          </a:p>
        </p:txBody>
      </p:sp>
      <p:sp>
        <p:nvSpPr>
          <p:cNvPr id="4" name="Slide Number Placeholder 3"/>
          <p:cNvSpPr>
            <a:spLocks noGrp="1"/>
          </p:cNvSpPr>
          <p:nvPr>
            <p:ph type="sldNum" sz="quarter" idx="5"/>
          </p:nvPr>
        </p:nvSpPr>
        <p:spPr/>
        <p:txBody>
          <a:bodyPr/>
          <a:lstStyle/>
          <a:p>
            <a:fld id="{4D934339-4E2F-DE43-96A3-FB52CC019596}" type="slidenum">
              <a:rPr lang="en-US" smtClean="0"/>
              <a:t>5</a:t>
            </a:fld>
            <a:endParaRPr lang="en-US"/>
          </a:p>
        </p:txBody>
      </p:sp>
    </p:spTree>
    <p:extLst>
      <p:ext uri="{BB962C8B-B14F-4D97-AF65-F5344CB8AC3E}">
        <p14:creationId xmlns:p14="http://schemas.microsoft.com/office/powerpoint/2010/main" val="362110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precision is also referred to as positive predictive value (PPV)</a:t>
            </a:r>
          </a:p>
          <a:p>
            <a:r>
              <a:rPr lang="en-US"/>
              <a:t>Recall is call sensitivity or TPR </a:t>
            </a:r>
          </a:p>
          <a:p>
            <a:r>
              <a:rPr lang="en-US"/>
              <a:t>FPR is also 1- Sensitivity </a:t>
            </a:r>
          </a:p>
          <a:p>
            <a:r>
              <a:rPr lang="en-US"/>
              <a:t>F1 score is Harmonic mean of precision and recall. To allow recall and precision to be evenly weighted.</a:t>
            </a:r>
          </a:p>
          <a:p>
            <a:r>
              <a:rPr lang="en-US"/>
              <a:t>https://en.wikipedia.org/wiki/Precision_and_recall</a:t>
            </a:r>
          </a:p>
        </p:txBody>
      </p:sp>
      <p:sp>
        <p:nvSpPr>
          <p:cNvPr id="4" name="Slide Number Placeholder 3"/>
          <p:cNvSpPr>
            <a:spLocks noGrp="1"/>
          </p:cNvSpPr>
          <p:nvPr>
            <p:ph type="sldNum" sz="quarter" idx="5"/>
          </p:nvPr>
        </p:nvSpPr>
        <p:spPr/>
        <p:txBody>
          <a:bodyPr/>
          <a:lstStyle/>
          <a:p>
            <a:fld id="{4D934339-4E2F-DE43-96A3-FB52CC019596}" type="slidenum">
              <a:rPr lang="en-US" smtClean="0"/>
              <a:t>6</a:t>
            </a:fld>
            <a:endParaRPr lang="en-US"/>
          </a:p>
        </p:txBody>
      </p:sp>
    </p:spTree>
    <p:extLst>
      <p:ext uri="{BB962C8B-B14F-4D97-AF65-F5344CB8AC3E}">
        <p14:creationId xmlns:p14="http://schemas.microsoft.com/office/powerpoint/2010/main" val="296488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model is meant to be as simplified as possible to go over the workflow and the functions behind a neural network</a:t>
            </a:r>
          </a:p>
          <a:p>
            <a:r>
              <a:rPr lang="en-US"/>
              <a:t>Everything is on </a:t>
            </a:r>
            <a:r>
              <a:rPr lang="en-US" err="1"/>
              <a:t>github</a:t>
            </a:r>
            <a:r>
              <a:rPr lang="en-US"/>
              <a:t> for you to check out, link will be provided later</a:t>
            </a:r>
          </a:p>
        </p:txBody>
      </p:sp>
      <p:sp>
        <p:nvSpPr>
          <p:cNvPr id="4" name="Slide Number Placeholder 3"/>
          <p:cNvSpPr>
            <a:spLocks noGrp="1"/>
          </p:cNvSpPr>
          <p:nvPr>
            <p:ph type="sldNum" sz="quarter" idx="5"/>
          </p:nvPr>
        </p:nvSpPr>
        <p:spPr/>
        <p:txBody>
          <a:bodyPr/>
          <a:lstStyle/>
          <a:p>
            <a:fld id="{4D934339-4E2F-DE43-96A3-FB52CC019596}" type="slidenum">
              <a:rPr lang="en-US" smtClean="0"/>
              <a:t>8</a:t>
            </a:fld>
            <a:endParaRPr lang="en-US"/>
          </a:p>
        </p:txBody>
      </p:sp>
    </p:spTree>
    <p:extLst>
      <p:ext uri="{BB962C8B-B14F-4D97-AF65-F5344CB8AC3E}">
        <p14:creationId xmlns:p14="http://schemas.microsoft.com/office/powerpoint/2010/main" val="16257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Longitudinal patient level data</a:t>
            </a:r>
          </a:p>
          <a:p>
            <a:r>
              <a:rPr lang="en-US"/>
              <a:t>Baseline patient information</a:t>
            </a:r>
          </a:p>
          <a:p>
            <a:r>
              <a:rPr lang="en-US"/>
              <a:t>Timing variable</a:t>
            </a:r>
          </a:p>
          <a:p>
            <a:r>
              <a:rPr lang="en-US"/>
              <a:t>Item level scores, need to derive ADAS-Cog 11 score</a:t>
            </a:r>
          </a:p>
        </p:txBody>
      </p:sp>
      <p:sp>
        <p:nvSpPr>
          <p:cNvPr id="4" name="Slide Number Placeholder 3"/>
          <p:cNvSpPr>
            <a:spLocks noGrp="1"/>
          </p:cNvSpPr>
          <p:nvPr>
            <p:ph type="sldNum" sz="quarter" idx="5"/>
          </p:nvPr>
        </p:nvSpPr>
        <p:spPr/>
        <p:txBody>
          <a:bodyPr/>
          <a:lstStyle/>
          <a:p>
            <a:fld id="{4D934339-4E2F-DE43-96A3-FB52CC019596}" type="slidenum">
              <a:rPr lang="en-US" smtClean="0"/>
              <a:t>9</a:t>
            </a:fld>
            <a:endParaRPr lang="en-US"/>
          </a:p>
        </p:txBody>
      </p:sp>
    </p:spTree>
    <p:extLst>
      <p:ext uri="{BB962C8B-B14F-4D97-AF65-F5344CB8AC3E}">
        <p14:creationId xmlns:p14="http://schemas.microsoft.com/office/powerpoint/2010/main" val="554030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cost function</a:t>
            </a:r>
            <a:r>
              <a:rPr lang="en-US" sz="1200" b="0" i="0" kern="1200">
                <a:solidFill>
                  <a:schemeClr val="tx1"/>
                </a:solidFill>
                <a:effectLst/>
                <a:latin typeface="+mn-lt"/>
                <a:ea typeface="+mn-ea"/>
                <a:cs typeface="+mn-cs"/>
              </a:rPr>
              <a:t> is calculated as an average of </a:t>
            </a:r>
            <a:r>
              <a:rPr lang="en-US" sz="1200" b="1" i="0" kern="1200">
                <a:solidFill>
                  <a:schemeClr val="tx1"/>
                </a:solidFill>
                <a:effectLst/>
                <a:latin typeface="+mn-lt"/>
                <a:ea typeface="+mn-ea"/>
                <a:cs typeface="+mn-cs"/>
              </a:rPr>
              <a:t>loss functions</a:t>
            </a:r>
            <a:r>
              <a:rPr lang="en-US" sz="1200" b="0" i="0" kern="1200">
                <a:solidFill>
                  <a:schemeClr val="tx1"/>
                </a:solidFill>
                <a:effectLst/>
                <a:latin typeface="+mn-lt"/>
                <a:ea typeface="+mn-ea"/>
                <a:cs typeface="+mn-cs"/>
              </a:rPr>
              <a:t>. The </a:t>
            </a:r>
            <a:r>
              <a:rPr lang="en-US" sz="1200" b="1" i="0" kern="1200">
                <a:solidFill>
                  <a:schemeClr val="tx1"/>
                </a:solidFill>
                <a:effectLst/>
                <a:latin typeface="+mn-lt"/>
                <a:ea typeface="+mn-ea"/>
                <a:cs typeface="+mn-cs"/>
              </a:rPr>
              <a:t>loss function</a:t>
            </a:r>
            <a:r>
              <a:rPr lang="en-US" sz="1200" b="0" i="0" kern="1200">
                <a:solidFill>
                  <a:schemeClr val="tx1"/>
                </a:solidFill>
                <a:effectLst/>
                <a:latin typeface="+mn-lt"/>
                <a:ea typeface="+mn-ea"/>
                <a:cs typeface="+mn-cs"/>
              </a:rPr>
              <a:t> is a value which is calculated at every instance.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Before we get into building out functions to perform these steps, we first need to perform some data preprocessing</a:t>
            </a:r>
            <a:endParaRPr lang="en-US"/>
          </a:p>
        </p:txBody>
      </p:sp>
      <p:sp>
        <p:nvSpPr>
          <p:cNvPr id="4" name="Slide Number Placeholder 3"/>
          <p:cNvSpPr>
            <a:spLocks noGrp="1"/>
          </p:cNvSpPr>
          <p:nvPr>
            <p:ph type="sldNum" sz="quarter" idx="5"/>
          </p:nvPr>
        </p:nvSpPr>
        <p:spPr/>
        <p:txBody>
          <a:bodyPr/>
          <a:lstStyle/>
          <a:p>
            <a:fld id="{4D934339-4E2F-DE43-96A3-FB52CC019596}" type="slidenum">
              <a:rPr lang="en-US" smtClean="0"/>
              <a:t>10</a:t>
            </a:fld>
            <a:endParaRPr lang="en-US"/>
          </a:p>
        </p:txBody>
      </p:sp>
    </p:spTree>
    <p:extLst>
      <p:ext uri="{BB962C8B-B14F-4D97-AF65-F5344CB8AC3E}">
        <p14:creationId xmlns:p14="http://schemas.microsoft.com/office/powerpoint/2010/main" val="2803865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pic>
        <p:nvPicPr>
          <p:cNvPr id="9" name="Picture 8" descr="title-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143500"/>
          </a:xfrm>
          <a:prstGeom prst="rect">
            <a:avLst/>
          </a:prstGeom>
        </p:spPr>
      </p:pic>
      <p:pic>
        <p:nvPicPr>
          <p:cNvPr id="14" name="Picture 13"/>
          <p:cNvPicPr>
            <a:picLocks noChangeAspect="1"/>
          </p:cNvPicPr>
          <p:nvPr userDrawn="1"/>
        </p:nvPicPr>
        <p:blipFill>
          <a:blip r:embed="rId3"/>
          <a:srcRect/>
          <a:stretch/>
        </p:blipFill>
        <p:spPr>
          <a:xfrm>
            <a:off x="7996600" y="5729440"/>
            <a:ext cx="4044947" cy="1053548"/>
          </a:xfrm>
          <a:prstGeom prst="rect">
            <a:avLst/>
          </a:prstGeom>
        </p:spPr>
      </p:pic>
      <p:sp>
        <p:nvSpPr>
          <p:cNvPr id="13" name="Rectangle 12"/>
          <p:cNvSpPr/>
          <p:nvPr userDrawn="1"/>
        </p:nvSpPr>
        <p:spPr>
          <a:xfrm>
            <a:off x="0" y="3685826"/>
            <a:ext cx="12192000" cy="1457675"/>
          </a:xfrm>
          <a:prstGeom prst="rect">
            <a:avLst/>
          </a:prstGeom>
          <a:solidFill>
            <a:schemeClr val="tx1">
              <a:alpha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solidFill>
                <a:srgbClr val="2A282A"/>
              </a:solidFill>
              <a:latin typeface="Calibri"/>
            </a:endParaRPr>
          </a:p>
        </p:txBody>
      </p:sp>
      <p:sp>
        <p:nvSpPr>
          <p:cNvPr id="17" name="Rectangle 16"/>
          <p:cNvSpPr/>
          <p:nvPr userDrawn="1"/>
        </p:nvSpPr>
        <p:spPr>
          <a:xfrm>
            <a:off x="0" y="4798540"/>
            <a:ext cx="12192000" cy="664443"/>
          </a:xfrm>
          <a:prstGeom prst="rect">
            <a:avLst/>
          </a:prstGeom>
          <a:solidFill>
            <a:srgbClr val="0079D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solidFill>
                <a:srgbClr val="2A282A"/>
              </a:solidFill>
              <a:latin typeface="Calibri"/>
            </a:endParaRPr>
          </a:p>
        </p:txBody>
      </p:sp>
      <p:sp>
        <p:nvSpPr>
          <p:cNvPr id="8" name="Title 1">
            <a:extLst>
              <a:ext uri="{FF2B5EF4-FFF2-40B4-BE49-F238E27FC236}">
                <a16:creationId xmlns:a16="http://schemas.microsoft.com/office/drawing/2014/main" id="{4A8083E1-2F98-2544-881B-631C6BC5D301}"/>
              </a:ext>
            </a:extLst>
          </p:cNvPr>
          <p:cNvSpPr>
            <a:spLocks noGrp="1"/>
          </p:cNvSpPr>
          <p:nvPr>
            <p:ph type="ctrTitle"/>
          </p:nvPr>
        </p:nvSpPr>
        <p:spPr>
          <a:xfrm>
            <a:off x="226423" y="3865521"/>
            <a:ext cx="11815124" cy="933018"/>
          </a:xfrm>
        </p:spPr>
        <p:txBody>
          <a:bodyPr/>
          <a:lstStyle>
            <a:lvl1pPr>
              <a:defRPr sz="3200" b="0">
                <a:solidFill>
                  <a:srgbClr val="0079D6"/>
                </a:solidFill>
              </a:defRPr>
            </a:lvl1pPr>
          </a:lstStyle>
          <a:p>
            <a:endParaRPr lang="en-US"/>
          </a:p>
        </p:txBody>
      </p:sp>
      <p:sp>
        <p:nvSpPr>
          <p:cNvPr id="10" name="Subtitle 2">
            <a:extLst>
              <a:ext uri="{FF2B5EF4-FFF2-40B4-BE49-F238E27FC236}">
                <a16:creationId xmlns:a16="http://schemas.microsoft.com/office/drawing/2014/main" id="{5FBD6B55-AAAB-C444-ABE7-F4EA600AE8C4}"/>
              </a:ext>
            </a:extLst>
          </p:cNvPr>
          <p:cNvSpPr>
            <a:spLocks noGrp="1"/>
          </p:cNvSpPr>
          <p:nvPr>
            <p:ph type="subTitle" idx="1"/>
          </p:nvPr>
        </p:nvSpPr>
        <p:spPr>
          <a:xfrm>
            <a:off x="0" y="4920450"/>
            <a:ext cx="12041547" cy="538573"/>
          </a:xfrm>
        </p:spPr>
        <p:txBody>
          <a:bodyPr>
            <a:normAutofit/>
          </a:bodyPr>
          <a:lstStyle>
            <a:lvl1pPr>
              <a:defRPr sz="2400">
                <a:solidFill>
                  <a:schemeClr val="tx1"/>
                </a:solidFill>
              </a:defRPr>
            </a:lvl1pPr>
          </a:lstStyle>
          <a:p>
            <a:endParaRPr lang="en-US"/>
          </a:p>
        </p:txBody>
      </p:sp>
    </p:spTree>
    <p:extLst>
      <p:ext uri="{BB962C8B-B14F-4D97-AF65-F5344CB8AC3E}">
        <p14:creationId xmlns:p14="http://schemas.microsoft.com/office/powerpoint/2010/main" val="388604391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Path -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50483"/>
            <a:ext cx="8606246" cy="789305"/>
          </a:xfrm>
        </p:spPr>
        <p:txBody>
          <a:bodyPr>
            <a:normAutofit/>
          </a:bodyPr>
          <a:lstStyle>
            <a:lvl1pPr>
              <a:defRPr sz="3600">
                <a:solidFill>
                  <a:srgbClr val="0079D7"/>
                </a:solidFill>
              </a:defRPr>
            </a:lvl1p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9DC9C-D489-466F-971A-2B638B7550AD}" type="slidenum">
              <a:rPr lang="en-US" smtClean="0"/>
              <a:t>‹#›</a:t>
            </a:fld>
            <a:endParaRPr lang="en-US"/>
          </a:p>
        </p:txBody>
      </p:sp>
      <p:cxnSp>
        <p:nvCxnSpPr>
          <p:cNvPr id="7" name="Straight Connector 6"/>
          <p:cNvCxnSpPr/>
          <p:nvPr/>
        </p:nvCxnSpPr>
        <p:spPr>
          <a:xfrm>
            <a:off x="622663" y="931229"/>
            <a:ext cx="10946674" cy="0"/>
          </a:xfrm>
          <a:prstGeom prst="line">
            <a:avLst/>
          </a:prstGeom>
          <a:ln w="6350" cmpd="sng">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2663" y="6165081"/>
            <a:ext cx="10946674" cy="0"/>
          </a:xfrm>
          <a:prstGeom prst="line">
            <a:avLst/>
          </a:prstGeom>
          <a:ln w="6350" cmpd="sng">
            <a:solidFill>
              <a:srgbClr val="999999"/>
            </a:solidFill>
          </a:ln>
        </p:spPr>
        <p:style>
          <a:lnRef idx="1">
            <a:schemeClr val="accent1"/>
          </a:lnRef>
          <a:fillRef idx="0">
            <a:schemeClr val="accent1"/>
          </a:fillRef>
          <a:effectRef idx="0">
            <a:schemeClr val="accent1"/>
          </a:effectRef>
          <a:fontRef idx="minor">
            <a:schemeClr val="tx1"/>
          </a:fontRef>
        </p:style>
      </p:cxnSp>
      <p:sp>
        <p:nvSpPr>
          <p:cNvPr id="16" name="Text Placeholder 2"/>
          <p:cNvSpPr>
            <a:spLocks noGrp="1"/>
          </p:cNvSpPr>
          <p:nvPr>
            <p:ph idx="13"/>
          </p:nvPr>
        </p:nvSpPr>
        <p:spPr>
          <a:xfrm>
            <a:off x="647761" y="1262155"/>
            <a:ext cx="10896479" cy="4572000"/>
          </a:xfrm>
          <a:prstGeom prst="rect">
            <a:avLst/>
          </a:prstGeom>
        </p:spPr>
        <p:txBody>
          <a:bodyPr vert="horz" lIns="0" tIns="0" rIns="0" bIns="0" rtlCol="0">
            <a:noAutofit/>
          </a:bodyPr>
          <a:lstStyle>
            <a:lvl1pPr>
              <a:defRPr sz="3200">
                <a:solidFill>
                  <a:srgbClr val="0A446E"/>
                </a:solidFill>
              </a:defRPr>
            </a:lvl1pPr>
            <a:lvl2pPr marL="457200" indent="-228600">
              <a:buFont typeface="Lucida Grande"/>
              <a:buChar char="-"/>
              <a:defRPr sz="2800">
                <a:solidFill>
                  <a:srgbClr val="0A446E"/>
                </a:solidFill>
              </a:defRPr>
            </a:lvl2pPr>
            <a:lvl3pPr marL="914400" indent="-228600">
              <a:defRPr sz="2400">
                <a:solidFill>
                  <a:srgbClr val="0A446E"/>
                </a:solidFill>
              </a:defRPr>
            </a:lvl3pPr>
            <a:lvl4pPr marL="1319213" indent="-228600">
              <a:buFont typeface="Lucida Grande"/>
              <a:buChar char="-"/>
              <a:defRPr sz="2000">
                <a:solidFill>
                  <a:srgbClr val="0A446E"/>
                </a:solidFill>
              </a:defRPr>
            </a:lvl4pPr>
            <a:lvl5pPr marL="1711325" indent="-228600">
              <a:defRPr sz="1800">
                <a:solidFill>
                  <a:srgbClr val="0A446E"/>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22663" y="931229"/>
            <a:ext cx="10946674" cy="0"/>
          </a:xfrm>
          <a:prstGeom prst="line">
            <a:avLst/>
          </a:prstGeom>
          <a:ln w="6350" cmpd="sng">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22663" y="6165081"/>
            <a:ext cx="10946674" cy="0"/>
          </a:xfrm>
          <a:prstGeom prst="line">
            <a:avLst/>
          </a:prstGeom>
          <a:ln w="6350" cmpd="sng">
            <a:solidFill>
              <a:srgbClr val="99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54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pic>
        <p:nvPicPr>
          <p:cNvPr id="9" name="Picture 8" descr="title-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143500"/>
          </a:xfrm>
          <a:prstGeom prst="rect">
            <a:avLst/>
          </a:prstGeom>
        </p:spPr>
      </p:pic>
      <p:sp>
        <p:nvSpPr>
          <p:cNvPr id="13" name="Rectangle 12"/>
          <p:cNvSpPr/>
          <p:nvPr userDrawn="1"/>
        </p:nvSpPr>
        <p:spPr>
          <a:xfrm>
            <a:off x="0" y="3685826"/>
            <a:ext cx="12192000" cy="1457675"/>
          </a:xfrm>
          <a:prstGeom prst="rect">
            <a:avLst/>
          </a:prstGeom>
          <a:solidFill>
            <a:schemeClr val="tx1">
              <a:alpha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solidFill>
                <a:srgbClr val="2A282A"/>
              </a:solidFill>
              <a:latin typeface="Calibri"/>
            </a:endParaRPr>
          </a:p>
        </p:txBody>
      </p:sp>
      <p:sp>
        <p:nvSpPr>
          <p:cNvPr id="17" name="Rectangle 16"/>
          <p:cNvSpPr/>
          <p:nvPr userDrawn="1"/>
        </p:nvSpPr>
        <p:spPr>
          <a:xfrm>
            <a:off x="0" y="4798540"/>
            <a:ext cx="12192000" cy="664443"/>
          </a:xfrm>
          <a:prstGeom prst="rect">
            <a:avLst/>
          </a:prstGeom>
          <a:solidFill>
            <a:srgbClr val="0079D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solidFill>
                <a:srgbClr val="2A282A"/>
              </a:solidFill>
              <a:latin typeface="Calibri"/>
            </a:endParaRPr>
          </a:p>
        </p:txBody>
      </p:sp>
      <p:sp>
        <p:nvSpPr>
          <p:cNvPr id="8" name="Title 1">
            <a:extLst>
              <a:ext uri="{FF2B5EF4-FFF2-40B4-BE49-F238E27FC236}">
                <a16:creationId xmlns:a16="http://schemas.microsoft.com/office/drawing/2014/main" id="{4A8083E1-2F98-2544-881B-631C6BC5D301}"/>
              </a:ext>
            </a:extLst>
          </p:cNvPr>
          <p:cNvSpPr>
            <a:spLocks noGrp="1"/>
          </p:cNvSpPr>
          <p:nvPr>
            <p:ph type="ctrTitle"/>
          </p:nvPr>
        </p:nvSpPr>
        <p:spPr>
          <a:xfrm>
            <a:off x="226423" y="3865521"/>
            <a:ext cx="11815124" cy="933018"/>
          </a:xfrm>
        </p:spPr>
        <p:txBody>
          <a:bodyPr/>
          <a:lstStyle>
            <a:lvl1pPr>
              <a:defRPr sz="3200" b="0">
                <a:solidFill>
                  <a:srgbClr val="0079D6"/>
                </a:solidFill>
              </a:defRPr>
            </a:lvl1pPr>
          </a:lstStyle>
          <a:p>
            <a:endParaRPr lang="en-US"/>
          </a:p>
        </p:txBody>
      </p:sp>
      <p:sp>
        <p:nvSpPr>
          <p:cNvPr id="10" name="Subtitle 2">
            <a:extLst>
              <a:ext uri="{FF2B5EF4-FFF2-40B4-BE49-F238E27FC236}">
                <a16:creationId xmlns:a16="http://schemas.microsoft.com/office/drawing/2014/main" id="{5FBD6B55-AAAB-C444-ABE7-F4EA600AE8C4}"/>
              </a:ext>
            </a:extLst>
          </p:cNvPr>
          <p:cNvSpPr>
            <a:spLocks noGrp="1"/>
          </p:cNvSpPr>
          <p:nvPr>
            <p:ph type="subTitle" idx="1"/>
          </p:nvPr>
        </p:nvSpPr>
        <p:spPr>
          <a:xfrm>
            <a:off x="0" y="4920450"/>
            <a:ext cx="12041547" cy="538573"/>
          </a:xfrm>
        </p:spPr>
        <p:txBody>
          <a:bodyPr>
            <a:normAutofit/>
          </a:bodyPr>
          <a:lstStyle>
            <a:lvl1pPr>
              <a:defRPr sz="2400">
                <a:solidFill>
                  <a:schemeClr val="tx1"/>
                </a:solidFill>
              </a:defRPr>
            </a:lvl1pPr>
          </a:lstStyle>
          <a:p>
            <a:endParaRPr lang="en-US"/>
          </a:p>
        </p:txBody>
      </p:sp>
    </p:spTree>
    <p:extLst>
      <p:ext uri="{BB962C8B-B14F-4D97-AF65-F5344CB8AC3E}">
        <p14:creationId xmlns:p14="http://schemas.microsoft.com/office/powerpoint/2010/main" val="19023861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737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934" y="216971"/>
            <a:ext cx="10075084"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64633" y="1981201"/>
            <a:ext cx="10075084" cy="4144963"/>
          </a:xfrm>
          <a:prstGeom prst="rect">
            <a:avLst/>
          </a:prstGeom>
        </p:spPr>
        <p:txBody>
          <a:bodyPr vert="horz" lIns="91440" tIns="45720" rIns="91440" bIns="45720" rtlCol="0">
            <a:normAutofit/>
          </a:bodyPr>
          <a:lstStyle/>
          <a:p>
            <a:pPr marL="228600" lvl="0" indent="-228600">
              <a:buClr>
                <a:schemeClr val="tx1"/>
              </a:buClr>
              <a:buSzPct val="100000"/>
              <a:buFont typeface="Arial"/>
              <a:buChar char="•"/>
            </a:pPr>
            <a:r>
              <a:rPr lang="en-US" sz="2400">
                <a:solidFill>
                  <a:srgbClr val="999999"/>
                </a:solidFill>
              </a:rPr>
              <a:t>Click to edit Master text styles</a:t>
            </a:r>
          </a:p>
          <a:p>
            <a:pPr marL="457200" lvl="1" indent="-228600">
              <a:buClr>
                <a:schemeClr val="tx1"/>
              </a:buClr>
              <a:buSzPct val="100000"/>
              <a:buFont typeface="Arial"/>
              <a:buChar char="•"/>
            </a:pPr>
            <a:r>
              <a:rPr lang="en-US" sz="2000">
                <a:solidFill>
                  <a:srgbClr val="999999"/>
                </a:solidFill>
              </a:rPr>
              <a:t>Second level</a:t>
            </a:r>
          </a:p>
          <a:p>
            <a:pPr marL="685800" lvl="2" indent="-228600">
              <a:buClr>
                <a:schemeClr val="tx1"/>
              </a:buClr>
              <a:buSzPct val="100000"/>
              <a:buFont typeface="Arial"/>
              <a:buChar char="•"/>
            </a:pPr>
            <a:r>
              <a:rPr lang="en-US" sz="2000">
                <a:solidFill>
                  <a:srgbClr val="999999"/>
                </a:solidFill>
              </a:rPr>
              <a:t>Third level</a:t>
            </a:r>
          </a:p>
          <a:p>
            <a:pPr marL="914400" lvl="3" indent="-228600">
              <a:buClr>
                <a:schemeClr val="tx1"/>
              </a:buClr>
              <a:buSzPct val="100000"/>
              <a:buFont typeface="Arial"/>
              <a:buChar char="•"/>
            </a:pPr>
            <a:r>
              <a:rPr lang="en-US" sz="2000">
                <a:solidFill>
                  <a:srgbClr val="999999"/>
                </a:solidFill>
              </a:rPr>
              <a:t>Fourth level</a:t>
            </a:r>
          </a:p>
          <a:p>
            <a:pPr marL="1143000" lvl="4" indent="-228600">
              <a:buClr>
                <a:schemeClr val="tx1"/>
              </a:buClr>
              <a:buSzPct val="100000"/>
              <a:buFont typeface="Arial"/>
              <a:buChar char="•"/>
            </a:pPr>
            <a:r>
              <a:rPr lang="en-US" sz="2000">
                <a:solidFill>
                  <a:srgbClr val="999999"/>
                </a:solidFill>
              </a:rPr>
              <a:t>Fifth level</a:t>
            </a:r>
          </a:p>
        </p:txBody>
      </p:sp>
      <p:sp>
        <p:nvSpPr>
          <p:cNvPr id="4" name="Date Placeholder 3"/>
          <p:cNvSpPr>
            <a:spLocks noGrp="1"/>
          </p:cNvSpPr>
          <p:nvPr>
            <p:ph type="dt" sz="half" idx="2"/>
          </p:nvPr>
        </p:nvSpPr>
        <p:spPr>
          <a:xfrm>
            <a:off x="9060329" y="6423586"/>
            <a:ext cx="28448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solidFill>
                <a:srgbClr val="2A282A">
                  <a:lumMod val="65000"/>
                  <a:lumOff val="35000"/>
                </a:srgbClr>
              </a:solidFill>
              <a:latin typeface="Calibri"/>
            </a:endParaRPr>
          </a:p>
        </p:txBody>
      </p:sp>
      <p:sp>
        <p:nvSpPr>
          <p:cNvPr id="5" name="Footer Placeholder 4"/>
          <p:cNvSpPr>
            <a:spLocks noGrp="1"/>
          </p:cNvSpPr>
          <p:nvPr>
            <p:ph type="ftr" sz="quarter" idx="3"/>
          </p:nvPr>
        </p:nvSpPr>
        <p:spPr>
          <a:xfrm>
            <a:off x="268941" y="6423586"/>
            <a:ext cx="8163859"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solidFill>
                <a:srgbClr val="2A282A">
                  <a:lumMod val="65000"/>
                  <a:lumOff val="35000"/>
                </a:srgbClr>
              </a:solidFill>
              <a:latin typeface="Calibri"/>
            </a:endParaRPr>
          </a:p>
        </p:txBody>
      </p:sp>
      <p:sp>
        <p:nvSpPr>
          <p:cNvPr id="6" name="Slide Number Placeholder 5"/>
          <p:cNvSpPr>
            <a:spLocks noGrp="1"/>
          </p:cNvSpPr>
          <p:nvPr>
            <p:ph type="sldNum" sz="quarter" idx="4"/>
          </p:nvPr>
        </p:nvSpPr>
        <p:spPr>
          <a:xfrm>
            <a:off x="11074400" y="242235"/>
            <a:ext cx="738717" cy="365125"/>
          </a:xfrm>
          <a:prstGeom prst="rect">
            <a:avLst/>
          </a:prstGeom>
        </p:spPr>
        <p:txBody>
          <a:bodyPr vert="horz" lIns="91440" tIns="45720" rIns="91440" bIns="45720" rtlCol="0" anchor="ctr"/>
          <a:lstStyle>
            <a:lvl1pPr algn="r">
              <a:defRPr sz="1400">
                <a:solidFill>
                  <a:schemeClr val="bg1"/>
                </a:solidFill>
              </a:defRPr>
            </a:lvl1pPr>
          </a:lstStyle>
          <a:p>
            <a:fld id="{D4290C38-5A31-1545-861D-215519B35A48}" type="slidenum">
              <a:rPr lang="en-US" smtClean="0">
                <a:solidFill>
                  <a:srgbClr val="E0E2E2"/>
                </a:solidFill>
                <a:latin typeface="Calibri"/>
              </a:rPr>
              <a:pPr/>
              <a:t>‹#›</a:t>
            </a:fld>
            <a:endParaRPr lang="en-US">
              <a:solidFill>
                <a:srgbClr val="E0E2E2"/>
              </a:solidFill>
              <a:latin typeface="Calibri"/>
            </a:endParaRPr>
          </a:p>
        </p:txBody>
      </p:sp>
    </p:spTree>
    <p:extLst>
      <p:ext uri="{BB962C8B-B14F-4D97-AF65-F5344CB8AC3E}">
        <p14:creationId xmlns:p14="http://schemas.microsoft.com/office/powerpoint/2010/main" val="2973000961"/>
      </p:ext>
    </p:extLst>
  </p:cSld>
  <p:clrMap bg1="lt1" tx1="dk1" bg2="lt2" tx2="dk2" accent1="accent1" accent2="accent2" accent3="accent3" accent4="accent4" accent5="accent5" accent6="accent6" hlink="hlink" folHlink="folHlink"/>
  <p:sldLayoutIdLst>
    <p:sldLayoutId id="2147483733" r:id="rId1"/>
    <p:sldLayoutId id="2147483740" r:id="rId2"/>
  </p:sldLayoutIdLst>
  <p:hf hdr="0" ftr="0" dt="0"/>
  <p:txStyles>
    <p:titleStyle>
      <a:lvl1pPr algn="l" defTabSz="914400" rtl="0" eaLnBrk="1" latinLnBrk="0" hangingPunct="1">
        <a:spcBef>
          <a:spcPct val="0"/>
        </a:spcBef>
        <a:buNone/>
        <a:defRPr sz="2400" b="1" kern="1200">
          <a:solidFill>
            <a:srgbClr val="1E55C4"/>
          </a:solidFill>
          <a:latin typeface="+mj-lt"/>
          <a:ea typeface="+mj-ea"/>
          <a:cs typeface="+mj-cs"/>
        </a:defRPr>
      </a:lvl1pPr>
    </p:titleStyle>
    <p:bodyStyle>
      <a:lvl1pPr marL="2286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1pPr>
      <a:lvl2pPr marL="457200" indent="-228600" algn="l" defTabSz="914400" rtl="0" eaLnBrk="1" latinLnBrk="0" hangingPunct="1">
        <a:spcBef>
          <a:spcPts val="400"/>
        </a:spcBef>
        <a:spcAft>
          <a:spcPts val="0"/>
        </a:spcAft>
        <a:buClr>
          <a:srgbClr val="0079D7"/>
        </a:buClr>
        <a:buSzPct val="100000"/>
        <a:buFont typeface="Arial"/>
        <a:buChar char="•"/>
        <a:defRPr sz="1800" kern="1200">
          <a:solidFill>
            <a:srgbClr val="0A446E"/>
          </a:solidFill>
          <a:latin typeface="+mn-lt"/>
          <a:ea typeface="+mn-ea"/>
          <a:cs typeface="+mn-cs"/>
        </a:defRPr>
      </a:lvl2pPr>
      <a:lvl3pPr marL="6858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3pPr>
      <a:lvl4pPr marL="9144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4pPr>
      <a:lvl5pPr marL="11430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934" y="216971"/>
            <a:ext cx="10075084"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64633" y="1981201"/>
            <a:ext cx="10075084" cy="4144963"/>
          </a:xfrm>
          <a:prstGeom prst="rect">
            <a:avLst/>
          </a:prstGeom>
        </p:spPr>
        <p:txBody>
          <a:bodyPr vert="horz" lIns="91440" tIns="45720" rIns="91440" bIns="45720" rtlCol="0">
            <a:normAutofit/>
          </a:bodyPr>
          <a:lstStyle/>
          <a:p>
            <a:pPr marL="228600" lvl="0" indent="-228600">
              <a:buClr>
                <a:schemeClr val="tx1"/>
              </a:buClr>
              <a:buSzPct val="100000"/>
              <a:buFont typeface="Arial"/>
              <a:buChar char="•"/>
            </a:pPr>
            <a:r>
              <a:rPr lang="en-US" sz="2400">
                <a:solidFill>
                  <a:srgbClr val="999999"/>
                </a:solidFill>
              </a:rPr>
              <a:t>Click to edit Master text styles</a:t>
            </a:r>
          </a:p>
          <a:p>
            <a:pPr marL="457200" lvl="1" indent="-228600">
              <a:buClr>
                <a:schemeClr val="tx1"/>
              </a:buClr>
              <a:buSzPct val="100000"/>
              <a:buFont typeface="Arial"/>
              <a:buChar char="•"/>
            </a:pPr>
            <a:r>
              <a:rPr lang="en-US" sz="2000">
                <a:solidFill>
                  <a:srgbClr val="999999"/>
                </a:solidFill>
              </a:rPr>
              <a:t>Second level</a:t>
            </a:r>
          </a:p>
          <a:p>
            <a:pPr marL="685800" lvl="2" indent="-228600">
              <a:buClr>
                <a:schemeClr val="tx1"/>
              </a:buClr>
              <a:buSzPct val="100000"/>
              <a:buFont typeface="Arial"/>
              <a:buChar char="•"/>
            </a:pPr>
            <a:r>
              <a:rPr lang="en-US" sz="2000">
                <a:solidFill>
                  <a:srgbClr val="999999"/>
                </a:solidFill>
              </a:rPr>
              <a:t>Third level</a:t>
            </a:r>
          </a:p>
          <a:p>
            <a:pPr marL="914400" lvl="3" indent="-228600">
              <a:buClr>
                <a:schemeClr val="tx1"/>
              </a:buClr>
              <a:buSzPct val="100000"/>
              <a:buFont typeface="Arial"/>
              <a:buChar char="•"/>
            </a:pPr>
            <a:r>
              <a:rPr lang="en-US" sz="2000">
                <a:solidFill>
                  <a:srgbClr val="999999"/>
                </a:solidFill>
              </a:rPr>
              <a:t>Fourth level</a:t>
            </a:r>
          </a:p>
          <a:p>
            <a:pPr marL="1143000" lvl="4" indent="-228600">
              <a:buClr>
                <a:schemeClr val="tx1"/>
              </a:buClr>
              <a:buSzPct val="100000"/>
              <a:buFont typeface="Arial"/>
              <a:buChar char="•"/>
            </a:pPr>
            <a:r>
              <a:rPr lang="en-US" sz="2000">
                <a:solidFill>
                  <a:srgbClr val="999999"/>
                </a:solidFill>
              </a:rPr>
              <a:t>Fifth level</a:t>
            </a:r>
          </a:p>
        </p:txBody>
      </p:sp>
      <p:sp>
        <p:nvSpPr>
          <p:cNvPr id="4" name="Date Placeholder 3"/>
          <p:cNvSpPr>
            <a:spLocks noGrp="1"/>
          </p:cNvSpPr>
          <p:nvPr>
            <p:ph type="dt" sz="half" idx="2"/>
          </p:nvPr>
        </p:nvSpPr>
        <p:spPr>
          <a:xfrm>
            <a:off x="9060329" y="6423586"/>
            <a:ext cx="28448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solidFill>
                <a:srgbClr val="2A282A">
                  <a:lumMod val="65000"/>
                  <a:lumOff val="35000"/>
                </a:srgbClr>
              </a:solidFill>
              <a:latin typeface="Calibri"/>
            </a:endParaRPr>
          </a:p>
        </p:txBody>
      </p:sp>
      <p:sp>
        <p:nvSpPr>
          <p:cNvPr id="5" name="Footer Placeholder 4"/>
          <p:cNvSpPr>
            <a:spLocks noGrp="1"/>
          </p:cNvSpPr>
          <p:nvPr>
            <p:ph type="ftr" sz="quarter" idx="3"/>
          </p:nvPr>
        </p:nvSpPr>
        <p:spPr>
          <a:xfrm>
            <a:off x="268941" y="6423586"/>
            <a:ext cx="8163859"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solidFill>
                <a:srgbClr val="2A282A">
                  <a:lumMod val="65000"/>
                  <a:lumOff val="35000"/>
                </a:srgbClr>
              </a:solidFill>
              <a:latin typeface="Calibri"/>
            </a:endParaRPr>
          </a:p>
        </p:txBody>
      </p:sp>
      <p:sp>
        <p:nvSpPr>
          <p:cNvPr id="6" name="Slide Number Placeholder 5"/>
          <p:cNvSpPr>
            <a:spLocks noGrp="1"/>
          </p:cNvSpPr>
          <p:nvPr>
            <p:ph type="sldNum" sz="quarter" idx="4"/>
          </p:nvPr>
        </p:nvSpPr>
        <p:spPr>
          <a:xfrm>
            <a:off x="11074400" y="242235"/>
            <a:ext cx="738717" cy="365125"/>
          </a:xfrm>
          <a:prstGeom prst="rect">
            <a:avLst/>
          </a:prstGeom>
        </p:spPr>
        <p:txBody>
          <a:bodyPr vert="horz" lIns="91440" tIns="45720" rIns="91440" bIns="45720" rtlCol="0" anchor="ctr"/>
          <a:lstStyle>
            <a:lvl1pPr algn="r">
              <a:defRPr sz="1400">
                <a:solidFill>
                  <a:schemeClr val="bg1"/>
                </a:solidFill>
              </a:defRPr>
            </a:lvl1pPr>
          </a:lstStyle>
          <a:p>
            <a:fld id="{D4290C38-5A31-1545-861D-215519B35A48}" type="slidenum">
              <a:rPr lang="en-US" smtClean="0">
                <a:solidFill>
                  <a:srgbClr val="E0E2E2"/>
                </a:solidFill>
                <a:latin typeface="Calibri"/>
              </a:rPr>
              <a:pPr/>
              <a:t>‹#›</a:t>
            </a:fld>
            <a:endParaRPr lang="en-US">
              <a:solidFill>
                <a:srgbClr val="E0E2E2"/>
              </a:solidFill>
              <a:latin typeface="Calibri"/>
            </a:endParaRPr>
          </a:p>
        </p:txBody>
      </p:sp>
    </p:spTree>
    <p:extLst>
      <p:ext uri="{BB962C8B-B14F-4D97-AF65-F5344CB8AC3E}">
        <p14:creationId xmlns:p14="http://schemas.microsoft.com/office/powerpoint/2010/main" val="2909142315"/>
      </p:ext>
    </p:extLst>
  </p:cSld>
  <p:clrMap bg1="lt1" tx1="dk1" bg2="lt2" tx2="dk2" accent1="accent1" accent2="accent2" accent3="accent3" accent4="accent4" accent5="accent5" accent6="accent6" hlink="hlink" folHlink="folHlink"/>
  <p:sldLayoutIdLst>
    <p:sldLayoutId id="2147483755" r:id="rId1"/>
    <p:sldLayoutId id="2147483758" r:id="rId2"/>
  </p:sldLayoutIdLst>
  <p:hf hdr="0" ftr="0" dt="0"/>
  <p:txStyles>
    <p:titleStyle>
      <a:lvl1pPr algn="l" defTabSz="914400" rtl="0" eaLnBrk="1" latinLnBrk="0" hangingPunct="1">
        <a:spcBef>
          <a:spcPct val="0"/>
        </a:spcBef>
        <a:buNone/>
        <a:defRPr sz="2400" b="1" kern="1200">
          <a:solidFill>
            <a:srgbClr val="1E55C4"/>
          </a:solidFill>
          <a:latin typeface="+mj-lt"/>
          <a:ea typeface="+mj-ea"/>
          <a:cs typeface="+mj-cs"/>
        </a:defRPr>
      </a:lvl1pPr>
    </p:titleStyle>
    <p:bodyStyle>
      <a:lvl1pPr marL="2286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1pPr>
      <a:lvl2pPr marL="457200" indent="-228600" algn="l" defTabSz="914400" rtl="0" eaLnBrk="1" latinLnBrk="0" hangingPunct="1">
        <a:spcBef>
          <a:spcPts val="400"/>
        </a:spcBef>
        <a:spcAft>
          <a:spcPts val="0"/>
        </a:spcAft>
        <a:buClr>
          <a:srgbClr val="0079D7"/>
        </a:buClr>
        <a:buSzPct val="100000"/>
        <a:buFont typeface="Arial"/>
        <a:buChar char="•"/>
        <a:defRPr sz="1800" kern="1200">
          <a:solidFill>
            <a:srgbClr val="0A446E"/>
          </a:solidFill>
          <a:latin typeface="+mn-lt"/>
          <a:ea typeface="+mn-ea"/>
          <a:cs typeface="+mn-cs"/>
        </a:defRPr>
      </a:lvl2pPr>
      <a:lvl3pPr marL="6858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3pPr>
      <a:lvl4pPr marL="9144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4pPr>
      <a:lvl5pPr marL="1143000" indent="-228600" algn="l" defTabSz="914400" rtl="0" eaLnBrk="1" latinLnBrk="0" hangingPunct="1">
        <a:spcBef>
          <a:spcPts val="400"/>
        </a:spcBef>
        <a:spcAft>
          <a:spcPts val="0"/>
        </a:spcAft>
        <a:buClr>
          <a:srgbClr val="0079D7"/>
        </a:buClr>
        <a:buSzPct val="100000"/>
        <a:buFont typeface="Arial"/>
        <a:buChar char="•"/>
        <a:defRPr sz="2000" kern="1200">
          <a:solidFill>
            <a:srgbClr val="0A446E"/>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24.png"/><Relationship Id="rId12"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odr.c-path.org/main/applyDatabaseSelection.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5289" y="442688"/>
            <a:ext cx="65829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1714414" algn="l"/>
              </a:tabLst>
              <a:defRPr/>
            </a:pPr>
            <a:r>
              <a:rPr kumimoji="0" lang="en-US" sz="2200" b="1" i="0" u="none" strike="noStrike" kern="1200" cap="none" spc="0" normalizeH="0" baseline="0" noProof="0" dirty="0">
                <a:ln>
                  <a:noFill/>
                </a:ln>
                <a:solidFill>
                  <a:srgbClr val="0067B4"/>
                </a:solidFill>
                <a:effectLst/>
                <a:uLnTx/>
                <a:uFillTx/>
                <a:latin typeface="Times New Roman" panose="02020603050405020304" pitchFamily="18" charset="0"/>
                <a:ea typeface="+mn-ea"/>
                <a:cs typeface="Times New Roman" panose="02020603050405020304" pitchFamily="18" charset="0"/>
              </a:rPr>
              <a:t>Session: Introduction to AI/ML in Drug Development </a:t>
            </a:r>
          </a:p>
          <a:p>
            <a:pPr marL="0" marR="0" lvl="0" indent="0" algn="l" defTabSz="914400" rtl="0" eaLnBrk="1" fontAlgn="auto" latinLnBrk="0" hangingPunct="1">
              <a:lnSpc>
                <a:spcPct val="100000"/>
              </a:lnSpc>
              <a:spcBef>
                <a:spcPts val="0"/>
              </a:spcBef>
              <a:spcAft>
                <a:spcPts val="0"/>
              </a:spcAft>
              <a:buClrTx/>
              <a:buSzTx/>
              <a:buFontTx/>
              <a:buNone/>
              <a:tabLst>
                <a:tab pos="1714414" algn="l"/>
              </a:tabLst>
              <a:defRPr/>
            </a:pPr>
            <a:endParaRPr kumimoji="0" lang="en-US" sz="2200" b="1" i="0" u="none" strike="noStrike" kern="1200" cap="none" spc="0" normalizeH="0" baseline="0" noProof="0" dirty="0">
              <a:ln>
                <a:noFill/>
              </a:ln>
              <a:solidFill>
                <a:srgbClr val="0067B4"/>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67B4"/>
                </a:solidFill>
                <a:effectLst/>
                <a:uLnTx/>
                <a:uFillTx/>
                <a:latin typeface="Times New Roman" panose="02020603050405020304" pitchFamily="18" charset="0"/>
                <a:ea typeface="+mn-ea"/>
                <a:cs typeface="Times New Roman" panose="02020603050405020304" pitchFamily="18" charset="0"/>
              </a:rPr>
              <a:t>Chairs: Patrick Hanafin; Jagdeep </a:t>
            </a:r>
            <a:r>
              <a:rPr kumimoji="0" lang="en-US" sz="2200" b="1" i="0" u="none" strike="noStrike" kern="1200" cap="none" spc="0" normalizeH="0" baseline="0" noProof="0" dirty="0" err="1">
                <a:ln>
                  <a:noFill/>
                </a:ln>
                <a:solidFill>
                  <a:srgbClr val="0067B4"/>
                </a:solidFill>
                <a:effectLst/>
                <a:uLnTx/>
                <a:uFillTx/>
                <a:latin typeface="Times New Roman" panose="02020603050405020304" pitchFamily="18" charset="0"/>
                <a:ea typeface="+mn-ea"/>
                <a:cs typeface="Times New Roman" panose="02020603050405020304" pitchFamily="18" charset="0"/>
              </a:rPr>
              <a:t>Podichetty</a:t>
            </a:r>
            <a:r>
              <a:rPr lang="en-US" sz="2200" b="1" dirty="0">
                <a:solidFill>
                  <a:srgbClr val="0067B4"/>
                </a:solidFill>
                <a:latin typeface="Times New Roman" panose="02020603050405020304" pitchFamily="18" charset="0"/>
                <a:cs typeface="Times New Roman" panose="02020603050405020304" pitchFamily="18" charset="0"/>
              </a:rPr>
              <a:t>, Ph.D.</a:t>
            </a:r>
            <a:endParaRPr kumimoji="0" lang="en-US" sz="2200" b="1" i="0" u="none" strike="noStrike" kern="1200" cap="none" spc="0" normalizeH="0" baseline="0" noProof="0" dirty="0">
              <a:ln>
                <a:noFill/>
              </a:ln>
              <a:solidFill>
                <a:srgbClr val="0067B4"/>
              </a:solidFill>
              <a:effectLst/>
              <a:uLnTx/>
              <a:uFillTx/>
              <a:latin typeface="Times New Roman" panose="02020603050405020304" pitchFamily="18" charset="0"/>
              <a:ea typeface="+mn-ea"/>
              <a:cs typeface="Times New Roman" panose="02020603050405020304" pitchFamily="18" charset="0"/>
            </a:endParaRPr>
          </a:p>
        </p:txBody>
      </p:sp>
      <p:sp>
        <p:nvSpPr>
          <p:cNvPr id="7" name="Subtitle 20">
            <a:extLst>
              <a:ext uri="{FF2B5EF4-FFF2-40B4-BE49-F238E27FC236}">
                <a16:creationId xmlns:a16="http://schemas.microsoft.com/office/drawing/2014/main" id="{41155591-14DF-40D7-BCBD-0F69F25B81E5}"/>
              </a:ext>
            </a:extLst>
          </p:cNvPr>
          <p:cNvSpPr txBox="1">
            <a:spLocks/>
          </p:cNvSpPr>
          <p:nvPr/>
        </p:nvSpPr>
        <p:spPr>
          <a:xfrm>
            <a:off x="336235" y="6415312"/>
            <a:ext cx="11519529" cy="3074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67B4"/>
                </a:solidFill>
                <a:effectLst/>
                <a:uLnTx/>
                <a:uFillTx/>
                <a:latin typeface="Arial"/>
                <a:ea typeface="+mn-ea"/>
                <a:cs typeface="Arial"/>
              </a:rPr>
              <a:t>November 2021</a:t>
            </a:r>
          </a:p>
        </p:txBody>
      </p:sp>
      <p:grpSp>
        <p:nvGrpSpPr>
          <p:cNvPr id="8" name="Group 7">
            <a:extLst>
              <a:ext uri="{FF2B5EF4-FFF2-40B4-BE49-F238E27FC236}">
                <a16:creationId xmlns:a16="http://schemas.microsoft.com/office/drawing/2014/main" id="{9342870B-F9A9-44A1-B74E-EA994836BD18}"/>
              </a:ext>
            </a:extLst>
          </p:cNvPr>
          <p:cNvGrpSpPr/>
          <p:nvPr/>
        </p:nvGrpSpPr>
        <p:grpSpPr>
          <a:xfrm>
            <a:off x="457249" y="524799"/>
            <a:ext cx="4110360" cy="1846554"/>
            <a:chOff x="457249" y="426129"/>
            <a:chExt cx="4110360" cy="1846554"/>
          </a:xfrm>
        </p:grpSpPr>
        <p:pic>
          <p:nvPicPr>
            <p:cNvPr id="9" name="Picture 8">
              <a:extLst>
                <a:ext uri="{FF2B5EF4-FFF2-40B4-BE49-F238E27FC236}">
                  <a16:creationId xmlns:a16="http://schemas.microsoft.com/office/drawing/2014/main" id="{90BBBA38-71B3-435E-BAAB-3903F821F740}"/>
                </a:ext>
              </a:extLst>
            </p:cNvPr>
            <p:cNvPicPr>
              <a:picLocks noChangeAspect="1"/>
            </p:cNvPicPr>
            <p:nvPr/>
          </p:nvPicPr>
          <p:blipFill>
            <a:blip r:embed="rId2"/>
            <a:stretch>
              <a:fillRect/>
            </a:stretch>
          </p:blipFill>
          <p:spPr>
            <a:xfrm>
              <a:off x="665316" y="966095"/>
              <a:ext cx="3516668" cy="1306588"/>
            </a:xfrm>
            <a:prstGeom prst="rect">
              <a:avLst/>
            </a:prstGeom>
          </p:spPr>
        </p:pic>
        <p:sp>
          <p:nvSpPr>
            <p:cNvPr id="10" name="TextBox 9">
              <a:extLst>
                <a:ext uri="{FF2B5EF4-FFF2-40B4-BE49-F238E27FC236}">
                  <a16:creationId xmlns:a16="http://schemas.microsoft.com/office/drawing/2014/main" id="{00C70F65-7D50-46C7-AC66-6ED2E5E14171}"/>
                </a:ext>
              </a:extLst>
            </p:cNvPr>
            <p:cNvSpPr txBox="1"/>
            <p:nvPr/>
          </p:nvSpPr>
          <p:spPr>
            <a:xfrm>
              <a:off x="457249" y="426129"/>
              <a:ext cx="411036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Charting the Course for Our Future</a:t>
              </a:r>
            </a:p>
          </p:txBody>
        </p:sp>
      </p:grpSp>
      <p:sp>
        <p:nvSpPr>
          <p:cNvPr id="11" name="TextBox 10">
            <a:extLst>
              <a:ext uri="{FF2B5EF4-FFF2-40B4-BE49-F238E27FC236}">
                <a16:creationId xmlns:a16="http://schemas.microsoft.com/office/drawing/2014/main" id="{1F90480F-696B-41B5-AE98-B9D864107DB8}"/>
              </a:ext>
            </a:extLst>
          </p:cNvPr>
          <p:cNvSpPr txBox="1"/>
          <p:nvPr/>
        </p:nvSpPr>
        <p:spPr>
          <a:xfrm>
            <a:off x="842368" y="3455596"/>
            <a:ext cx="10507261" cy="1077218"/>
          </a:xfrm>
          <a:prstGeom prst="rect">
            <a:avLst/>
          </a:prstGeom>
          <a:noFill/>
        </p:spPr>
        <p:txBody>
          <a:bodyPr wrap="square" rtlCol="0">
            <a:spAutoFit/>
          </a:bodyPr>
          <a:lstStyle/>
          <a:p>
            <a:pPr algn="ctr">
              <a:defRPr/>
            </a:pPr>
            <a:endParaRPr lang="en-US" sz="3200" b="1" dirty="0">
              <a:solidFill>
                <a:srgbClr val="0067B4"/>
              </a:solidFill>
              <a:latin typeface="Times New Roman" panose="02020603050405020304" pitchFamily="18" charset="0"/>
              <a:cs typeface="Times New Roman" panose="02020603050405020304" pitchFamily="18" charset="0"/>
            </a:endParaRPr>
          </a:p>
          <a:p>
            <a:pPr lvl="0" algn="ctr">
              <a:defRPr/>
            </a:pPr>
            <a:r>
              <a:rPr lang="en-US" sz="3200" b="1" dirty="0">
                <a:solidFill>
                  <a:srgbClr val="0067B4"/>
                </a:solidFill>
                <a:latin typeface="Times New Roman" panose="02020603050405020304" pitchFamily="18" charset="0"/>
                <a:cs typeface="Times New Roman" panose="02020603050405020304" pitchFamily="18" charset="0"/>
              </a:rPr>
              <a:t>Part 2. Hands-on tutorial</a:t>
            </a:r>
          </a:p>
        </p:txBody>
      </p:sp>
    </p:spTree>
    <p:extLst>
      <p:ext uri="{BB962C8B-B14F-4D97-AF65-F5344CB8AC3E}">
        <p14:creationId xmlns:p14="http://schemas.microsoft.com/office/powerpoint/2010/main" val="7926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C4356F2B-E5E8-4020-A596-F051F4625A04}"/>
              </a:ext>
            </a:extLst>
          </p:cNvPr>
          <p:cNvSpPr txBox="1">
            <a:spLocks/>
          </p:cNvSpPr>
          <p:nvPr/>
        </p:nvSpPr>
        <p:spPr>
          <a:xfrm>
            <a:off x="11453283" y="6492875"/>
            <a:ext cx="738717"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019DC9C-D489-466F-971A-2B638B7550AD}" type="slidenum">
              <a:rPr lang="en-US" smtClean="0">
                <a:solidFill>
                  <a:schemeClr val="tx1"/>
                </a:solidFill>
              </a:rPr>
              <a:pPr algn="ctr"/>
              <a:t>10</a:t>
            </a:fld>
            <a:endParaRPr lang="en-US">
              <a:solidFill>
                <a:schemeClr val="tx1"/>
              </a:solidFill>
            </a:endParaRPr>
          </a:p>
        </p:txBody>
      </p:sp>
      <p:sp>
        <p:nvSpPr>
          <p:cNvPr id="3" name="Title 2">
            <a:extLst>
              <a:ext uri="{FF2B5EF4-FFF2-40B4-BE49-F238E27FC236}">
                <a16:creationId xmlns:a16="http://schemas.microsoft.com/office/drawing/2014/main" id="{3747132B-0319-403B-B881-79ED7CDFB2C0}"/>
              </a:ext>
            </a:extLst>
          </p:cNvPr>
          <p:cNvSpPr>
            <a:spLocks noGrp="1"/>
          </p:cNvSpPr>
          <p:nvPr>
            <p:ph type="title"/>
          </p:nvPr>
        </p:nvSpPr>
        <p:spPr/>
        <p:txBody>
          <a:bodyPr/>
          <a:lstStyle/>
          <a:p>
            <a:r>
              <a:rPr lang="en-US"/>
              <a:t>DL workflow – Model Training  </a:t>
            </a:r>
          </a:p>
        </p:txBody>
      </p:sp>
      <p:pic>
        <p:nvPicPr>
          <p:cNvPr id="52" name="Picture 6" descr="Neural Networks and Deep learning: An Overview - Microsoft Dynamics Partner  and CRM Consultant">
            <a:extLst>
              <a:ext uri="{FF2B5EF4-FFF2-40B4-BE49-F238E27FC236}">
                <a16:creationId xmlns:a16="http://schemas.microsoft.com/office/drawing/2014/main" id="{A6B12868-A027-43BD-8C77-31AC36499C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4871" b="18725"/>
          <a:stretch/>
        </p:blipFill>
        <p:spPr bwMode="auto">
          <a:xfrm>
            <a:off x="294114" y="2124568"/>
            <a:ext cx="4282966" cy="2608864"/>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a:extLst>
              <a:ext uri="{FF2B5EF4-FFF2-40B4-BE49-F238E27FC236}">
                <a16:creationId xmlns:a16="http://schemas.microsoft.com/office/drawing/2014/main" id="{E8A17A5C-1DDE-40D2-9388-5B81803A6428}"/>
              </a:ext>
            </a:extLst>
          </p:cNvPr>
          <p:cNvCxnSpPr>
            <a:cxnSpLocks/>
            <a:stCxn id="54" idx="2"/>
          </p:cNvCxnSpPr>
          <p:nvPr/>
        </p:nvCxnSpPr>
        <p:spPr>
          <a:xfrm>
            <a:off x="9427836" y="1737583"/>
            <a:ext cx="0" cy="48745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25">
            <a:extLst>
              <a:ext uri="{FF2B5EF4-FFF2-40B4-BE49-F238E27FC236}">
                <a16:creationId xmlns:a16="http://schemas.microsoft.com/office/drawing/2014/main" id="{F72DDED7-75C7-4746-930F-88A32FE6D6B1}"/>
              </a:ext>
            </a:extLst>
          </p:cNvPr>
          <p:cNvSpPr/>
          <p:nvPr/>
        </p:nvSpPr>
        <p:spPr>
          <a:xfrm>
            <a:off x="8434613" y="1082388"/>
            <a:ext cx="1986446" cy="655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D8ED44A1-95D9-407A-8B19-7197BDDA1E71}"/>
              </a:ext>
            </a:extLst>
          </p:cNvPr>
          <p:cNvSpPr txBox="1"/>
          <p:nvPr/>
        </p:nvSpPr>
        <p:spPr>
          <a:xfrm>
            <a:off x="8530797" y="1058635"/>
            <a:ext cx="1794078"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Parameter Initialization </a:t>
            </a:r>
          </a:p>
        </p:txBody>
      </p:sp>
      <p:sp>
        <p:nvSpPr>
          <p:cNvPr id="59" name="Rounded Rectangle 25">
            <a:extLst>
              <a:ext uri="{FF2B5EF4-FFF2-40B4-BE49-F238E27FC236}">
                <a16:creationId xmlns:a16="http://schemas.microsoft.com/office/drawing/2014/main" id="{3E20916A-2046-4561-820A-DE25697B42B0}"/>
              </a:ext>
            </a:extLst>
          </p:cNvPr>
          <p:cNvSpPr/>
          <p:nvPr/>
        </p:nvSpPr>
        <p:spPr>
          <a:xfrm>
            <a:off x="8434613" y="2248793"/>
            <a:ext cx="1986446" cy="655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61AF71C0-1108-449F-978A-CEEE55495496}"/>
              </a:ext>
            </a:extLst>
          </p:cNvPr>
          <p:cNvSpPr txBox="1"/>
          <p:nvPr/>
        </p:nvSpPr>
        <p:spPr>
          <a:xfrm>
            <a:off x="8530797" y="2225040"/>
            <a:ext cx="1794078"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Forward Propagation </a:t>
            </a:r>
          </a:p>
        </p:txBody>
      </p:sp>
      <p:sp>
        <p:nvSpPr>
          <p:cNvPr id="61" name="Rounded Rectangle 25">
            <a:extLst>
              <a:ext uri="{FF2B5EF4-FFF2-40B4-BE49-F238E27FC236}">
                <a16:creationId xmlns:a16="http://schemas.microsoft.com/office/drawing/2014/main" id="{C8D0244A-117A-465A-B2D5-8A3D5ACC0C1B}"/>
              </a:ext>
            </a:extLst>
          </p:cNvPr>
          <p:cNvSpPr/>
          <p:nvPr/>
        </p:nvSpPr>
        <p:spPr>
          <a:xfrm>
            <a:off x="8434613" y="3406847"/>
            <a:ext cx="1986446"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FCE8E037-6FF4-46B0-9A35-4D66F367616D}"/>
              </a:ext>
            </a:extLst>
          </p:cNvPr>
          <p:cNvSpPr txBox="1"/>
          <p:nvPr/>
        </p:nvSpPr>
        <p:spPr>
          <a:xfrm>
            <a:off x="8530797" y="3383093"/>
            <a:ext cx="1794078"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Cost Function</a:t>
            </a:r>
          </a:p>
        </p:txBody>
      </p:sp>
      <p:sp>
        <p:nvSpPr>
          <p:cNvPr id="63" name="Rounded Rectangle 25">
            <a:extLst>
              <a:ext uri="{FF2B5EF4-FFF2-40B4-BE49-F238E27FC236}">
                <a16:creationId xmlns:a16="http://schemas.microsoft.com/office/drawing/2014/main" id="{2A1E5B3F-8CFC-4D76-A748-75EAB117CD44}"/>
              </a:ext>
            </a:extLst>
          </p:cNvPr>
          <p:cNvSpPr/>
          <p:nvPr/>
        </p:nvSpPr>
        <p:spPr>
          <a:xfrm>
            <a:off x="8434613" y="4294074"/>
            <a:ext cx="1986446" cy="655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C0BA3570-3018-4F82-B4C3-52B7A24C9F2D}"/>
              </a:ext>
            </a:extLst>
          </p:cNvPr>
          <p:cNvSpPr txBox="1"/>
          <p:nvPr/>
        </p:nvSpPr>
        <p:spPr>
          <a:xfrm>
            <a:off x="8530797" y="4270321"/>
            <a:ext cx="1794078"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Backward Propagation </a:t>
            </a:r>
          </a:p>
        </p:txBody>
      </p:sp>
      <p:cxnSp>
        <p:nvCxnSpPr>
          <p:cNvPr id="65" name="Straight Arrow Connector 64">
            <a:extLst>
              <a:ext uri="{FF2B5EF4-FFF2-40B4-BE49-F238E27FC236}">
                <a16:creationId xmlns:a16="http://schemas.microsoft.com/office/drawing/2014/main" id="{B5958148-0900-4B5B-A754-BCE137DF2B73}"/>
              </a:ext>
            </a:extLst>
          </p:cNvPr>
          <p:cNvCxnSpPr>
            <a:cxnSpLocks/>
          </p:cNvCxnSpPr>
          <p:nvPr/>
        </p:nvCxnSpPr>
        <p:spPr>
          <a:xfrm>
            <a:off x="9427836" y="2903988"/>
            <a:ext cx="0" cy="48745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C33DF00-BDCA-4B2D-8315-CFF00F148469}"/>
              </a:ext>
            </a:extLst>
          </p:cNvPr>
          <p:cNvCxnSpPr>
            <a:cxnSpLocks/>
          </p:cNvCxnSpPr>
          <p:nvPr/>
        </p:nvCxnSpPr>
        <p:spPr>
          <a:xfrm>
            <a:off x="9427836" y="3801315"/>
            <a:ext cx="0" cy="48745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25">
            <a:extLst>
              <a:ext uri="{FF2B5EF4-FFF2-40B4-BE49-F238E27FC236}">
                <a16:creationId xmlns:a16="http://schemas.microsoft.com/office/drawing/2014/main" id="{C51A99CE-3B2B-480E-ACB0-768BBA76903B}"/>
              </a:ext>
            </a:extLst>
          </p:cNvPr>
          <p:cNvSpPr/>
          <p:nvPr/>
        </p:nvSpPr>
        <p:spPr>
          <a:xfrm>
            <a:off x="8434613" y="5409411"/>
            <a:ext cx="1986446" cy="655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CD6F4CA6-5E12-4582-8982-79824A903F82}"/>
              </a:ext>
            </a:extLst>
          </p:cNvPr>
          <p:cNvSpPr txBox="1"/>
          <p:nvPr/>
        </p:nvSpPr>
        <p:spPr>
          <a:xfrm>
            <a:off x="8530797" y="5385658"/>
            <a:ext cx="1794078"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Parameter Updating  </a:t>
            </a:r>
          </a:p>
        </p:txBody>
      </p:sp>
      <p:cxnSp>
        <p:nvCxnSpPr>
          <p:cNvPr id="69" name="Straight Arrow Connector 68">
            <a:extLst>
              <a:ext uri="{FF2B5EF4-FFF2-40B4-BE49-F238E27FC236}">
                <a16:creationId xmlns:a16="http://schemas.microsoft.com/office/drawing/2014/main" id="{33B1B440-B7F4-4140-8CFB-765C0601087F}"/>
              </a:ext>
            </a:extLst>
          </p:cNvPr>
          <p:cNvCxnSpPr>
            <a:cxnSpLocks/>
            <a:endCxn id="68" idx="0"/>
          </p:cNvCxnSpPr>
          <p:nvPr/>
        </p:nvCxnSpPr>
        <p:spPr>
          <a:xfrm>
            <a:off x="9427836" y="4949269"/>
            <a:ext cx="0" cy="43638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a:extLst>
              <a:ext uri="{FF2B5EF4-FFF2-40B4-BE49-F238E27FC236}">
                <a16:creationId xmlns:a16="http://schemas.microsoft.com/office/drawing/2014/main" id="{2DC306D1-DBF4-4ACB-87C7-A525D3A5CBCE}"/>
              </a:ext>
            </a:extLst>
          </p:cNvPr>
          <p:cNvCxnSpPr>
            <a:cxnSpLocks/>
            <a:stCxn id="67" idx="3"/>
            <a:endCxn id="59" idx="3"/>
          </p:cNvCxnSpPr>
          <p:nvPr/>
        </p:nvCxnSpPr>
        <p:spPr>
          <a:xfrm flipV="1">
            <a:off x="10421059" y="2576391"/>
            <a:ext cx="12700" cy="3160618"/>
          </a:xfrm>
          <a:prstGeom prst="curvedConnector3">
            <a:avLst>
              <a:gd name="adj1" fmla="val 18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A9699589-36F9-4172-A69B-A2A595F4C5DC}"/>
              </a:ext>
            </a:extLst>
          </p:cNvPr>
          <p:cNvSpPr txBox="1"/>
          <p:nvPr/>
        </p:nvSpPr>
        <p:spPr>
          <a:xfrm>
            <a:off x="10192123" y="3819482"/>
            <a:ext cx="1794078"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Iterate</a:t>
            </a:r>
          </a:p>
        </p:txBody>
      </p:sp>
      <p:sp>
        <p:nvSpPr>
          <p:cNvPr id="2" name="Rectangle 1">
            <a:extLst>
              <a:ext uri="{FF2B5EF4-FFF2-40B4-BE49-F238E27FC236}">
                <a16:creationId xmlns:a16="http://schemas.microsoft.com/office/drawing/2014/main" id="{00564E1B-28C5-4981-9541-101E923DD17E}"/>
              </a:ext>
            </a:extLst>
          </p:cNvPr>
          <p:cNvSpPr/>
          <p:nvPr/>
        </p:nvSpPr>
        <p:spPr>
          <a:xfrm>
            <a:off x="4725245" y="2225040"/>
            <a:ext cx="3212757" cy="622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62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877" y="3034347"/>
            <a:ext cx="8606246" cy="789305"/>
          </a:xfrm>
        </p:spPr>
        <p:txBody>
          <a:bodyPr/>
          <a:lstStyle/>
          <a:p>
            <a:pPr algn="ctr"/>
            <a:r>
              <a:rPr lang="en-US" dirty="0">
                <a:solidFill>
                  <a:srgbClr val="0772BA"/>
                </a:solidFill>
              </a:rPr>
              <a:t>Let's Begin…</a:t>
            </a:r>
          </a:p>
        </p:txBody>
      </p:sp>
      <p:sp>
        <p:nvSpPr>
          <p:cNvPr id="4" name="Slide Number Placeholder 3">
            <a:extLst>
              <a:ext uri="{FF2B5EF4-FFF2-40B4-BE49-F238E27FC236}">
                <a16:creationId xmlns:a16="http://schemas.microsoft.com/office/drawing/2014/main" id="{D8E9AEF5-68D0-4700-9EFF-998CD1DCD05A}"/>
              </a:ext>
            </a:extLst>
          </p:cNvPr>
          <p:cNvSpPr>
            <a:spLocks noGrp="1"/>
          </p:cNvSpPr>
          <p:nvPr>
            <p:ph type="sldNum" sz="quarter" idx="12"/>
          </p:nvPr>
        </p:nvSpPr>
        <p:spPr>
          <a:xfrm>
            <a:off x="11453283" y="6492875"/>
            <a:ext cx="738717" cy="365125"/>
          </a:xfrm>
        </p:spPr>
        <p:txBody>
          <a:bodyPr/>
          <a:lstStyle/>
          <a:p>
            <a:pPr algn="ctr"/>
            <a:fld id="{8019DC9C-D489-466F-971A-2B638B7550AD}" type="slidenum">
              <a:rPr lang="en-US" smtClean="0">
                <a:solidFill>
                  <a:schemeClr val="tx1"/>
                </a:solidFill>
              </a:rPr>
              <a:pPr algn="ctr"/>
              <a:t>11</a:t>
            </a:fld>
            <a:endParaRPr lang="en-US">
              <a:solidFill>
                <a:schemeClr val="tx1"/>
              </a:solidFill>
            </a:endParaRPr>
          </a:p>
        </p:txBody>
      </p:sp>
    </p:spTree>
    <p:extLst>
      <p:ext uri="{BB962C8B-B14F-4D97-AF65-F5344CB8AC3E}">
        <p14:creationId xmlns:p14="http://schemas.microsoft.com/office/powerpoint/2010/main" val="137467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C1ECE8-2249-48C8-A181-1CDD9749B82F}"/>
              </a:ext>
            </a:extLst>
          </p:cNvPr>
          <p:cNvSpPr txBox="1"/>
          <p:nvPr/>
        </p:nvSpPr>
        <p:spPr>
          <a:xfrm>
            <a:off x="702187" y="974986"/>
            <a:ext cx="10393265" cy="5386090"/>
          </a:xfrm>
          <a:prstGeom prst="rect">
            <a:avLst/>
          </a:prstGeom>
          <a:noFill/>
        </p:spPr>
        <p:txBody>
          <a:bodyPr wrap="square" numCol="1" rtlCol="0">
            <a:spAutoFit/>
          </a:bodyPr>
          <a:lstStyle/>
          <a:p>
            <a:r>
              <a:rPr lang="en-US" sz="2800" dirty="0"/>
              <a:t>Part 2 – Hands-on tutorial</a:t>
            </a:r>
          </a:p>
          <a:p>
            <a:pPr marL="800100" lvl="1" indent="-342900">
              <a:buFont typeface="Arial" panose="020B0604020202020204" pitchFamily="34" charset="0"/>
              <a:buChar char="•"/>
            </a:pPr>
            <a:r>
              <a:rPr lang="en-US" sz="2400" b="1" dirty="0"/>
              <a:t>Instructors: </a:t>
            </a:r>
            <a:r>
              <a:rPr lang="en-US" sz="2400" dirty="0"/>
              <a:t>Mr. Patrick Lang and Dr. Jagdeep </a:t>
            </a:r>
            <a:r>
              <a:rPr lang="en-US" sz="2400" dirty="0" err="1"/>
              <a:t>Podichetty</a:t>
            </a:r>
            <a:r>
              <a:rPr lang="en-US" sz="2400" dirty="0"/>
              <a:t> </a:t>
            </a:r>
          </a:p>
          <a:p>
            <a:pPr marL="800100" lvl="1" indent="-342900">
              <a:buFont typeface="Arial" panose="020B0604020202020204" pitchFamily="34" charset="0"/>
              <a:buChar char="•"/>
            </a:pPr>
            <a:r>
              <a:rPr lang="en-US" sz="2400" b="1" dirty="0"/>
              <a:t>Coaches:</a:t>
            </a:r>
          </a:p>
          <a:p>
            <a:pPr lvl="2"/>
            <a:endParaRPr lang="en-US" sz="2400" dirty="0"/>
          </a:p>
          <a:p>
            <a:pPr marL="1428750" lvl="2" indent="-514350">
              <a:buFont typeface="Arial" panose="020B0604020202020204" pitchFamily="34" charset="0"/>
              <a:buChar char="•"/>
            </a:pPr>
            <a:endParaRPr lang="en-US" sz="2400" dirty="0"/>
          </a:p>
          <a:p>
            <a:pPr marL="971550" lvl="1" indent="-514350">
              <a:buFont typeface="+mj-lt"/>
              <a:buAutoNum type="arabicPeriod"/>
            </a:pPr>
            <a:endParaRPr lang="en-US" sz="2400" dirty="0"/>
          </a:p>
          <a:p>
            <a:pPr lvl="1"/>
            <a:endParaRPr lang="en-US" sz="2400" dirty="0"/>
          </a:p>
          <a:p>
            <a:pPr marL="971550" lvl="1" indent="-514350">
              <a:buFont typeface="+mj-lt"/>
              <a:buAutoNum type="arabicPeriod"/>
            </a:pPr>
            <a:r>
              <a:rPr lang="en-US" sz="2400" dirty="0"/>
              <a:t>Introduction to Hand-on tutorial (15 min)</a:t>
            </a:r>
          </a:p>
          <a:p>
            <a:pPr marL="971550" lvl="1" indent="-514350">
              <a:buFont typeface="+mj-lt"/>
              <a:buAutoNum type="arabicPeriod"/>
            </a:pPr>
            <a:r>
              <a:rPr lang="en-US" sz="2400" dirty="0"/>
              <a:t>Break-out work session Part 1  (40 min)</a:t>
            </a:r>
          </a:p>
          <a:p>
            <a:pPr marL="971550" lvl="1" indent="-514350">
              <a:buFont typeface="+mj-lt"/>
              <a:buAutoNum type="arabicPeriod"/>
            </a:pPr>
            <a:r>
              <a:rPr lang="en-US" sz="2400" dirty="0">
                <a:solidFill>
                  <a:srgbClr val="FF0000"/>
                </a:solidFill>
              </a:rPr>
              <a:t>Break (5 min)</a:t>
            </a:r>
          </a:p>
          <a:p>
            <a:pPr marL="971550" lvl="1" indent="-514350">
              <a:buFont typeface="+mj-lt"/>
              <a:buAutoNum type="arabicPeriod"/>
            </a:pPr>
            <a:r>
              <a:rPr lang="en-US" sz="2400" dirty="0"/>
              <a:t>Break-out work session Part 2 (30 min)</a:t>
            </a:r>
          </a:p>
          <a:p>
            <a:pPr marL="971550" lvl="1" indent="-514350">
              <a:buFont typeface="+mj-lt"/>
              <a:buAutoNum type="arabicPeriod"/>
            </a:pPr>
            <a:r>
              <a:rPr lang="en-US" sz="2400" dirty="0"/>
              <a:t>Submit results (5 min)</a:t>
            </a:r>
          </a:p>
          <a:p>
            <a:pPr marL="971550" lvl="1" indent="-514350">
              <a:buFont typeface="+mj-lt"/>
              <a:buAutoNum type="arabicPeriod"/>
            </a:pPr>
            <a:r>
              <a:rPr lang="en-US" sz="2400" dirty="0"/>
              <a:t>Presentation and debrief (</a:t>
            </a:r>
            <a:r>
              <a:rPr lang="en-US" sz="2400" dirty="0">
                <a:solidFill>
                  <a:srgbClr val="FF0000"/>
                </a:solidFill>
              </a:rPr>
              <a:t>30 min</a:t>
            </a:r>
            <a:r>
              <a:rPr lang="en-US" sz="2400" dirty="0"/>
              <a:t>) </a:t>
            </a:r>
            <a:endParaRPr lang="en-US" sz="2800" dirty="0"/>
          </a:p>
          <a:p>
            <a:pPr lvl="0"/>
            <a:r>
              <a:rPr lang="en-US" sz="2800" dirty="0"/>
              <a:t>	 </a:t>
            </a:r>
          </a:p>
        </p:txBody>
      </p:sp>
      <p:sp>
        <p:nvSpPr>
          <p:cNvPr id="5" name="TextBox 4">
            <a:extLst>
              <a:ext uri="{FF2B5EF4-FFF2-40B4-BE49-F238E27FC236}">
                <a16:creationId xmlns:a16="http://schemas.microsoft.com/office/drawing/2014/main" id="{9897BE13-6B24-44D7-815E-139880C62C0D}"/>
              </a:ext>
            </a:extLst>
          </p:cNvPr>
          <p:cNvSpPr txBox="1"/>
          <p:nvPr/>
        </p:nvSpPr>
        <p:spPr>
          <a:xfrm>
            <a:off x="1809345" y="2098314"/>
            <a:ext cx="3953079" cy="1631216"/>
          </a:xfrm>
          <a:prstGeom prst="rect">
            <a:avLst/>
          </a:prstGeom>
          <a:noFill/>
        </p:spPr>
        <p:txBody>
          <a:bodyPr wrap="square" numCol="1" rtlCol="0">
            <a:spAutoFit/>
          </a:bodyPr>
          <a:lstStyle/>
          <a:p>
            <a:pPr marL="342900" indent="-342900">
              <a:buFont typeface="Arial" panose="020B0604020202020204" pitchFamily="34" charset="0"/>
              <a:buChar char="•"/>
            </a:pPr>
            <a:r>
              <a:rPr lang="en-US" sz="2000" dirty="0"/>
              <a:t>Jackson Burton, Ph.D.</a:t>
            </a:r>
          </a:p>
          <a:p>
            <a:pPr marL="342900" indent="-342900">
              <a:buFont typeface="Arial" panose="020B0604020202020204" pitchFamily="34" charset="0"/>
              <a:buChar char="•"/>
            </a:pPr>
            <a:r>
              <a:rPr lang="en-US" sz="2000" dirty="0" err="1"/>
              <a:t>Ayyappa</a:t>
            </a:r>
            <a:r>
              <a:rPr lang="en-US" sz="2000" dirty="0"/>
              <a:t> </a:t>
            </a:r>
            <a:r>
              <a:rPr lang="en-US" sz="2000" dirty="0" err="1"/>
              <a:t>Chaturvedula</a:t>
            </a:r>
            <a:r>
              <a:rPr lang="en-US" sz="2000" dirty="0"/>
              <a:t>, Ph.D.</a:t>
            </a:r>
          </a:p>
          <a:p>
            <a:pPr marL="342900" indent="-342900">
              <a:buFont typeface="Arial" panose="020B0604020202020204" pitchFamily="34" charset="0"/>
              <a:buChar char="•"/>
            </a:pPr>
            <a:r>
              <a:rPr lang="en-US" sz="2000" dirty="0"/>
              <a:t>Juan </a:t>
            </a:r>
            <a:r>
              <a:rPr lang="en-US" sz="2000" dirty="0" err="1"/>
              <a:t>Fransisco</a:t>
            </a:r>
            <a:r>
              <a:rPr lang="en-US" sz="2000" dirty="0"/>
              <a:t> Morales, Ph.D.</a:t>
            </a:r>
          </a:p>
          <a:p>
            <a:pPr marL="342900" indent="-342900">
              <a:buFont typeface="Arial" panose="020B0604020202020204" pitchFamily="34" charset="0"/>
              <a:buChar char="•"/>
            </a:pPr>
            <a:r>
              <a:rPr lang="en-US" sz="2000" dirty="0" err="1"/>
              <a:t>Navin</a:t>
            </a:r>
            <a:r>
              <a:rPr lang="en-US" sz="2000" dirty="0"/>
              <a:t> Goyal, Ph.D.</a:t>
            </a:r>
          </a:p>
          <a:p>
            <a:pPr marL="342900" indent="-342900">
              <a:buFont typeface="Arial" panose="020B0604020202020204" pitchFamily="34" charset="0"/>
              <a:buChar char="•"/>
            </a:pPr>
            <a:r>
              <a:rPr lang="en-US" sz="2000" dirty="0"/>
              <a:t>Vijay </a:t>
            </a:r>
            <a:r>
              <a:rPr lang="en-US" sz="2000" dirty="0" err="1"/>
              <a:t>Ivaturi</a:t>
            </a:r>
            <a:r>
              <a:rPr lang="en-US" sz="2000" dirty="0"/>
              <a:t>, Ph.D.</a:t>
            </a:r>
          </a:p>
        </p:txBody>
      </p:sp>
      <p:sp>
        <p:nvSpPr>
          <p:cNvPr id="2" name="Title 1"/>
          <p:cNvSpPr>
            <a:spLocks noGrp="1"/>
          </p:cNvSpPr>
          <p:nvPr>
            <p:ph type="title"/>
          </p:nvPr>
        </p:nvSpPr>
        <p:spPr>
          <a:xfrm>
            <a:off x="584201" y="101283"/>
            <a:ext cx="8606246" cy="789305"/>
          </a:xfrm>
        </p:spPr>
        <p:txBody>
          <a:bodyPr/>
          <a:lstStyle/>
          <a:p>
            <a:r>
              <a:rPr lang="en-US" dirty="0">
                <a:solidFill>
                  <a:srgbClr val="0772BA"/>
                </a:solidFill>
              </a:rPr>
              <a:t>Agenda  </a:t>
            </a:r>
          </a:p>
        </p:txBody>
      </p:sp>
      <p:sp>
        <p:nvSpPr>
          <p:cNvPr id="4" name="Slide Number Placeholder 3">
            <a:extLst>
              <a:ext uri="{FF2B5EF4-FFF2-40B4-BE49-F238E27FC236}">
                <a16:creationId xmlns:a16="http://schemas.microsoft.com/office/drawing/2014/main" id="{D8E9AEF5-68D0-4700-9EFF-998CD1DCD05A}"/>
              </a:ext>
            </a:extLst>
          </p:cNvPr>
          <p:cNvSpPr>
            <a:spLocks noGrp="1"/>
          </p:cNvSpPr>
          <p:nvPr>
            <p:ph type="sldNum" sz="quarter" idx="12"/>
          </p:nvPr>
        </p:nvSpPr>
        <p:spPr>
          <a:xfrm>
            <a:off x="11453283" y="6492875"/>
            <a:ext cx="738717" cy="365125"/>
          </a:xfrm>
        </p:spPr>
        <p:txBody>
          <a:bodyPr/>
          <a:lstStyle/>
          <a:p>
            <a:pPr algn="ctr"/>
            <a:fld id="{8019DC9C-D489-466F-971A-2B638B7550AD}" type="slidenum">
              <a:rPr lang="en-US" smtClean="0">
                <a:solidFill>
                  <a:schemeClr val="tx1"/>
                </a:solidFill>
              </a:rPr>
              <a:pPr algn="ctr"/>
              <a:t>2</a:t>
            </a:fld>
            <a:endParaRPr lang="en-US">
              <a:solidFill>
                <a:schemeClr val="tx1"/>
              </a:solidFill>
            </a:endParaRPr>
          </a:p>
        </p:txBody>
      </p:sp>
      <p:sp>
        <p:nvSpPr>
          <p:cNvPr id="6" name="TextBox 5">
            <a:extLst>
              <a:ext uri="{FF2B5EF4-FFF2-40B4-BE49-F238E27FC236}">
                <a16:creationId xmlns:a16="http://schemas.microsoft.com/office/drawing/2014/main" id="{77A35AE7-E57B-434D-B5FE-E93C7417F3DE}"/>
              </a:ext>
            </a:extLst>
          </p:cNvPr>
          <p:cNvSpPr txBox="1"/>
          <p:nvPr/>
        </p:nvSpPr>
        <p:spPr>
          <a:xfrm>
            <a:off x="6410125" y="2098314"/>
            <a:ext cx="3502361" cy="1631216"/>
          </a:xfrm>
          <a:prstGeom prst="rect">
            <a:avLst/>
          </a:prstGeom>
          <a:noFill/>
        </p:spPr>
        <p:txBody>
          <a:bodyPr wrap="square" numCol="1" rtlCol="0">
            <a:spAutoFit/>
          </a:bodyPr>
          <a:lstStyle/>
          <a:p>
            <a:pPr marL="342900" indent="-342900">
              <a:buFont typeface="Arial" panose="020B0604020202020204" pitchFamily="34" charset="0"/>
              <a:buChar char="•"/>
            </a:pPr>
            <a:r>
              <a:rPr lang="en-US" sz="2000" dirty="0" err="1"/>
              <a:t>Sarak</a:t>
            </a:r>
            <a:r>
              <a:rPr lang="en-US" sz="2000" dirty="0"/>
              <a:t> Kim, Ph.D.</a:t>
            </a:r>
          </a:p>
          <a:p>
            <a:pPr marL="342900" indent="-342900">
              <a:buFont typeface="Arial" panose="020B0604020202020204" pitchFamily="34" charset="0"/>
              <a:buChar char="•"/>
            </a:pPr>
            <a:r>
              <a:rPr lang="en-US" sz="2000" dirty="0"/>
              <a:t>Karthik </a:t>
            </a:r>
            <a:r>
              <a:rPr lang="en-US" sz="2000" dirty="0" err="1"/>
              <a:t>Lingineni</a:t>
            </a:r>
            <a:r>
              <a:rPr lang="en-US" sz="2000" dirty="0"/>
              <a:t>, Ph.D.</a:t>
            </a:r>
          </a:p>
          <a:p>
            <a:pPr marL="342900" indent="-342900">
              <a:buFont typeface="Arial" panose="020B0604020202020204" pitchFamily="34" charset="0"/>
              <a:buChar char="•"/>
            </a:pPr>
            <a:r>
              <a:rPr lang="en-US" sz="2000" dirty="0" err="1"/>
              <a:t>Gengbo</a:t>
            </a:r>
            <a:r>
              <a:rPr lang="en-US" sz="2000" dirty="0"/>
              <a:t> Liu, Ph.D.</a:t>
            </a:r>
          </a:p>
          <a:p>
            <a:pPr marL="342900" indent="-342900">
              <a:buFont typeface="Arial" panose="020B0604020202020204" pitchFamily="34" charset="0"/>
              <a:buChar char="•"/>
            </a:pPr>
            <a:r>
              <a:rPr lang="en-US" sz="2000" dirty="0"/>
              <a:t>Dana Lu, Ph.D.</a:t>
            </a:r>
          </a:p>
          <a:p>
            <a:pPr marL="342900" indent="-342900">
              <a:buFont typeface="Arial" panose="020B0604020202020204" pitchFamily="34" charset="0"/>
              <a:buChar char="•"/>
            </a:pPr>
            <a:r>
              <a:rPr lang="en-US" sz="2000" dirty="0"/>
              <a:t>Mohamed Shahin, Ph.D.</a:t>
            </a:r>
          </a:p>
        </p:txBody>
      </p:sp>
    </p:spTree>
    <p:extLst>
      <p:ext uri="{BB962C8B-B14F-4D97-AF65-F5344CB8AC3E}">
        <p14:creationId xmlns:p14="http://schemas.microsoft.com/office/powerpoint/2010/main" val="62376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01283"/>
            <a:ext cx="8606246" cy="789305"/>
          </a:xfrm>
        </p:spPr>
        <p:txBody>
          <a:bodyPr/>
          <a:lstStyle/>
          <a:p>
            <a:r>
              <a:rPr lang="en-US" dirty="0"/>
              <a:t>Neural Net Building Blocks  </a:t>
            </a:r>
          </a:p>
        </p:txBody>
      </p:sp>
      <p:sp>
        <p:nvSpPr>
          <p:cNvPr id="4" name="Slide Number Placeholder 3">
            <a:extLst>
              <a:ext uri="{FF2B5EF4-FFF2-40B4-BE49-F238E27FC236}">
                <a16:creationId xmlns:a16="http://schemas.microsoft.com/office/drawing/2014/main" id="{D8E9AEF5-68D0-4700-9EFF-998CD1DCD05A}"/>
              </a:ext>
            </a:extLst>
          </p:cNvPr>
          <p:cNvSpPr>
            <a:spLocks noGrp="1"/>
          </p:cNvSpPr>
          <p:nvPr>
            <p:ph type="sldNum" sz="quarter" idx="12"/>
          </p:nvPr>
        </p:nvSpPr>
        <p:spPr>
          <a:xfrm>
            <a:off x="11453283" y="6492875"/>
            <a:ext cx="738717" cy="365125"/>
          </a:xfrm>
        </p:spPr>
        <p:txBody>
          <a:bodyPr/>
          <a:lstStyle/>
          <a:p>
            <a:pPr algn="ctr"/>
            <a:fld id="{8019DC9C-D489-466F-971A-2B638B7550AD}" type="slidenum">
              <a:rPr lang="en-US" smtClean="0">
                <a:solidFill>
                  <a:schemeClr val="tx1"/>
                </a:solidFill>
              </a:rPr>
              <a:pPr algn="ctr"/>
              <a:t>3</a:t>
            </a:fld>
            <a:endParaRPr lang="en-US">
              <a:solidFill>
                <a:schemeClr val="tx1"/>
              </a:solidFill>
            </a:endParaRPr>
          </a:p>
        </p:txBody>
      </p:sp>
      <p:pic>
        <p:nvPicPr>
          <p:cNvPr id="5" name="Picture 6" descr="Neural Networks and Deep learning: An Overview - Microsoft Dynamics Partner  and CRM Consultant">
            <a:extLst>
              <a:ext uri="{FF2B5EF4-FFF2-40B4-BE49-F238E27FC236}">
                <a16:creationId xmlns:a16="http://schemas.microsoft.com/office/drawing/2014/main" id="{9E80C0AE-C829-414F-AC73-B02183AA29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810" b="16334"/>
          <a:stretch/>
        </p:blipFill>
        <p:spPr bwMode="auto">
          <a:xfrm>
            <a:off x="2388837" y="967874"/>
            <a:ext cx="7704083" cy="268561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BD9338C5-43EB-42A8-A207-4DAA59E0242C}"/>
              </a:ext>
            </a:extLst>
          </p:cNvPr>
          <p:cNvGrpSpPr/>
          <p:nvPr/>
        </p:nvGrpSpPr>
        <p:grpSpPr>
          <a:xfrm>
            <a:off x="888854" y="3730779"/>
            <a:ext cx="4278961" cy="2369891"/>
            <a:chOff x="506731" y="3735553"/>
            <a:chExt cx="4278961" cy="2369891"/>
          </a:xfrm>
        </p:grpSpPr>
        <p:sp>
          <p:nvSpPr>
            <p:cNvPr id="7" name="TextBox 6">
              <a:extLst>
                <a:ext uri="{FF2B5EF4-FFF2-40B4-BE49-F238E27FC236}">
                  <a16:creationId xmlns:a16="http://schemas.microsoft.com/office/drawing/2014/main" id="{DA8DCFD3-ADE0-4511-98CD-3061478A00B1}"/>
                </a:ext>
              </a:extLst>
            </p:cNvPr>
            <p:cNvSpPr txBox="1"/>
            <p:nvPr/>
          </p:nvSpPr>
          <p:spPr>
            <a:xfrm>
              <a:off x="2225413" y="3735553"/>
              <a:ext cx="1724639" cy="369332"/>
            </a:xfrm>
            <a:prstGeom prst="rect">
              <a:avLst/>
            </a:prstGeom>
            <a:noFill/>
          </p:spPr>
          <p:txBody>
            <a:bodyPr wrap="none" rtlCol="0">
              <a:spAutoFit/>
            </a:bodyPr>
            <a:lstStyle/>
            <a:p>
              <a:r>
                <a:rPr lang="en-US"/>
                <a:t>Artificial Neuron</a:t>
              </a:r>
            </a:p>
          </p:txBody>
        </p:sp>
        <p:grpSp>
          <p:nvGrpSpPr>
            <p:cNvPr id="8" name="Group 7">
              <a:extLst>
                <a:ext uri="{FF2B5EF4-FFF2-40B4-BE49-F238E27FC236}">
                  <a16:creationId xmlns:a16="http://schemas.microsoft.com/office/drawing/2014/main" id="{2A69BA75-4942-4489-9615-5AD5CF977AB2}"/>
                </a:ext>
              </a:extLst>
            </p:cNvPr>
            <p:cNvGrpSpPr/>
            <p:nvPr/>
          </p:nvGrpSpPr>
          <p:grpSpPr>
            <a:xfrm>
              <a:off x="2006714" y="5556804"/>
              <a:ext cx="615874" cy="548640"/>
              <a:chOff x="5057893" y="4155114"/>
              <a:chExt cx="615874" cy="548640"/>
            </a:xfrm>
          </p:grpSpPr>
          <p:sp>
            <p:nvSpPr>
              <p:cNvPr id="28" name="Oval 27">
                <a:extLst>
                  <a:ext uri="{FF2B5EF4-FFF2-40B4-BE49-F238E27FC236}">
                    <a16:creationId xmlns:a16="http://schemas.microsoft.com/office/drawing/2014/main" id="{CA2BF996-F988-4B5F-AD0E-1BA5915CC9C5}"/>
                  </a:ext>
                </a:extLst>
              </p:cNvPr>
              <p:cNvSpPr>
                <a:spLocks noChangeAspect="1"/>
              </p:cNvSpPr>
              <p:nvPr/>
            </p:nvSpPr>
            <p:spPr>
              <a:xfrm>
                <a:off x="5058485" y="4155114"/>
                <a:ext cx="549142" cy="54864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5D8E4E9-87C4-43B0-9473-8B21E5720CE2}"/>
                  </a:ext>
                </a:extLst>
              </p:cNvPr>
              <p:cNvSpPr txBox="1"/>
              <p:nvPr/>
            </p:nvSpPr>
            <p:spPr>
              <a:xfrm>
                <a:off x="5057893" y="4238804"/>
                <a:ext cx="615874" cy="369332"/>
              </a:xfrm>
              <a:prstGeom prst="rect">
                <a:avLst/>
              </a:prstGeom>
              <a:noFill/>
            </p:spPr>
            <p:txBody>
              <a:bodyPr wrap="none" rtlCol="0">
                <a:spAutoFit/>
              </a:bodyPr>
              <a:lstStyle/>
              <a:p>
                <a:r>
                  <a:rPr lang="en-US"/>
                  <a:t>Bias </a:t>
                </a:r>
              </a:p>
            </p:txBody>
          </p:sp>
        </p:grpSp>
        <p:sp>
          <p:nvSpPr>
            <p:cNvPr id="9" name="Oval 8">
              <a:extLst>
                <a:ext uri="{FF2B5EF4-FFF2-40B4-BE49-F238E27FC236}">
                  <a16:creationId xmlns:a16="http://schemas.microsoft.com/office/drawing/2014/main" id="{59738F60-12A8-4C09-8AF3-747115889F1F}"/>
                </a:ext>
              </a:extLst>
            </p:cNvPr>
            <p:cNvSpPr>
              <a:spLocks noChangeAspect="1"/>
            </p:cNvSpPr>
            <p:nvPr/>
          </p:nvSpPr>
          <p:spPr>
            <a:xfrm>
              <a:off x="507396" y="3737066"/>
              <a:ext cx="548640" cy="550416"/>
            </a:xfrm>
            <a:prstGeom prst="ellipse">
              <a:avLst/>
            </a:prstGeom>
            <a:solidFill>
              <a:srgbClr val="F7A8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077644-2A51-4229-B958-C024CBA1BCDC}"/>
                </a:ext>
              </a:extLst>
            </p:cNvPr>
            <p:cNvSpPr>
              <a:spLocks noChangeAspect="1"/>
            </p:cNvSpPr>
            <p:nvPr/>
          </p:nvSpPr>
          <p:spPr>
            <a:xfrm>
              <a:off x="506731" y="4592065"/>
              <a:ext cx="548640" cy="550416"/>
            </a:xfrm>
            <a:prstGeom prst="ellipse">
              <a:avLst/>
            </a:prstGeom>
            <a:solidFill>
              <a:srgbClr val="F7A8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BF7BD1C-25BD-4042-B097-37A5CA70589E}"/>
                </a:ext>
              </a:extLst>
            </p:cNvPr>
            <p:cNvSpPr>
              <a:spLocks noChangeAspect="1"/>
            </p:cNvSpPr>
            <p:nvPr/>
          </p:nvSpPr>
          <p:spPr>
            <a:xfrm>
              <a:off x="506731" y="5434202"/>
              <a:ext cx="548640" cy="550416"/>
            </a:xfrm>
            <a:prstGeom prst="ellipse">
              <a:avLst/>
            </a:prstGeom>
            <a:solidFill>
              <a:srgbClr val="F7A8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CED7A4B-DDFE-4AF7-BD79-A34D80D89C8C}"/>
                </a:ext>
              </a:extLst>
            </p:cNvPr>
            <p:cNvSpPr>
              <a:spLocks noChangeAspect="1"/>
            </p:cNvSpPr>
            <p:nvPr/>
          </p:nvSpPr>
          <p:spPr>
            <a:xfrm>
              <a:off x="2322197" y="4154646"/>
              <a:ext cx="1458320" cy="1463040"/>
            </a:xfrm>
            <a:prstGeom prst="ellipse">
              <a:avLst/>
            </a:prstGeom>
            <a:solidFill>
              <a:srgbClr val="EF26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9B9B7A5-2B67-4076-AB78-E4A9B9F7A554}"/>
                </a:ext>
              </a:extLst>
            </p:cNvPr>
            <p:cNvCxnSpPr>
              <a:cxnSpLocks/>
              <a:stCxn id="9" idx="6"/>
              <a:endCxn id="12" idx="2"/>
            </p:cNvCxnSpPr>
            <p:nvPr/>
          </p:nvCxnSpPr>
          <p:spPr>
            <a:xfrm>
              <a:off x="1056036" y="4012274"/>
              <a:ext cx="1266161" cy="873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24C699-EBBA-4F0D-8B5E-36FA7DD73FF7}"/>
                </a:ext>
              </a:extLst>
            </p:cNvPr>
            <p:cNvCxnSpPr>
              <a:cxnSpLocks/>
              <a:stCxn id="10" idx="6"/>
              <a:endCxn id="12" idx="2"/>
            </p:cNvCxnSpPr>
            <p:nvPr/>
          </p:nvCxnSpPr>
          <p:spPr>
            <a:xfrm>
              <a:off x="1055371" y="4867273"/>
              <a:ext cx="1266826" cy="188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287A54E-CE46-47E8-B0B0-D48FCDBF0BA4}"/>
                </a:ext>
              </a:extLst>
            </p:cNvPr>
            <p:cNvCxnSpPr>
              <a:cxnSpLocks/>
              <a:stCxn id="11" idx="6"/>
              <a:endCxn id="12" idx="2"/>
            </p:cNvCxnSpPr>
            <p:nvPr/>
          </p:nvCxnSpPr>
          <p:spPr>
            <a:xfrm flipV="1">
              <a:off x="1055371" y="4886166"/>
              <a:ext cx="1266826" cy="823244"/>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24C04C7-83DB-4C34-87F5-106AAED6F7BE}"/>
                    </a:ext>
                  </a:extLst>
                </p:cNvPr>
                <p:cNvSpPr/>
                <p:nvPr/>
              </p:nvSpPr>
              <p:spPr>
                <a:xfrm>
                  <a:off x="591892" y="3739948"/>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oMath>
                    </m:oMathPara>
                  </a14:m>
                  <a:endParaRPr lang="en-US" sz="2400" baseline="-25000"/>
                </a:p>
              </p:txBody>
            </p:sp>
          </mc:Choice>
          <mc:Fallback xmlns="">
            <p:sp>
              <p:nvSpPr>
                <p:cNvPr id="16" name="Rectangle 15">
                  <a:extLst>
                    <a:ext uri="{FF2B5EF4-FFF2-40B4-BE49-F238E27FC236}">
                      <a16:creationId xmlns:a16="http://schemas.microsoft.com/office/drawing/2014/main" id="{524C04C7-83DB-4C34-87F5-106AAED6F7BE}"/>
                    </a:ext>
                  </a:extLst>
                </p:cNvPr>
                <p:cNvSpPr>
                  <a:spLocks noRot="1" noChangeAspect="1" noMove="1" noResize="1" noEditPoints="1" noAdjustHandles="1" noChangeArrowheads="1" noChangeShapeType="1" noTextEdit="1"/>
                </p:cNvSpPr>
                <p:nvPr/>
              </p:nvSpPr>
              <p:spPr>
                <a:xfrm>
                  <a:off x="591892" y="3739948"/>
                  <a:ext cx="347837" cy="461665"/>
                </a:xfrm>
                <a:prstGeom prst="rect">
                  <a:avLst/>
                </a:prstGeom>
                <a:blipFill>
                  <a:blip r:embed="rId3"/>
                  <a:stretch>
                    <a:fillRect r="-24561"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FB5F52E-8171-4496-A0C0-9C7786DBDB87}"/>
                    </a:ext>
                  </a:extLst>
                </p:cNvPr>
                <p:cNvSpPr/>
                <p:nvPr/>
              </p:nvSpPr>
              <p:spPr>
                <a:xfrm>
                  <a:off x="591892" y="4587011"/>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oMath>
                    </m:oMathPara>
                  </a14:m>
                  <a:endParaRPr lang="en-US" sz="2400" baseline="-25000"/>
                </a:p>
              </p:txBody>
            </p:sp>
          </mc:Choice>
          <mc:Fallback xmlns="">
            <p:sp>
              <p:nvSpPr>
                <p:cNvPr id="17" name="Rectangle 16">
                  <a:extLst>
                    <a:ext uri="{FF2B5EF4-FFF2-40B4-BE49-F238E27FC236}">
                      <a16:creationId xmlns:a16="http://schemas.microsoft.com/office/drawing/2014/main" id="{6FB5F52E-8171-4496-A0C0-9C7786DBDB87}"/>
                    </a:ext>
                  </a:extLst>
                </p:cNvPr>
                <p:cNvSpPr>
                  <a:spLocks noRot="1" noChangeAspect="1" noMove="1" noResize="1" noEditPoints="1" noAdjustHandles="1" noChangeArrowheads="1" noChangeShapeType="1" noTextEdit="1"/>
                </p:cNvSpPr>
                <p:nvPr/>
              </p:nvSpPr>
              <p:spPr>
                <a:xfrm>
                  <a:off x="591892" y="4587011"/>
                  <a:ext cx="347837" cy="461665"/>
                </a:xfrm>
                <a:prstGeom prst="rect">
                  <a:avLst/>
                </a:prstGeom>
                <a:blipFill>
                  <a:blip r:embed="rId4"/>
                  <a:stretch>
                    <a:fillRect r="-24561"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60B5DDF-F738-4626-A628-6B4DBB2A64FA}"/>
                    </a:ext>
                  </a:extLst>
                </p:cNvPr>
                <p:cNvSpPr/>
                <p:nvPr/>
              </p:nvSpPr>
              <p:spPr>
                <a:xfrm>
                  <a:off x="591892" y="5428776"/>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3</m:t>
                        </m:r>
                      </m:oMath>
                    </m:oMathPara>
                  </a14:m>
                  <a:endParaRPr lang="en-US" sz="2400" baseline="-25000"/>
                </a:p>
              </p:txBody>
            </p:sp>
          </mc:Choice>
          <mc:Fallback xmlns="">
            <p:sp>
              <p:nvSpPr>
                <p:cNvPr id="18" name="Rectangle 17">
                  <a:extLst>
                    <a:ext uri="{FF2B5EF4-FFF2-40B4-BE49-F238E27FC236}">
                      <a16:creationId xmlns:a16="http://schemas.microsoft.com/office/drawing/2014/main" id="{860B5DDF-F738-4626-A628-6B4DBB2A64FA}"/>
                    </a:ext>
                  </a:extLst>
                </p:cNvPr>
                <p:cNvSpPr>
                  <a:spLocks noRot="1" noChangeAspect="1" noMove="1" noResize="1" noEditPoints="1" noAdjustHandles="1" noChangeArrowheads="1" noChangeShapeType="1" noTextEdit="1"/>
                </p:cNvSpPr>
                <p:nvPr/>
              </p:nvSpPr>
              <p:spPr>
                <a:xfrm>
                  <a:off x="591892" y="5428776"/>
                  <a:ext cx="347837" cy="461665"/>
                </a:xfrm>
                <a:prstGeom prst="rect">
                  <a:avLst/>
                </a:prstGeom>
                <a:blipFill>
                  <a:blip r:embed="rId5"/>
                  <a:stretch>
                    <a:fillRect r="-24561"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D5C350F-C6A0-41DB-A7A6-652EB2BD9333}"/>
                    </a:ext>
                  </a:extLst>
                </p:cNvPr>
                <p:cNvSpPr/>
                <p:nvPr/>
              </p:nvSpPr>
              <p:spPr>
                <a:xfrm>
                  <a:off x="1391381" y="4022768"/>
                  <a:ext cx="34783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baseline="-25000" smtClean="0">
                            <a:latin typeface="Cambria Math" panose="02040503050406030204" pitchFamily="18" charset="0"/>
                          </a:rPr>
                          <m:t>1</m:t>
                        </m:r>
                      </m:oMath>
                    </m:oMathPara>
                  </a14:m>
                  <a:endParaRPr lang="en-US" baseline="-25000"/>
                </a:p>
              </p:txBody>
            </p:sp>
          </mc:Choice>
          <mc:Fallback xmlns="">
            <p:sp>
              <p:nvSpPr>
                <p:cNvPr id="19" name="Rectangle 18">
                  <a:extLst>
                    <a:ext uri="{FF2B5EF4-FFF2-40B4-BE49-F238E27FC236}">
                      <a16:creationId xmlns:a16="http://schemas.microsoft.com/office/drawing/2014/main" id="{3D5C350F-C6A0-41DB-A7A6-652EB2BD9333}"/>
                    </a:ext>
                  </a:extLst>
                </p:cNvPr>
                <p:cNvSpPr>
                  <a:spLocks noRot="1" noChangeAspect="1" noMove="1" noResize="1" noEditPoints="1" noAdjustHandles="1" noChangeArrowheads="1" noChangeShapeType="1" noTextEdit="1"/>
                </p:cNvSpPr>
                <p:nvPr/>
              </p:nvSpPr>
              <p:spPr>
                <a:xfrm>
                  <a:off x="1391381" y="4022768"/>
                  <a:ext cx="347837" cy="362984"/>
                </a:xfrm>
                <a:prstGeom prst="rect">
                  <a:avLst/>
                </a:prstGeom>
                <a:blipFill>
                  <a:blip r:embed="rId6"/>
                  <a:stretch>
                    <a:fillRect r="-15789"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221C1FF-557D-4564-9846-EF95E510651E}"/>
                    </a:ext>
                  </a:extLst>
                </p:cNvPr>
                <p:cNvSpPr/>
                <p:nvPr/>
              </p:nvSpPr>
              <p:spPr>
                <a:xfrm>
                  <a:off x="1193188" y="4516170"/>
                  <a:ext cx="34783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baseline="-25000" smtClean="0">
                            <a:latin typeface="Cambria Math" panose="02040503050406030204" pitchFamily="18" charset="0"/>
                          </a:rPr>
                          <m:t>2</m:t>
                        </m:r>
                      </m:oMath>
                    </m:oMathPara>
                  </a14:m>
                  <a:endParaRPr lang="en-US" baseline="-25000"/>
                </a:p>
              </p:txBody>
            </p:sp>
          </mc:Choice>
          <mc:Fallback xmlns="">
            <p:sp>
              <p:nvSpPr>
                <p:cNvPr id="20" name="Rectangle 19">
                  <a:extLst>
                    <a:ext uri="{FF2B5EF4-FFF2-40B4-BE49-F238E27FC236}">
                      <a16:creationId xmlns:a16="http://schemas.microsoft.com/office/drawing/2014/main" id="{F221C1FF-557D-4564-9846-EF95E510651E}"/>
                    </a:ext>
                  </a:extLst>
                </p:cNvPr>
                <p:cNvSpPr>
                  <a:spLocks noRot="1" noChangeAspect="1" noMove="1" noResize="1" noEditPoints="1" noAdjustHandles="1" noChangeArrowheads="1" noChangeShapeType="1" noTextEdit="1"/>
                </p:cNvSpPr>
                <p:nvPr/>
              </p:nvSpPr>
              <p:spPr>
                <a:xfrm>
                  <a:off x="1193188" y="4516170"/>
                  <a:ext cx="347837" cy="362984"/>
                </a:xfrm>
                <a:prstGeom prst="rect">
                  <a:avLst/>
                </a:prstGeom>
                <a:blipFill>
                  <a:blip r:embed="rId7"/>
                  <a:stretch>
                    <a:fillRect r="-15789"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4BCBD1F-AB2D-49FD-9B43-D61229B6377F}"/>
                    </a:ext>
                  </a:extLst>
                </p:cNvPr>
                <p:cNvSpPr/>
                <p:nvPr/>
              </p:nvSpPr>
              <p:spPr>
                <a:xfrm>
                  <a:off x="1281235" y="5016584"/>
                  <a:ext cx="34783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baseline="-25000" smtClean="0">
                            <a:latin typeface="Cambria Math" panose="02040503050406030204" pitchFamily="18" charset="0"/>
                          </a:rPr>
                          <m:t>3</m:t>
                        </m:r>
                      </m:oMath>
                    </m:oMathPara>
                  </a14:m>
                  <a:endParaRPr lang="en-US" baseline="-25000"/>
                </a:p>
              </p:txBody>
            </p:sp>
          </mc:Choice>
          <mc:Fallback xmlns="">
            <p:sp>
              <p:nvSpPr>
                <p:cNvPr id="21" name="Rectangle 20">
                  <a:extLst>
                    <a:ext uri="{FF2B5EF4-FFF2-40B4-BE49-F238E27FC236}">
                      <a16:creationId xmlns:a16="http://schemas.microsoft.com/office/drawing/2014/main" id="{34BCBD1F-AB2D-49FD-9B43-D61229B6377F}"/>
                    </a:ext>
                  </a:extLst>
                </p:cNvPr>
                <p:cNvSpPr>
                  <a:spLocks noRot="1" noChangeAspect="1" noMove="1" noResize="1" noEditPoints="1" noAdjustHandles="1" noChangeArrowheads="1" noChangeShapeType="1" noTextEdit="1"/>
                </p:cNvSpPr>
                <p:nvPr/>
              </p:nvSpPr>
              <p:spPr>
                <a:xfrm>
                  <a:off x="1281235" y="5016584"/>
                  <a:ext cx="347837" cy="362984"/>
                </a:xfrm>
                <a:prstGeom prst="rect">
                  <a:avLst/>
                </a:prstGeom>
                <a:blipFill>
                  <a:blip r:embed="rId8"/>
                  <a:stretch>
                    <a:fillRect r="-15789" b="-1667"/>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1F6B59D3-48D0-4FF9-8570-7144317C4EA6}"/>
                </a:ext>
              </a:extLst>
            </p:cNvPr>
            <p:cNvCxnSpPr>
              <a:cxnSpLocks/>
              <a:endCxn id="12" idx="3"/>
            </p:cNvCxnSpPr>
            <p:nvPr/>
          </p:nvCxnSpPr>
          <p:spPr>
            <a:xfrm flipV="1">
              <a:off x="2321532" y="5403429"/>
              <a:ext cx="214231" cy="15174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ED165D8-F21E-48CE-A2C1-BB21A9E3EAEA}"/>
                    </a:ext>
                  </a:extLst>
                </p:cNvPr>
                <p:cNvSpPr/>
                <p:nvPr/>
              </p:nvSpPr>
              <p:spPr>
                <a:xfrm>
                  <a:off x="4132572" y="4867272"/>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sz="2400"/>
                </a:p>
              </p:txBody>
            </p:sp>
          </mc:Choice>
          <mc:Fallback xmlns="">
            <p:sp>
              <p:nvSpPr>
                <p:cNvPr id="23" name="Rectangle 22">
                  <a:extLst>
                    <a:ext uri="{FF2B5EF4-FFF2-40B4-BE49-F238E27FC236}">
                      <a16:creationId xmlns:a16="http://schemas.microsoft.com/office/drawing/2014/main" id="{CED165D8-F21E-48CE-A2C1-BB21A9E3EAEA}"/>
                    </a:ext>
                  </a:extLst>
                </p:cNvPr>
                <p:cNvSpPr>
                  <a:spLocks noRot="1" noChangeAspect="1" noMove="1" noResize="1" noEditPoints="1" noAdjustHandles="1" noChangeArrowheads="1" noChangeShapeType="1" noTextEdit="1"/>
                </p:cNvSpPr>
                <p:nvPr/>
              </p:nvSpPr>
              <p:spPr>
                <a:xfrm>
                  <a:off x="4132572" y="4867272"/>
                  <a:ext cx="347837" cy="461665"/>
                </a:xfrm>
                <a:prstGeom prst="rect">
                  <a:avLst/>
                </a:prstGeom>
                <a:blipFill>
                  <a:blip r:embed="rId9"/>
                  <a:stretch>
                    <a:fillRect l="-5263" t="-4000" r="-17544" b="-10667"/>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C34372A7-EDDF-4D19-A180-7B8B450D01D9}"/>
                </a:ext>
              </a:extLst>
            </p:cNvPr>
            <p:cNvCxnSpPr>
              <a:cxnSpLocks/>
            </p:cNvCxnSpPr>
            <p:nvPr/>
          </p:nvCxnSpPr>
          <p:spPr>
            <a:xfrm>
              <a:off x="3779852" y="4857826"/>
              <a:ext cx="1005840" cy="0"/>
            </a:xfrm>
            <a:prstGeom prst="line">
              <a:avLst/>
            </a:prstGeom>
            <a:ln>
              <a:tailEnd type="stealt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A1DD6CA-9945-4410-A194-BFB819DE9EA8}"/>
                </a:ext>
              </a:extLst>
            </p:cNvPr>
            <p:cNvCxnSpPr>
              <a:cxnSpLocks/>
              <a:stCxn id="12" idx="0"/>
              <a:endCxn id="12" idx="4"/>
            </p:cNvCxnSpPr>
            <p:nvPr/>
          </p:nvCxnSpPr>
          <p:spPr>
            <a:xfrm>
              <a:off x="3051357" y="4154646"/>
              <a:ext cx="0" cy="14630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C8DA8442-F85A-4371-853E-DCDE2759EA32}"/>
                </a:ext>
              </a:extLst>
            </p:cNvPr>
            <p:cNvSpPr/>
            <p:nvPr/>
          </p:nvSpPr>
          <p:spPr>
            <a:xfrm>
              <a:off x="2459349" y="4270380"/>
              <a:ext cx="500625" cy="769441"/>
            </a:xfrm>
            <a:prstGeom prst="rect">
              <a:avLst/>
            </a:prstGeom>
          </p:spPr>
          <p:txBody>
            <a:bodyPr wrap="square">
              <a:spAutoFit/>
            </a:bodyPr>
            <a:lstStyle/>
            <a:p>
              <a:r>
                <a:rPr lang="en-US" sz="6600" baseline="-25000"/>
                <a:t>∑</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561E0E45-171F-4675-B52E-35A63410F1EB}"/>
                    </a:ext>
                  </a:extLst>
                </p:cNvPr>
                <p:cNvSpPr/>
                <p:nvPr/>
              </p:nvSpPr>
              <p:spPr>
                <a:xfrm>
                  <a:off x="3087733" y="4532384"/>
                  <a:ext cx="500625" cy="6937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ea typeface="Cambria Math" panose="02040503050406030204" pitchFamily="18" charset="0"/>
                          </a:rPr>
                          <m:t>∅</m:t>
                        </m:r>
                      </m:oMath>
                    </m:oMathPara>
                  </a14:m>
                  <a:endParaRPr lang="en-US" sz="4000" baseline="-25000"/>
                </a:p>
              </p:txBody>
            </p:sp>
          </mc:Choice>
          <mc:Fallback xmlns="">
            <p:sp>
              <p:nvSpPr>
                <p:cNvPr id="27" name="Rectangle 26">
                  <a:extLst>
                    <a:ext uri="{FF2B5EF4-FFF2-40B4-BE49-F238E27FC236}">
                      <a16:creationId xmlns:a16="http://schemas.microsoft.com/office/drawing/2014/main" id="{561E0E45-171F-4675-B52E-35A63410F1EB}"/>
                    </a:ext>
                  </a:extLst>
                </p:cNvPr>
                <p:cNvSpPr>
                  <a:spLocks noRot="1" noChangeAspect="1" noMove="1" noResize="1" noEditPoints="1" noAdjustHandles="1" noChangeArrowheads="1" noChangeShapeType="1" noTextEdit="1"/>
                </p:cNvSpPr>
                <p:nvPr/>
              </p:nvSpPr>
              <p:spPr>
                <a:xfrm>
                  <a:off x="3087733" y="4532384"/>
                  <a:ext cx="500625" cy="693716"/>
                </a:xfrm>
                <a:prstGeom prst="rect">
                  <a:avLst/>
                </a:prstGeom>
                <a:blipFill>
                  <a:blip r:embed="rId10"/>
                  <a:stretch>
                    <a:fillRect/>
                  </a:stretch>
                </a:blipFill>
              </p:spPr>
              <p:txBody>
                <a:bodyPr/>
                <a:lstStyle/>
                <a:p>
                  <a:r>
                    <a:rPr lang="en-US">
                      <a:noFill/>
                    </a:rPr>
                    <a:t> </a:t>
                  </a:r>
                </a:p>
              </p:txBody>
            </p:sp>
          </mc:Fallback>
        </mc:AlternateContent>
      </p:grpSp>
      <p:sp>
        <p:nvSpPr>
          <p:cNvPr id="30" name="Rectangle 29">
            <a:extLst>
              <a:ext uri="{FF2B5EF4-FFF2-40B4-BE49-F238E27FC236}">
                <a16:creationId xmlns:a16="http://schemas.microsoft.com/office/drawing/2014/main" id="{979960B3-3D3E-4873-B0F2-5ADAE38B816B}"/>
              </a:ext>
            </a:extLst>
          </p:cNvPr>
          <p:cNvSpPr/>
          <p:nvPr/>
        </p:nvSpPr>
        <p:spPr>
          <a:xfrm>
            <a:off x="514627" y="6133041"/>
            <a:ext cx="9394686" cy="461665"/>
          </a:xfrm>
          <a:prstGeom prst="rect">
            <a:avLst/>
          </a:prstGeom>
        </p:spPr>
        <p:txBody>
          <a:bodyPr wrap="square">
            <a:spAutoFit/>
          </a:bodyPr>
          <a:lstStyle/>
          <a:p>
            <a:r>
              <a:rPr lang="en-US" sz="1200"/>
              <a:t>1. https://www.datacamp.com/community/tutorials/deep-learning-python</a:t>
            </a:r>
          </a:p>
          <a:p>
            <a:r>
              <a:rPr lang="en-US" sz="1200"/>
              <a:t>2. https://medium.com/things-i-could-never-make-up/neural-network-building-blocks-7ea6f8c790bf</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E6DA07C-0F45-46F3-818C-31C001A187E1}"/>
                  </a:ext>
                </a:extLst>
              </p:cNvPr>
              <p:cNvSpPr txBox="1"/>
              <p:nvPr/>
            </p:nvSpPr>
            <p:spPr>
              <a:xfrm>
                <a:off x="6060354" y="4282708"/>
                <a:ext cx="4556335" cy="13871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280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b="0" i="1" smtClean="0">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d>
                        <m:dPr>
                          <m:ctrlPr>
                            <a:rPr lang="pt-BR" sz="2800" i="1" smtClean="0">
                              <a:latin typeface="Cambria Math" panose="02040503050406030204" pitchFamily="18" charset="0"/>
                            </a:rPr>
                          </m:ctrlPr>
                        </m:dPr>
                        <m:e>
                          <m:nary>
                            <m:naryPr>
                              <m:chr m:val="∑"/>
                              <m:ctrlPr>
                                <a:rPr lang="pt-BR"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3</m:t>
                              </m:r>
                            </m:sup>
                            <m:e>
                              <m:d>
                                <m:dPr>
                                  <m:ctrlPr>
                                    <a:rPr lang="pt-BR" sz="2800" i="1">
                                      <a:latin typeface="Cambria Math" panose="02040503050406030204" pitchFamily="18" charset="0"/>
                                    </a:rPr>
                                  </m:ctrlPr>
                                </m:dPr>
                                <m:e>
                                  <m:sSub>
                                    <m:sSubPr>
                                      <m:ctrlPr>
                                        <a:rPr lang="pt-BR"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sSub>
                                    <m:sSubPr>
                                      <m:ctrlPr>
                                        <a:rPr lang="pt-BR"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d>
                              <m:r>
                                <a:rPr lang="en-US" sz="2800" i="1">
                                  <a:latin typeface="Cambria Math" panose="02040503050406030204" pitchFamily="18" charset="0"/>
                                </a:rPr>
                                <m:t>+</m:t>
                              </m:r>
                              <m:r>
                                <a:rPr lang="en-US" sz="2800" i="1">
                                  <a:latin typeface="Cambria Math" panose="02040503050406030204" pitchFamily="18" charset="0"/>
                                </a:rPr>
                                <m:t>𝑏</m:t>
                              </m:r>
                              <m:r>
                                <a:rPr lang="en-US" sz="2800" i="1">
                                  <a:latin typeface="Cambria Math" panose="02040503050406030204" pitchFamily="18" charset="0"/>
                                </a:rPr>
                                <m:t> </m:t>
                              </m:r>
                            </m:e>
                          </m:nary>
                        </m:e>
                      </m:d>
                    </m:oMath>
                  </m:oMathPara>
                </a14:m>
                <a:endParaRPr lang="en-US" sz="2800"/>
              </a:p>
            </p:txBody>
          </p:sp>
        </mc:Choice>
        <mc:Fallback xmlns="">
          <p:sp>
            <p:nvSpPr>
              <p:cNvPr id="31" name="TextBox 30">
                <a:extLst>
                  <a:ext uri="{FF2B5EF4-FFF2-40B4-BE49-F238E27FC236}">
                    <a16:creationId xmlns:a16="http://schemas.microsoft.com/office/drawing/2014/main" id="{8E6DA07C-0F45-46F3-818C-31C001A187E1}"/>
                  </a:ext>
                </a:extLst>
              </p:cNvPr>
              <p:cNvSpPr txBox="1">
                <a:spLocks noRot="1" noChangeAspect="1" noMove="1" noResize="1" noEditPoints="1" noAdjustHandles="1" noChangeArrowheads="1" noChangeShapeType="1" noTextEdit="1"/>
              </p:cNvSpPr>
              <p:nvPr/>
            </p:nvSpPr>
            <p:spPr>
              <a:xfrm>
                <a:off x="6060354" y="4282708"/>
                <a:ext cx="4556335" cy="1387175"/>
              </a:xfrm>
              <a:prstGeom prst="rect">
                <a:avLst/>
              </a:prstGeom>
              <a:blipFill>
                <a:blip r:embed="rId11"/>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6461260A-4813-49CC-BA6D-95C88F454745}"/>
              </a:ext>
            </a:extLst>
          </p:cNvPr>
          <p:cNvSpPr txBox="1"/>
          <p:nvPr/>
        </p:nvSpPr>
        <p:spPr>
          <a:xfrm flipH="1">
            <a:off x="8556304" y="3746216"/>
            <a:ext cx="2308598" cy="369332"/>
          </a:xfrm>
          <a:prstGeom prst="rect">
            <a:avLst/>
          </a:prstGeom>
          <a:noFill/>
        </p:spPr>
        <p:txBody>
          <a:bodyPr wrap="square" rtlCol="0">
            <a:spAutoFit/>
          </a:bodyPr>
          <a:lstStyle/>
          <a:p>
            <a:pPr algn="ctr"/>
            <a:r>
              <a:rPr lang="en-US"/>
              <a:t>Bias</a:t>
            </a:r>
          </a:p>
        </p:txBody>
      </p:sp>
      <p:sp>
        <p:nvSpPr>
          <p:cNvPr id="33" name="TextBox 32">
            <a:extLst>
              <a:ext uri="{FF2B5EF4-FFF2-40B4-BE49-F238E27FC236}">
                <a16:creationId xmlns:a16="http://schemas.microsoft.com/office/drawing/2014/main" id="{765B678C-6EB3-45E9-8CB7-7D395BCA52DD}"/>
              </a:ext>
            </a:extLst>
          </p:cNvPr>
          <p:cNvSpPr txBox="1"/>
          <p:nvPr/>
        </p:nvSpPr>
        <p:spPr>
          <a:xfrm flipH="1">
            <a:off x="6247706" y="3746216"/>
            <a:ext cx="2308598" cy="369332"/>
          </a:xfrm>
          <a:prstGeom prst="rect">
            <a:avLst/>
          </a:prstGeom>
          <a:noFill/>
        </p:spPr>
        <p:txBody>
          <a:bodyPr wrap="square" rtlCol="0">
            <a:spAutoFit/>
          </a:bodyPr>
          <a:lstStyle/>
          <a:p>
            <a:pPr algn="ctr"/>
            <a:r>
              <a:rPr lang="en-US"/>
              <a:t>Activation function</a:t>
            </a:r>
          </a:p>
        </p:txBody>
      </p:sp>
      <p:cxnSp>
        <p:nvCxnSpPr>
          <p:cNvPr id="34" name="Straight Arrow Connector 33">
            <a:extLst>
              <a:ext uri="{FF2B5EF4-FFF2-40B4-BE49-F238E27FC236}">
                <a16:creationId xmlns:a16="http://schemas.microsoft.com/office/drawing/2014/main" id="{B3D1A328-A9E7-48AF-9822-00B47B5C704A}"/>
              </a:ext>
            </a:extLst>
          </p:cNvPr>
          <p:cNvCxnSpPr/>
          <p:nvPr/>
        </p:nvCxnSpPr>
        <p:spPr>
          <a:xfrm>
            <a:off x="7344485" y="4266004"/>
            <a:ext cx="0" cy="4342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92B6A77-B1A9-4471-B2CE-BFF3EE4FEC90}"/>
              </a:ext>
            </a:extLst>
          </p:cNvPr>
          <p:cNvCxnSpPr/>
          <p:nvPr/>
        </p:nvCxnSpPr>
        <p:spPr>
          <a:xfrm>
            <a:off x="9710603" y="4175120"/>
            <a:ext cx="0" cy="4342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7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01283"/>
            <a:ext cx="8606246" cy="789305"/>
          </a:xfrm>
        </p:spPr>
        <p:txBody>
          <a:bodyPr/>
          <a:lstStyle/>
          <a:p>
            <a:r>
              <a:rPr lang="en-US"/>
              <a:t>Building Blocks – Artificial Neuron </a:t>
            </a:r>
          </a:p>
        </p:txBody>
      </p:sp>
      <p:sp>
        <p:nvSpPr>
          <p:cNvPr id="8" name="Slide Number Placeholder 3">
            <a:extLst>
              <a:ext uri="{FF2B5EF4-FFF2-40B4-BE49-F238E27FC236}">
                <a16:creationId xmlns:a16="http://schemas.microsoft.com/office/drawing/2014/main" id="{0AC8D938-F577-4909-83C3-6DBE5FF4D51D}"/>
              </a:ext>
            </a:extLst>
          </p:cNvPr>
          <p:cNvSpPr txBox="1">
            <a:spLocks/>
          </p:cNvSpPr>
          <p:nvPr/>
        </p:nvSpPr>
        <p:spPr>
          <a:xfrm>
            <a:off x="11453283" y="6492875"/>
            <a:ext cx="738717"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019DC9C-D489-466F-971A-2B638B7550AD}" type="slidenum">
              <a:rPr lang="en-US" smtClean="0">
                <a:solidFill>
                  <a:schemeClr val="tx1"/>
                </a:solidFill>
              </a:rPr>
              <a:pPr algn="ctr"/>
              <a:t>4</a:t>
            </a:fld>
            <a:endParaRPr lang="en-US">
              <a:solidFill>
                <a:schemeClr val="tx1"/>
              </a:solidFill>
            </a:endParaRPr>
          </a:p>
        </p:txBody>
      </p:sp>
      <p:sp>
        <p:nvSpPr>
          <p:cNvPr id="4" name="Rectangle 3">
            <a:extLst>
              <a:ext uri="{FF2B5EF4-FFF2-40B4-BE49-F238E27FC236}">
                <a16:creationId xmlns:a16="http://schemas.microsoft.com/office/drawing/2014/main" id="{2802EC50-370F-4FE3-A39A-BD5D8831E116}"/>
              </a:ext>
            </a:extLst>
          </p:cNvPr>
          <p:cNvSpPr/>
          <p:nvPr/>
        </p:nvSpPr>
        <p:spPr>
          <a:xfrm>
            <a:off x="514627" y="6133041"/>
            <a:ext cx="9394686" cy="584775"/>
          </a:xfrm>
          <a:prstGeom prst="rect">
            <a:avLst/>
          </a:prstGeom>
        </p:spPr>
        <p:txBody>
          <a:bodyPr wrap="square">
            <a:spAutoFit/>
          </a:bodyPr>
          <a:lstStyle/>
          <a:p>
            <a:r>
              <a:rPr lang="en-US" sz="1600"/>
              <a:t>1. https://www.datacamp.com/community/tutorials/deep-learning-python</a:t>
            </a:r>
          </a:p>
          <a:p>
            <a:r>
              <a:rPr lang="en-US" sz="1600"/>
              <a:t>2. https://medium.com/things-i-could-never-make-up/neural-network-building-blocks-7ea6f8c790bf</a:t>
            </a:r>
          </a:p>
        </p:txBody>
      </p:sp>
      <p:pic>
        <p:nvPicPr>
          <p:cNvPr id="11" name="Picture 6" descr="Neural Networks and Deep learning: An Overview - Microsoft Dynamics Partner  and CRM Consultant">
            <a:extLst>
              <a:ext uri="{FF2B5EF4-FFF2-40B4-BE49-F238E27FC236}">
                <a16:creationId xmlns:a16="http://schemas.microsoft.com/office/drawing/2014/main" id="{04B2EAE8-2C0C-414D-B459-0427BECEBE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5" r="64864" b="21823"/>
          <a:stretch/>
        </p:blipFill>
        <p:spPr bwMode="auto">
          <a:xfrm>
            <a:off x="584201" y="1015460"/>
            <a:ext cx="4055165" cy="2509424"/>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00A6D01-5067-4919-8F21-90FEDAD5287B}"/>
              </a:ext>
            </a:extLst>
          </p:cNvPr>
          <p:cNvSpPr/>
          <p:nvPr/>
        </p:nvSpPr>
        <p:spPr>
          <a:xfrm>
            <a:off x="1258209" y="1750142"/>
            <a:ext cx="1622322" cy="1779639"/>
          </a:xfrm>
          <a:custGeom>
            <a:avLst/>
            <a:gdLst>
              <a:gd name="connsiteX0" fmla="*/ 0 w 1622322"/>
              <a:gd name="connsiteY0" fmla="*/ 0 h 1779639"/>
              <a:gd name="connsiteX1" fmla="*/ 9832 w 1622322"/>
              <a:gd name="connsiteY1" fmla="*/ 1445342 h 1779639"/>
              <a:gd name="connsiteX2" fmla="*/ 1622322 w 1622322"/>
              <a:gd name="connsiteY2" fmla="*/ 1779639 h 1779639"/>
              <a:gd name="connsiteX3" fmla="*/ 1592826 w 1622322"/>
              <a:gd name="connsiteY3" fmla="*/ 1170039 h 1779639"/>
              <a:gd name="connsiteX4" fmla="*/ 1081548 w 1622322"/>
              <a:gd name="connsiteY4" fmla="*/ 1179871 h 1779639"/>
              <a:gd name="connsiteX5" fmla="*/ 393290 w 1622322"/>
              <a:gd name="connsiteY5" fmla="*/ 39329 h 1779639"/>
              <a:gd name="connsiteX6" fmla="*/ 0 w 1622322"/>
              <a:gd name="connsiteY6" fmla="*/ 0 h 177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322" h="1779639">
                <a:moveTo>
                  <a:pt x="0" y="0"/>
                </a:moveTo>
                <a:cubicBezTo>
                  <a:pt x="3277" y="481781"/>
                  <a:pt x="6555" y="963561"/>
                  <a:pt x="9832" y="1445342"/>
                </a:cubicBezTo>
                <a:lnTo>
                  <a:pt x="1622322" y="1779639"/>
                </a:lnTo>
                <a:lnTo>
                  <a:pt x="1592826" y="1170039"/>
                </a:lnTo>
                <a:lnTo>
                  <a:pt x="1081548" y="1179871"/>
                </a:lnTo>
                <a:lnTo>
                  <a:pt x="393290" y="39329"/>
                </a:lnTo>
                <a:lnTo>
                  <a:pt x="0" y="0"/>
                </a:lnTo>
                <a:close/>
              </a:path>
            </a:pathLst>
          </a:custGeom>
          <a:solidFill>
            <a:schemeClr val="accent1">
              <a:lumMod val="40000"/>
              <a:lumOff val="60000"/>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BB906B-A795-4794-BB48-420D37D5CE5A}"/>
              </a:ext>
            </a:extLst>
          </p:cNvPr>
          <p:cNvSpPr txBox="1"/>
          <p:nvPr/>
        </p:nvSpPr>
        <p:spPr>
          <a:xfrm>
            <a:off x="5211970" y="1618988"/>
            <a:ext cx="6925793" cy="3785652"/>
          </a:xfrm>
          <a:prstGeom prst="rect">
            <a:avLst/>
          </a:prstGeom>
          <a:noFill/>
        </p:spPr>
        <p:txBody>
          <a:bodyPr wrap="square" lIns="91440" tIns="45720" rIns="91440" bIns="45720" rtlCol="0" anchor="t">
            <a:spAutoFit/>
          </a:bodyPr>
          <a:lstStyle/>
          <a:p>
            <a:r>
              <a:rPr lang="en-US" sz="2400" b="1" dirty="0"/>
              <a:t>Inputs</a:t>
            </a:r>
            <a:r>
              <a:rPr lang="en-US" sz="2400" dirty="0"/>
              <a:t>: Data fed to the input layer </a:t>
            </a:r>
            <a:r>
              <a:rPr lang="en-US" sz="2400" dirty="0">
                <a:solidFill>
                  <a:srgbClr val="FF0000"/>
                </a:solidFill>
              </a:rPr>
              <a:t>(</a:t>
            </a:r>
            <a:r>
              <a:rPr lang="en-US" sz="2400" dirty="0" err="1">
                <a:solidFill>
                  <a:srgbClr val="FF0000"/>
                </a:solidFill>
              </a:rPr>
              <a:t>x</a:t>
            </a:r>
            <a:r>
              <a:rPr lang="en-US" sz="2400" baseline="-25000" dirty="0" err="1">
                <a:solidFill>
                  <a:srgbClr val="FF0000"/>
                </a:solidFill>
              </a:rPr>
              <a:t>N</a:t>
            </a:r>
            <a:r>
              <a:rPr lang="en-US" sz="2400" dirty="0">
                <a:solidFill>
                  <a:srgbClr val="FF0000"/>
                </a:solidFill>
              </a:rPr>
              <a:t>)</a:t>
            </a:r>
            <a:r>
              <a:rPr lang="en-US" sz="2400" dirty="0"/>
              <a:t>  </a:t>
            </a:r>
          </a:p>
          <a:p>
            <a:endParaRPr lang="en-US" sz="2400" dirty="0"/>
          </a:p>
          <a:p>
            <a:r>
              <a:rPr lang="en-US" sz="2400" b="1" dirty="0"/>
              <a:t>Weights</a:t>
            </a:r>
            <a:r>
              <a:rPr lang="en-US" sz="2400" dirty="0"/>
              <a:t>: Each input has a weight associated to it that determines the importance of the input </a:t>
            </a:r>
            <a:r>
              <a:rPr lang="en-US" sz="2400" dirty="0">
                <a:solidFill>
                  <a:srgbClr val="FF0000"/>
                </a:solidFill>
              </a:rPr>
              <a:t>(</a:t>
            </a:r>
            <a:r>
              <a:rPr lang="en-US" sz="2400" dirty="0" err="1">
                <a:solidFill>
                  <a:srgbClr val="FF0000"/>
                </a:solidFill>
              </a:rPr>
              <a:t>w</a:t>
            </a:r>
            <a:r>
              <a:rPr lang="en-US" sz="2400" baseline="-25000" dirty="0" err="1">
                <a:solidFill>
                  <a:srgbClr val="FF0000"/>
                </a:solidFill>
              </a:rPr>
              <a:t>N</a:t>
            </a:r>
            <a:r>
              <a:rPr lang="en-US" sz="2400" dirty="0">
                <a:solidFill>
                  <a:srgbClr val="FF0000"/>
                </a:solidFill>
              </a:rPr>
              <a:t>)</a:t>
            </a:r>
          </a:p>
          <a:p>
            <a:endParaRPr lang="en-US" sz="2400" dirty="0"/>
          </a:p>
          <a:p>
            <a:r>
              <a:rPr lang="en-US" sz="2400" b="1" dirty="0"/>
              <a:t>Bias</a:t>
            </a:r>
            <a:r>
              <a:rPr lang="en-US" sz="2400" dirty="0"/>
              <a:t>: An offset for the sum of weights into a neuron, to ensure the sum is above/below a threshold</a:t>
            </a:r>
          </a:p>
          <a:p>
            <a:endParaRPr lang="en-US" sz="2400" dirty="0"/>
          </a:p>
          <a:p>
            <a:r>
              <a:rPr lang="en-US" sz="2400" b="1" dirty="0"/>
              <a:t>Activation Function</a:t>
            </a:r>
            <a:r>
              <a:rPr lang="en-US" sz="2400" dirty="0"/>
              <a:t>: Determines if the neuron will “fire” </a:t>
            </a:r>
            <a:r>
              <a:rPr lang="en-US" sz="2400" dirty="0">
                <a:solidFill>
                  <a:srgbClr val="FF0000"/>
                </a:solidFill>
              </a:rPr>
              <a:t>(</a:t>
            </a:r>
            <a:r>
              <a:rPr lang="az-Cyrl-AZ" sz="2400" dirty="0">
                <a:solidFill>
                  <a:srgbClr val="FF0000"/>
                </a:solidFill>
              </a:rPr>
              <a:t>ф</a:t>
            </a:r>
            <a:r>
              <a:rPr lang="en-US" sz="2400" dirty="0">
                <a:solidFill>
                  <a:srgbClr val="FF0000"/>
                </a:solidFill>
              </a:rPr>
              <a:t>)</a:t>
            </a:r>
          </a:p>
        </p:txBody>
      </p:sp>
      <p:grpSp>
        <p:nvGrpSpPr>
          <p:cNvPr id="5" name="Group 4">
            <a:extLst>
              <a:ext uri="{FF2B5EF4-FFF2-40B4-BE49-F238E27FC236}">
                <a16:creationId xmlns:a16="http://schemas.microsoft.com/office/drawing/2014/main" id="{FFEDD95B-AC13-4A59-9DEF-8C57D66C5FC7}"/>
              </a:ext>
            </a:extLst>
          </p:cNvPr>
          <p:cNvGrpSpPr/>
          <p:nvPr/>
        </p:nvGrpSpPr>
        <p:grpSpPr>
          <a:xfrm>
            <a:off x="506731" y="3735553"/>
            <a:ext cx="4278961" cy="2369891"/>
            <a:chOff x="506731" y="3735553"/>
            <a:chExt cx="4278961" cy="2369891"/>
          </a:xfrm>
        </p:grpSpPr>
        <p:sp>
          <p:nvSpPr>
            <p:cNvPr id="17" name="TextBox 16">
              <a:extLst>
                <a:ext uri="{FF2B5EF4-FFF2-40B4-BE49-F238E27FC236}">
                  <a16:creationId xmlns:a16="http://schemas.microsoft.com/office/drawing/2014/main" id="{E90474DC-EECA-4ECB-B6DF-0910983C0F18}"/>
                </a:ext>
              </a:extLst>
            </p:cNvPr>
            <p:cNvSpPr txBox="1"/>
            <p:nvPr/>
          </p:nvSpPr>
          <p:spPr>
            <a:xfrm>
              <a:off x="2225413" y="3735553"/>
              <a:ext cx="1724639" cy="369332"/>
            </a:xfrm>
            <a:prstGeom prst="rect">
              <a:avLst/>
            </a:prstGeom>
            <a:noFill/>
          </p:spPr>
          <p:txBody>
            <a:bodyPr wrap="none" rtlCol="0">
              <a:spAutoFit/>
            </a:bodyPr>
            <a:lstStyle/>
            <a:p>
              <a:r>
                <a:rPr lang="en-US"/>
                <a:t>Artificial Neuron</a:t>
              </a:r>
            </a:p>
          </p:txBody>
        </p:sp>
        <p:grpSp>
          <p:nvGrpSpPr>
            <p:cNvPr id="19" name="Group 18">
              <a:extLst>
                <a:ext uri="{FF2B5EF4-FFF2-40B4-BE49-F238E27FC236}">
                  <a16:creationId xmlns:a16="http://schemas.microsoft.com/office/drawing/2014/main" id="{7571E083-6917-4E52-AC0C-3399D6CFCCDD}"/>
                </a:ext>
              </a:extLst>
            </p:cNvPr>
            <p:cNvGrpSpPr/>
            <p:nvPr/>
          </p:nvGrpSpPr>
          <p:grpSpPr>
            <a:xfrm>
              <a:off x="2006714" y="5556804"/>
              <a:ext cx="615874" cy="548640"/>
              <a:chOff x="5057893" y="4155114"/>
              <a:chExt cx="615874" cy="548640"/>
            </a:xfrm>
          </p:grpSpPr>
          <p:sp>
            <p:nvSpPr>
              <p:cNvPr id="20" name="Oval 19">
                <a:extLst>
                  <a:ext uri="{FF2B5EF4-FFF2-40B4-BE49-F238E27FC236}">
                    <a16:creationId xmlns:a16="http://schemas.microsoft.com/office/drawing/2014/main" id="{EE904832-2859-4BDC-AE9F-C062A57CA3F9}"/>
                  </a:ext>
                </a:extLst>
              </p:cNvPr>
              <p:cNvSpPr>
                <a:spLocks noChangeAspect="1"/>
              </p:cNvSpPr>
              <p:nvPr/>
            </p:nvSpPr>
            <p:spPr>
              <a:xfrm>
                <a:off x="5058485" y="4155114"/>
                <a:ext cx="549142" cy="54864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192E669-45D6-429A-ABAD-2474E4E82E83}"/>
                  </a:ext>
                </a:extLst>
              </p:cNvPr>
              <p:cNvSpPr txBox="1"/>
              <p:nvPr/>
            </p:nvSpPr>
            <p:spPr>
              <a:xfrm>
                <a:off x="5057893" y="4238804"/>
                <a:ext cx="615874" cy="369332"/>
              </a:xfrm>
              <a:prstGeom prst="rect">
                <a:avLst/>
              </a:prstGeom>
              <a:noFill/>
            </p:spPr>
            <p:txBody>
              <a:bodyPr wrap="none" rtlCol="0">
                <a:spAutoFit/>
              </a:bodyPr>
              <a:lstStyle/>
              <a:p>
                <a:r>
                  <a:rPr lang="en-US"/>
                  <a:t>Bias </a:t>
                </a:r>
              </a:p>
            </p:txBody>
          </p:sp>
        </p:grpSp>
        <p:sp>
          <p:nvSpPr>
            <p:cNvPr id="22" name="Oval 21">
              <a:extLst>
                <a:ext uri="{FF2B5EF4-FFF2-40B4-BE49-F238E27FC236}">
                  <a16:creationId xmlns:a16="http://schemas.microsoft.com/office/drawing/2014/main" id="{8910A17C-9384-4111-BAB9-848C2A2933D1}"/>
                </a:ext>
              </a:extLst>
            </p:cNvPr>
            <p:cNvSpPr>
              <a:spLocks noChangeAspect="1"/>
            </p:cNvSpPr>
            <p:nvPr/>
          </p:nvSpPr>
          <p:spPr>
            <a:xfrm>
              <a:off x="507396" y="3737066"/>
              <a:ext cx="548640" cy="550416"/>
            </a:xfrm>
            <a:prstGeom prst="ellipse">
              <a:avLst/>
            </a:prstGeom>
            <a:solidFill>
              <a:srgbClr val="F7A8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479D9B-6555-4025-8005-B9018F21FF7D}"/>
                </a:ext>
              </a:extLst>
            </p:cNvPr>
            <p:cNvSpPr>
              <a:spLocks noChangeAspect="1"/>
            </p:cNvSpPr>
            <p:nvPr/>
          </p:nvSpPr>
          <p:spPr>
            <a:xfrm>
              <a:off x="506731" y="4592065"/>
              <a:ext cx="548640" cy="550416"/>
            </a:xfrm>
            <a:prstGeom prst="ellipse">
              <a:avLst/>
            </a:prstGeom>
            <a:solidFill>
              <a:srgbClr val="F7A8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4C5EF8C-EFC5-49F0-A09E-AC19949B2094}"/>
                </a:ext>
              </a:extLst>
            </p:cNvPr>
            <p:cNvSpPr>
              <a:spLocks noChangeAspect="1"/>
            </p:cNvSpPr>
            <p:nvPr/>
          </p:nvSpPr>
          <p:spPr>
            <a:xfrm>
              <a:off x="506731" y="5434202"/>
              <a:ext cx="548640" cy="550416"/>
            </a:xfrm>
            <a:prstGeom prst="ellipse">
              <a:avLst/>
            </a:prstGeom>
            <a:solidFill>
              <a:srgbClr val="F7A8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311249-0055-447F-9AE1-D98A1D89A5C5}"/>
                </a:ext>
              </a:extLst>
            </p:cNvPr>
            <p:cNvSpPr>
              <a:spLocks noChangeAspect="1"/>
            </p:cNvSpPr>
            <p:nvPr/>
          </p:nvSpPr>
          <p:spPr>
            <a:xfrm>
              <a:off x="2322197" y="4154646"/>
              <a:ext cx="1458320" cy="1463040"/>
            </a:xfrm>
            <a:prstGeom prst="ellipse">
              <a:avLst/>
            </a:prstGeom>
            <a:solidFill>
              <a:srgbClr val="EF26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70B0E38-5325-4150-A745-E37A5F9D7A6A}"/>
                </a:ext>
              </a:extLst>
            </p:cNvPr>
            <p:cNvCxnSpPr>
              <a:cxnSpLocks/>
              <a:stCxn id="22" idx="6"/>
              <a:endCxn id="25" idx="2"/>
            </p:cNvCxnSpPr>
            <p:nvPr/>
          </p:nvCxnSpPr>
          <p:spPr>
            <a:xfrm>
              <a:off x="1056036" y="4012274"/>
              <a:ext cx="1266161" cy="873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45A72EB-A384-4F59-A92D-5305871ECC6F}"/>
                </a:ext>
              </a:extLst>
            </p:cNvPr>
            <p:cNvCxnSpPr>
              <a:cxnSpLocks/>
              <a:stCxn id="23" idx="6"/>
              <a:endCxn id="25" idx="2"/>
            </p:cNvCxnSpPr>
            <p:nvPr/>
          </p:nvCxnSpPr>
          <p:spPr>
            <a:xfrm>
              <a:off x="1055371" y="4867273"/>
              <a:ext cx="1266826" cy="1889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ED47AE4-1F4A-49BB-80E0-47F909D673C8}"/>
                </a:ext>
              </a:extLst>
            </p:cNvPr>
            <p:cNvCxnSpPr>
              <a:cxnSpLocks/>
              <a:stCxn id="24" idx="6"/>
              <a:endCxn id="25" idx="2"/>
            </p:cNvCxnSpPr>
            <p:nvPr/>
          </p:nvCxnSpPr>
          <p:spPr>
            <a:xfrm flipV="1">
              <a:off x="1055371" y="4886166"/>
              <a:ext cx="1266826" cy="823244"/>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CF3E7B-28D7-49DD-9CE4-880175005C01}"/>
                    </a:ext>
                  </a:extLst>
                </p:cNvPr>
                <p:cNvSpPr/>
                <p:nvPr/>
              </p:nvSpPr>
              <p:spPr>
                <a:xfrm>
                  <a:off x="591892" y="3739948"/>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oMath>
                    </m:oMathPara>
                  </a14:m>
                  <a:endParaRPr lang="en-US" sz="2400" baseline="-25000"/>
                </a:p>
              </p:txBody>
            </p:sp>
          </mc:Choice>
          <mc:Fallback xmlns="">
            <p:sp>
              <p:nvSpPr>
                <p:cNvPr id="29" name="Rectangle 28">
                  <a:extLst>
                    <a:ext uri="{FF2B5EF4-FFF2-40B4-BE49-F238E27FC236}">
                      <a16:creationId xmlns:a16="http://schemas.microsoft.com/office/drawing/2014/main" id="{5DCF3E7B-28D7-49DD-9CE4-880175005C01}"/>
                    </a:ext>
                  </a:extLst>
                </p:cNvPr>
                <p:cNvSpPr>
                  <a:spLocks noRot="1" noChangeAspect="1" noMove="1" noResize="1" noEditPoints="1" noAdjustHandles="1" noChangeArrowheads="1" noChangeShapeType="1" noTextEdit="1"/>
                </p:cNvSpPr>
                <p:nvPr/>
              </p:nvSpPr>
              <p:spPr>
                <a:xfrm>
                  <a:off x="591892" y="3739948"/>
                  <a:ext cx="347837" cy="461665"/>
                </a:xfrm>
                <a:prstGeom prst="rect">
                  <a:avLst/>
                </a:prstGeom>
                <a:blipFill>
                  <a:blip r:embed="rId4"/>
                  <a:stretch>
                    <a:fillRect r="-26316"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0FEDF4B-70E3-4BAC-ACF3-DE2980F3A949}"/>
                    </a:ext>
                  </a:extLst>
                </p:cNvPr>
                <p:cNvSpPr/>
                <p:nvPr/>
              </p:nvSpPr>
              <p:spPr>
                <a:xfrm>
                  <a:off x="591892" y="4587011"/>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oMath>
                    </m:oMathPara>
                  </a14:m>
                  <a:endParaRPr lang="en-US" sz="2400" baseline="-25000"/>
                </a:p>
              </p:txBody>
            </p:sp>
          </mc:Choice>
          <mc:Fallback xmlns="">
            <p:sp>
              <p:nvSpPr>
                <p:cNvPr id="30" name="Rectangle 29">
                  <a:extLst>
                    <a:ext uri="{FF2B5EF4-FFF2-40B4-BE49-F238E27FC236}">
                      <a16:creationId xmlns:a16="http://schemas.microsoft.com/office/drawing/2014/main" id="{40FEDF4B-70E3-4BAC-ACF3-DE2980F3A949}"/>
                    </a:ext>
                  </a:extLst>
                </p:cNvPr>
                <p:cNvSpPr>
                  <a:spLocks noRot="1" noChangeAspect="1" noMove="1" noResize="1" noEditPoints="1" noAdjustHandles="1" noChangeArrowheads="1" noChangeShapeType="1" noTextEdit="1"/>
                </p:cNvSpPr>
                <p:nvPr/>
              </p:nvSpPr>
              <p:spPr>
                <a:xfrm>
                  <a:off x="591892" y="4587011"/>
                  <a:ext cx="347837" cy="461665"/>
                </a:xfrm>
                <a:prstGeom prst="rect">
                  <a:avLst/>
                </a:prstGeom>
                <a:blipFill>
                  <a:blip r:embed="rId5"/>
                  <a:stretch>
                    <a:fillRect r="-26316"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1634F5B-8FB2-41CA-8EF1-66636D18EBEA}"/>
                    </a:ext>
                  </a:extLst>
                </p:cNvPr>
                <p:cNvSpPr/>
                <p:nvPr/>
              </p:nvSpPr>
              <p:spPr>
                <a:xfrm>
                  <a:off x="591892" y="5428776"/>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3</m:t>
                        </m:r>
                      </m:oMath>
                    </m:oMathPara>
                  </a14:m>
                  <a:endParaRPr lang="en-US" sz="2400" baseline="-25000"/>
                </a:p>
              </p:txBody>
            </p:sp>
          </mc:Choice>
          <mc:Fallback xmlns="">
            <p:sp>
              <p:nvSpPr>
                <p:cNvPr id="31" name="Rectangle 30">
                  <a:extLst>
                    <a:ext uri="{FF2B5EF4-FFF2-40B4-BE49-F238E27FC236}">
                      <a16:creationId xmlns:a16="http://schemas.microsoft.com/office/drawing/2014/main" id="{81634F5B-8FB2-41CA-8EF1-66636D18EBEA}"/>
                    </a:ext>
                  </a:extLst>
                </p:cNvPr>
                <p:cNvSpPr>
                  <a:spLocks noRot="1" noChangeAspect="1" noMove="1" noResize="1" noEditPoints="1" noAdjustHandles="1" noChangeArrowheads="1" noChangeShapeType="1" noTextEdit="1"/>
                </p:cNvSpPr>
                <p:nvPr/>
              </p:nvSpPr>
              <p:spPr>
                <a:xfrm>
                  <a:off x="591892" y="5428776"/>
                  <a:ext cx="347837" cy="461665"/>
                </a:xfrm>
                <a:prstGeom prst="rect">
                  <a:avLst/>
                </a:prstGeom>
                <a:blipFill>
                  <a:blip r:embed="rId6"/>
                  <a:stretch>
                    <a:fillRect r="-26316"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BB3CD1EA-B167-4538-A49A-843D4829A04B}"/>
                    </a:ext>
                  </a:extLst>
                </p:cNvPr>
                <p:cNvSpPr/>
                <p:nvPr/>
              </p:nvSpPr>
              <p:spPr>
                <a:xfrm>
                  <a:off x="1391381" y="4022768"/>
                  <a:ext cx="34783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baseline="-25000" smtClean="0">
                            <a:latin typeface="Cambria Math" panose="02040503050406030204" pitchFamily="18" charset="0"/>
                          </a:rPr>
                          <m:t>1</m:t>
                        </m:r>
                      </m:oMath>
                    </m:oMathPara>
                  </a14:m>
                  <a:endParaRPr lang="en-US" baseline="-25000"/>
                </a:p>
              </p:txBody>
            </p:sp>
          </mc:Choice>
          <mc:Fallback xmlns="">
            <p:sp>
              <p:nvSpPr>
                <p:cNvPr id="32" name="Rectangle 31">
                  <a:extLst>
                    <a:ext uri="{FF2B5EF4-FFF2-40B4-BE49-F238E27FC236}">
                      <a16:creationId xmlns:a16="http://schemas.microsoft.com/office/drawing/2014/main" id="{BB3CD1EA-B167-4538-A49A-843D4829A04B}"/>
                    </a:ext>
                  </a:extLst>
                </p:cNvPr>
                <p:cNvSpPr>
                  <a:spLocks noRot="1" noChangeAspect="1" noMove="1" noResize="1" noEditPoints="1" noAdjustHandles="1" noChangeArrowheads="1" noChangeShapeType="1" noTextEdit="1"/>
                </p:cNvSpPr>
                <p:nvPr/>
              </p:nvSpPr>
              <p:spPr>
                <a:xfrm>
                  <a:off x="1391381" y="4022768"/>
                  <a:ext cx="347837" cy="362984"/>
                </a:xfrm>
                <a:prstGeom prst="rect">
                  <a:avLst/>
                </a:prstGeom>
                <a:blipFill>
                  <a:blip r:embed="rId7"/>
                  <a:stretch>
                    <a:fillRect r="-15789" b="-1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FBC62BAE-2B2A-47D7-B4E1-86EAE0B0F42E}"/>
                    </a:ext>
                  </a:extLst>
                </p:cNvPr>
                <p:cNvSpPr/>
                <p:nvPr/>
              </p:nvSpPr>
              <p:spPr>
                <a:xfrm>
                  <a:off x="1193188" y="4516170"/>
                  <a:ext cx="34783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baseline="-25000" smtClean="0">
                            <a:latin typeface="Cambria Math" panose="02040503050406030204" pitchFamily="18" charset="0"/>
                          </a:rPr>
                          <m:t>2</m:t>
                        </m:r>
                      </m:oMath>
                    </m:oMathPara>
                  </a14:m>
                  <a:endParaRPr lang="en-US" baseline="-25000"/>
                </a:p>
              </p:txBody>
            </p:sp>
          </mc:Choice>
          <mc:Fallback xmlns="">
            <p:sp>
              <p:nvSpPr>
                <p:cNvPr id="33" name="Rectangle 32">
                  <a:extLst>
                    <a:ext uri="{FF2B5EF4-FFF2-40B4-BE49-F238E27FC236}">
                      <a16:creationId xmlns:a16="http://schemas.microsoft.com/office/drawing/2014/main" id="{FBC62BAE-2B2A-47D7-B4E1-86EAE0B0F42E}"/>
                    </a:ext>
                  </a:extLst>
                </p:cNvPr>
                <p:cNvSpPr>
                  <a:spLocks noRot="1" noChangeAspect="1" noMove="1" noResize="1" noEditPoints="1" noAdjustHandles="1" noChangeArrowheads="1" noChangeShapeType="1" noTextEdit="1"/>
                </p:cNvSpPr>
                <p:nvPr/>
              </p:nvSpPr>
              <p:spPr>
                <a:xfrm>
                  <a:off x="1193188" y="4516170"/>
                  <a:ext cx="347837" cy="362984"/>
                </a:xfrm>
                <a:prstGeom prst="rect">
                  <a:avLst/>
                </a:prstGeom>
                <a:blipFill>
                  <a:blip r:embed="rId8"/>
                  <a:stretch>
                    <a:fillRect r="-15789" b="-1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38FAE54-4540-4A12-8E45-2BE03F8B1426}"/>
                    </a:ext>
                  </a:extLst>
                </p:cNvPr>
                <p:cNvSpPr/>
                <p:nvPr/>
              </p:nvSpPr>
              <p:spPr>
                <a:xfrm>
                  <a:off x="1281235" y="5016584"/>
                  <a:ext cx="34783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baseline="-25000" smtClean="0">
                            <a:latin typeface="Cambria Math" panose="02040503050406030204" pitchFamily="18" charset="0"/>
                          </a:rPr>
                          <m:t>3</m:t>
                        </m:r>
                      </m:oMath>
                    </m:oMathPara>
                  </a14:m>
                  <a:endParaRPr lang="en-US" baseline="-25000"/>
                </a:p>
              </p:txBody>
            </p:sp>
          </mc:Choice>
          <mc:Fallback xmlns="">
            <p:sp>
              <p:nvSpPr>
                <p:cNvPr id="34" name="Rectangle 33">
                  <a:extLst>
                    <a:ext uri="{FF2B5EF4-FFF2-40B4-BE49-F238E27FC236}">
                      <a16:creationId xmlns:a16="http://schemas.microsoft.com/office/drawing/2014/main" id="{C38FAE54-4540-4A12-8E45-2BE03F8B1426}"/>
                    </a:ext>
                  </a:extLst>
                </p:cNvPr>
                <p:cNvSpPr>
                  <a:spLocks noRot="1" noChangeAspect="1" noMove="1" noResize="1" noEditPoints="1" noAdjustHandles="1" noChangeArrowheads="1" noChangeShapeType="1" noTextEdit="1"/>
                </p:cNvSpPr>
                <p:nvPr/>
              </p:nvSpPr>
              <p:spPr>
                <a:xfrm>
                  <a:off x="1281235" y="5016584"/>
                  <a:ext cx="347837" cy="362984"/>
                </a:xfrm>
                <a:prstGeom prst="rect">
                  <a:avLst/>
                </a:prstGeom>
                <a:blipFill>
                  <a:blip r:embed="rId9"/>
                  <a:stretch>
                    <a:fillRect r="-15789" b="-1695"/>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A3115AE0-D779-4019-BA93-2C14C8BB13B2}"/>
                </a:ext>
              </a:extLst>
            </p:cNvPr>
            <p:cNvCxnSpPr>
              <a:cxnSpLocks/>
              <a:endCxn id="25" idx="3"/>
            </p:cNvCxnSpPr>
            <p:nvPr/>
          </p:nvCxnSpPr>
          <p:spPr>
            <a:xfrm flipV="1">
              <a:off x="2321532" y="5403429"/>
              <a:ext cx="214231" cy="15174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D33CD451-B077-449F-B196-70C56DDEF5AD}"/>
                    </a:ext>
                  </a:extLst>
                </p:cNvPr>
                <p:cNvSpPr/>
                <p:nvPr/>
              </p:nvSpPr>
              <p:spPr>
                <a:xfrm>
                  <a:off x="4132572" y="4867272"/>
                  <a:ext cx="34783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sz="2400"/>
                </a:p>
              </p:txBody>
            </p:sp>
          </mc:Choice>
          <mc:Fallback xmlns="">
            <p:sp>
              <p:nvSpPr>
                <p:cNvPr id="36" name="Rectangle 35">
                  <a:extLst>
                    <a:ext uri="{FF2B5EF4-FFF2-40B4-BE49-F238E27FC236}">
                      <a16:creationId xmlns:a16="http://schemas.microsoft.com/office/drawing/2014/main" id="{D33CD451-B077-449F-B196-70C56DDEF5AD}"/>
                    </a:ext>
                  </a:extLst>
                </p:cNvPr>
                <p:cNvSpPr>
                  <a:spLocks noRot="1" noChangeAspect="1" noMove="1" noResize="1" noEditPoints="1" noAdjustHandles="1" noChangeArrowheads="1" noChangeShapeType="1" noTextEdit="1"/>
                </p:cNvSpPr>
                <p:nvPr/>
              </p:nvSpPr>
              <p:spPr>
                <a:xfrm>
                  <a:off x="4132572" y="4867272"/>
                  <a:ext cx="347837" cy="461665"/>
                </a:xfrm>
                <a:prstGeom prst="rect">
                  <a:avLst/>
                </a:prstGeom>
                <a:blipFill>
                  <a:blip r:embed="rId10"/>
                  <a:stretch>
                    <a:fillRect l="-5263" t="-3947" r="-17544" b="-10526"/>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0ED675EB-EA5B-42DD-8F7C-CC205C300229}"/>
                </a:ext>
              </a:extLst>
            </p:cNvPr>
            <p:cNvCxnSpPr>
              <a:cxnSpLocks/>
            </p:cNvCxnSpPr>
            <p:nvPr/>
          </p:nvCxnSpPr>
          <p:spPr>
            <a:xfrm>
              <a:off x="3779852" y="4857826"/>
              <a:ext cx="1005840" cy="0"/>
            </a:xfrm>
            <a:prstGeom prst="line">
              <a:avLst/>
            </a:prstGeom>
            <a:ln>
              <a:tailEnd type="stealt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A42DBF1-C73F-415F-9EF5-84FCD8321931}"/>
                </a:ext>
              </a:extLst>
            </p:cNvPr>
            <p:cNvCxnSpPr>
              <a:cxnSpLocks/>
              <a:stCxn id="25" idx="0"/>
              <a:endCxn id="25" idx="4"/>
            </p:cNvCxnSpPr>
            <p:nvPr/>
          </p:nvCxnSpPr>
          <p:spPr>
            <a:xfrm>
              <a:off x="3051357" y="4154646"/>
              <a:ext cx="0" cy="14630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AB4DBE41-100E-4B3B-AD10-237E496E786B}"/>
                </a:ext>
              </a:extLst>
            </p:cNvPr>
            <p:cNvSpPr/>
            <p:nvPr/>
          </p:nvSpPr>
          <p:spPr>
            <a:xfrm>
              <a:off x="2459349" y="4270380"/>
              <a:ext cx="500625" cy="769441"/>
            </a:xfrm>
            <a:prstGeom prst="rect">
              <a:avLst/>
            </a:prstGeom>
          </p:spPr>
          <p:txBody>
            <a:bodyPr wrap="square">
              <a:spAutoFit/>
            </a:bodyPr>
            <a:lstStyle/>
            <a:p>
              <a:r>
                <a:rPr lang="en-US" sz="6600" baseline="-25000"/>
                <a:t>∑</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27A3190-D6FD-4D93-9952-A07DA6BDB6BE}"/>
                    </a:ext>
                  </a:extLst>
                </p:cNvPr>
                <p:cNvSpPr/>
                <p:nvPr/>
              </p:nvSpPr>
              <p:spPr>
                <a:xfrm>
                  <a:off x="3087733" y="4532384"/>
                  <a:ext cx="500625" cy="6937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ea typeface="Cambria Math" panose="02040503050406030204" pitchFamily="18" charset="0"/>
                          </a:rPr>
                          <m:t>∅</m:t>
                        </m:r>
                      </m:oMath>
                    </m:oMathPara>
                  </a14:m>
                  <a:endParaRPr lang="en-US" sz="4000" baseline="-25000"/>
                </a:p>
              </p:txBody>
            </p:sp>
          </mc:Choice>
          <mc:Fallback xmlns="">
            <p:sp>
              <p:nvSpPr>
                <p:cNvPr id="40" name="Rectangle 39">
                  <a:extLst>
                    <a:ext uri="{FF2B5EF4-FFF2-40B4-BE49-F238E27FC236}">
                      <a16:creationId xmlns:a16="http://schemas.microsoft.com/office/drawing/2014/main" id="{B27A3190-D6FD-4D93-9952-A07DA6BDB6BE}"/>
                    </a:ext>
                  </a:extLst>
                </p:cNvPr>
                <p:cNvSpPr>
                  <a:spLocks noRot="1" noChangeAspect="1" noMove="1" noResize="1" noEditPoints="1" noAdjustHandles="1" noChangeArrowheads="1" noChangeShapeType="1" noTextEdit="1"/>
                </p:cNvSpPr>
                <p:nvPr/>
              </p:nvSpPr>
              <p:spPr>
                <a:xfrm>
                  <a:off x="3087733" y="4532384"/>
                  <a:ext cx="500625" cy="693716"/>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73544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C4356F2B-E5E8-4020-A596-F051F4625A04}"/>
              </a:ext>
            </a:extLst>
          </p:cNvPr>
          <p:cNvSpPr txBox="1">
            <a:spLocks/>
          </p:cNvSpPr>
          <p:nvPr/>
        </p:nvSpPr>
        <p:spPr>
          <a:xfrm>
            <a:off x="11453283" y="6492875"/>
            <a:ext cx="738717"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019DC9C-D489-466F-971A-2B638B7550AD}" type="slidenum">
              <a:rPr lang="en-US" smtClean="0">
                <a:solidFill>
                  <a:schemeClr val="tx1"/>
                </a:solidFill>
              </a:rPr>
              <a:pPr algn="ctr"/>
              <a:t>5</a:t>
            </a:fld>
            <a:endParaRPr lang="en-US">
              <a:solidFill>
                <a:schemeClr val="tx1"/>
              </a:solidFill>
            </a:endParaRPr>
          </a:p>
        </p:txBody>
      </p:sp>
      <p:sp>
        <p:nvSpPr>
          <p:cNvPr id="3" name="Title 2">
            <a:extLst>
              <a:ext uri="{FF2B5EF4-FFF2-40B4-BE49-F238E27FC236}">
                <a16:creationId xmlns:a16="http://schemas.microsoft.com/office/drawing/2014/main" id="{3747132B-0319-403B-B881-79ED7CDFB2C0}"/>
              </a:ext>
            </a:extLst>
          </p:cNvPr>
          <p:cNvSpPr>
            <a:spLocks noGrp="1"/>
          </p:cNvSpPr>
          <p:nvPr>
            <p:ph type="title"/>
          </p:nvPr>
        </p:nvSpPr>
        <p:spPr/>
        <p:txBody>
          <a:bodyPr/>
          <a:lstStyle/>
          <a:p>
            <a:r>
              <a:rPr lang="en-US"/>
              <a:t>DL workflow </a:t>
            </a:r>
          </a:p>
        </p:txBody>
      </p:sp>
      <p:sp>
        <p:nvSpPr>
          <p:cNvPr id="7" name="TextBox 6">
            <a:extLst>
              <a:ext uri="{FF2B5EF4-FFF2-40B4-BE49-F238E27FC236}">
                <a16:creationId xmlns:a16="http://schemas.microsoft.com/office/drawing/2014/main" id="{08D99361-A9AC-4585-A8BB-BE084B441A3A}"/>
              </a:ext>
            </a:extLst>
          </p:cNvPr>
          <p:cNvSpPr txBox="1"/>
          <p:nvPr/>
        </p:nvSpPr>
        <p:spPr>
          <a:xfrm>
            <a:off x="2154026" y="2382026"/>
            <a:ext cx="195906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Training Set (80%)</a:t>
            </a:r>
          </a:p>
        </p:txBody>
      </p:sp>
      <p:sp>
        <p:nvSpPr>
          <p:cNvPr id="8" name="Rounded Rectangle 9">
            <a:extLst>
              <a:ext uri="{FF2B5EF4-FFF2-40B4-BE49-F238E27FC236}">
                <a16:creationId xmlns:a16="http://schemas.microsoft.com/office/drawing/2014/main" id="{60EC5AE1-AC2C-4395-9308-36F4E49E2651}"/>
              </a:ext>
            </a:extLst>
          </p:cNvPr>
          <p:cNvSpPr/>
          <p:nvPr/>
        </p:nvSpPr>
        <p:spPr>
          <a:xfrm>
            <a:off x="1913822" y="3239341"/>
            <a:ext cx="25800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FD1EB06-2CAE-43AC-89BD-62B69CCFAB8A}"/>
              </a:ext>
            </a:extLst>
          </p:cNvPr>
          <p:cNvSpPr txBox="1"/>
          <p:nvPr/>
        </p:nvSpPr>
        <p:spPr>
          <a:xfrm>
            <a:off x="2015045" y="3252248"/>
            <a:ext cx="223702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Balanced Training Set</a:t>
            </a:r>
          </a:p>
        </p:txBody>
      </p:sp>
      <p:sp>
        <p:nvSpPr>
          <p:cNvPr id="12" name="TextBox 11">
            <a:extLst>
              <a:ext uri="{FF2B5EF4-FFF2-40B4-BE49-F238E27FC236}">
                <a16:creationId xmlns:a16="http://schemas.microsoft.com/office/drawing/2014/main" id="{6920DE9F-643D-4F28-9673-4DEE279208BA}"/>
              </a:ext>
            </a:extLst>
          </p:cNvPr>
          <p:cNvSpPr txBox="1"/>
          <p:nvPr/>
        </p:nvSpPr>
        <p:spPr>
          <a:xfrm>
            <a:off x="1760626" y="4109899"/>
            <a:ext cx="27432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Neural Net </a:t>
            </a:r>
            <a:r>
              <a:rPr lang="en-US" dirty="0">
                <a:solidFill>
                  <a:prstClr val="black"/>
                </a:solidFill>
                <a:latin typeface="Times New Roman" panose="02020603050405020304" pitchFamily="18" charset="0"/>
                <a:ea typeface="ＭＳ Ｐゴシック" charset="0"/>
                <a:cs typeface="Times New Roman" panose="02020603050405020304" pitchFamily="18" charset="0"/>
              </a:rPr>
              <a:t>Model</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B9480DB-FF82-4B38-BABC-5CF3C11BDA65}"/>
              </a:ext>
            </a:extLst>
          </p:cNvPr>
          <p:cNvCxnSpPr>
            <a:cxnSpLocks/>
          </p:cNvCxnSpPr>
          <p:nvPr/>
        </p:nvCxnSpPr>
        <p:spPr>
          <a:xfrm>
            <a:off x="5719041" y="2255345"/>
            <a:ext cx="0" cy="29121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7696E4-8E50-4496-9BF2-5660911BECE8}"/>
              </a:ext>
            </a:extLst>
          </p:cNvPr>
          <p:cNvCxnSpPr/>
          <p:nvPr/>
        </p:nvCxnSpPr>
        <p:spPr>
          <a:xfrm>
            <a:off x="4507119" y="2559405"/>
            <a:ext cx="2423844" cy="5085"/>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CF36DD-053F-4F7D-8171-A017222DBDBA}"/>
              </a:ext>
            </a:extLst>
          </p:cNvPr>
          <p:cNvCxnSpPr>
            <a:cxnSpLocks/>
          </p:cNvCxnSpPr>
          <p:nvPr/>
        </p:nvCxnSpPr>
        <p:spPr>
          <a:xfrm>
            <a:off x="3147242" y="2775516"/>
            <a:ext cx="0" cy="45720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37">
            <a:extLst>
              <a:ext uri="{FF2B5EF4-FFF2-40B4-BE49-F238E27FC236}">
                <a16:creationId xmlns:a16="http://schemas.microsoft.com/office/drawing/2014/main" id="{F69EBE5C-19D8-471B-B954-A90102A835FD}"/>
              </a:ext>
            </a:extLst>
          </p:cNvPr>
          <p:cNvSpPr/>
          <p:nvPr/>
        </p:nvSpPr>
        <p:spPr>
          <a:xfrm>
            <a:off x="1913822" y="2390282"/>
            <a:ext cx="25800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D67AC72E-CF8A-4E74-B3DB-C3C87D974508}"/>
              </a:ext>
            </a:extLst>
          </p:cNvPr>
          <p:cNvGrpSpPr/>
          <p:nvPr/>
        </p:nvGrpSpPr>
        <p:grpSpPr>
          <a:xfrm>
            <a:off x="6930963" y="2383933"/>
            <a:ext cx="2580084" cy="377588"/>
            <a:chOff x="8654769" y="1287144"/>
            <a:chExt cx="2580084" cy="377588"/>
          </a:xfrm>
        </p:grpSpPr>
        <p:sp>
          <p:nvSpPr>
            <p:cNvPr id="48" name="TextBox 47">
              <a:extLst>
                <a:ext uri="{FF2B5EF4-FFF2-40B4-BE49-F238E27FC236}">
                  <a16:creationId xmlns:a16="http://schemas.microsoft.com/office/drawing/2014/main" id="{4714A09C-D3AE-4978-A261-9AC49A851108}"/>
                </a:ext>
              </a:extLst>
            </p:cNvPr>
            <p:cNvSpPr txBox="1"/>
            <p:nvPr/>
          </p:nvSpPr>
          <p:spPr>
            <a:xfrm>
              <a:off x="8892597" y="1295400"/>
              <a:ext cx="2178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Validation Set (20%) </a:t>
              </a:r>
            </a:p>
          </p:txBody>
        </p:sp>
        <p:sp>
          <p:nvSpPr>
            <p:cNvPr id="49" name="Rounded Rectangle 53">
              <a:extLst>
                <a:ext uri="{FF2B5EF4-FFF2-40B4-BE49-F238E27FC236}">
                  <a16:creationId xmlns:a16="http://schemas.microsoft.com/office/drawing/2014/main" id="{DB40695A-E8E6-4DEE-AF42-DFD50651ED35}"/>
                </a:ext>
              </a:extLst>
            </p:cNvPr>
            <p:cNvSpPr/>
            <p:nvPr/>
          </p:nvSpPr>
          <p:spPr>
            <a:xfrm>
              <a:off x="8654769" y="1287144"/>
              <a:ext cx="25800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EEC11268-E1D0-45E1-8AE8-8C7424FEE65F}"/>
              </a:ext>
            </a:extLst>
          </p:cNvPr>
          <p:cNvGrpSpPr/>
          <p:nvPr/>
        </p:nvGrpSpPr>
        <p:grpSpPr>
          <a:xfrm>
            <a:off x="6740248" y="5037883"/>
            <a:ext cx="2763312" cy="1284264"/>
            <a:chOff x="6940343" y="3972206"/>
            <a:chExt cx="2763312" cy="552306"/>
          </a:xfrm>
        </p:grpSpPr>
        <p:sp>
          <p:nvSpPr>
            <p:cNvPr id="46" name="Rounded Rectangle 62">
              <a:extLst>
                <a:ext uri="{FF2B5EF4-FFF2-40B4-BE49-F238E27FC236}">
                  <a16:creationId xmlns:a16="http://schemas.microsoft.com/office/drawing/2014/main" id="{6BB7E284-DDEC-4C48-9CB5-706ACA2C8A09}"/>
                </a:ext>
              </a:extLst>
            </p:cNvPr>
            <p:cNvSpPr/>
            <p:nvPr/>
          </p:nvSpPr>
          <p:spPr>
            <a:xfrm>
              <a:off x="6940343" y="3972206"/>
              <a:ext cx="2738975" cy="359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E680C03F-1C9D-4690-90C5-2B2644D1C50B}"/>
                </a:ext>
              </a:extLst>
            </p:cNvPr>
            <p:cNvSpPr txBox="1"/>
            <p:nvPr/>
          </p:nvSpPr>
          <p:spPr>
            <a:xfrm>
              <a:off x="6964680" y="4008303"/>
              <a:ext cx="2738975" cy="51620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Outcome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Prediction Performance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 </a:t>
              </a:r>
            </a:p>
          </p:txBody>
        </p:sp>
      </p:grpSp>
      <p:cxnSp>
        <p:nvCxnSpPr>
          <p:cNvPr id="19" name="Straight Arrow Connector 18">
            <a:extLst>
              <a:ext uri="{FF2B5EF4-FFF2-40B4-BE49-F238E27FC236}">
                <a16:creationId xmlns:a16="http://schemas.microsoft.com/office/drawing/2014/main" id="{C2E97E91-0DB6-4FEA-9DC9-5BBCB1543F35}"/>
              </a:ext>
            </a:extLst>
          </p:cNvPr>
          <p:cNvCxnSpPr>
            <a:cxnSpLocks/>
          </p:cNvCxnSpPr>
          <p:nvPr/>
        </p:nvCxnSpPr>
        <p:spPr>
          <a:xfrm>
            <a:off x="8121904" y="2775516"/>
            <a:ext cx="0" cy="15190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F2649D-5BCA-441F-8112-B3E88E6E8F4C}"/>
              </a:ext>
            </a:extLst>
          </p:cNvPr>
          <p:cNvCxnSpPr>
            <a:cxnSpLocks/>
          </p:cNvCxnSpPr>
          <p:nvPr/>
        </p:nvCxnSpPr>
        <p:spPr>
          <a:xfrm>
            <a:off x="8121904" y="4306363"/>
            <a:ext cx="1" cy="73152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24E109-79D2-42A7-85B2-7CCE78443B71}"/>
              </a:ext>
            </a:extLst>
          </p:cNvPr>
          <p:cNvCxnSpPr>
            <a:cxnSpLocks/>
          </p:cNvCxnSpPr>
          <p:nvPr/>
        </p:nvCxnSpPr>
        <p:spPr>
          <a:xfrm flipV="1">
            <a:off x="4493906" y="4294565"/>
            <a:ext cx="3627998" cy="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3349F51-951B-4198-AFF7-37886B820985}"/>
              </a:ext>
            </a:extLst>
          </p:cNvPr>
          <p:cNvSpPr txBox="1"/>
          <p:nvPr/>
        </p:nvSpPr>
        <p:spPr>
          <a:xfrm>
            <a:off x="4966271" y="3057173"/>
            <a:ext cx="1505540" cy="646331"/>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Splitting Data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(Randomized)</a:t>
            </a:r>
          </a:p>
        </p:txBody>
      </p:sp>
      <p:sp>
        <p:nvSpPr>
          <p:cNvPr id="23" name="TextBox 22">
            <a:extLst>
              <a:ext uri="{FF2B5EF4-FFF2-40B4-BE49-F238E27FC236}">
                <a16:creationId xmlns:a16="http://schemas.microsoft.com/office/drawing/2014/main" id="{8BD55BA2-1D9A-4D07-8B9E-886DBC1D59B3}"/>
              </a:ext>
            </a:extLst>
          </p:cNvPr>
          <p:cNvSpPr txBox="1"/>
          <p:nvPr/>
        </p:nvSpPr>
        <p:spPr>
          <a:xfrm>
            <a:off x="8531359" y="4061805"/>
            <a:ext cx="1133707" cy="646331"/>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Model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Validation</a:t>
            </a:r>
          </a:p>
        </p:txBody>
      </p:sp>
      <p:cxnSp>
        <p:nvCxnSpPr>
          <p:cNvPr id="26" name="Straight Arrow Connector 25">
            <a:extLst>
              <a:ext uri="{FF2B5EF4-FFF2-40B4-BE49-F238E27FC236}">
                <a16:creationId xmlns:a16="http://schemas.microsoft.com/office/drawing/2014/main" id="{CB215D0E-D91E-4900-80DB-D8BAB82EC554}"/>
              </a:ext>
            </a:extLst>
          </p:cNvPr>
          <p:cNvCxnSpPr>
            <a:cxnSpLocks/>
            <a:stCxn id="50" idx="2"/>
            <a:endCxn id="56" idx="0"/>
          </p:cNvCxnSpPr>
          <p:nvPr/>
        </p:nvCxnSpPr>
        <p:spPr>
          <a:xfrm>
            <a:off x="5707545" y="1360281"/>
            <a:ext cx="0" cy="52573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BEE13D-8F78-4551-862D-1847110C1723}"/>
              </a:ext>
            </a:extLst>
          </p:cNvPr>
          <p:cNvCxnSpPr>
            <a:cxnSpLocks/>
            <a:endCxn id="12" idx="0"/>
          </p:cNvCxnSpPr>
          <p:nvPr/>
        </p:nvCxnSpPr>
        <p:spPr>
          <a:xfrm flipH="1">
            <a:off x="3132226" y="3608673"/>
            <a:ext cx="2" cy="50122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5DF50B8-28CC-46F6-86E7-0C6AA10F33CA}"/>
              </a:ext>
            </a:extLst>
          </p:cNvPr>
          <p:cNvGrpSpPr/>
          <p:nvPr/>
        </p:nvGrpSpPr>
        <p:grpSpPr>
          <a:xfrm>
            <a:off x="6688837" y="1438481"/>
            <a:ext cx="365760" cy="369332"/>
            <a:chOff x="1828800" y="2819400"/>
            <a:chExt cx="365760" cy="369332"/>
          </a:xfrm>
        </p:grpSpPr>
        <p:sp>
          <p:nvSpPr>
            <p:cNvPr id="44" name="TextBox 43">
              <a:extLst>
                <a:ext uri="{FF2B5EF4-FFF2-40B4-BE49-F238E27FC236}">
                  <a16:creationId xmlns:a16="http://schemas.microsoft.com/office/drawing/2014/main" id="{CDB8FF7A-6D15-4182-9FE4-C959A87C7603}"/>
                </a:ext>
              </a:extLst>
            </p:cNvPr>
            <p:cNvSpPr txBox="1"/>
            <p:nvPr/>
          </p:nvSpPr>
          <p:spPr>
            <a:xfrm>
              <a:off x="1855227" y="2819400"/>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1</a:t>
              </a:r>
            </a:p>
          </p:txBody>
        </p:sp>
        <p:sp>
          <p:nvSpPr>
            <p:cNvPr id="45" name="Oval 44">
              <a:extLst>
                <a:ext uri="{FF2B5EF4-FFF2-40B4-BE49-F238E27FC236}">
                  <a16:creationId xmlns:a16="http://schemas.microsoft.com/office/drawing/2014/main" id="{EBCB9E2E-9F49-4DCD-9721-565857D86A5A}"/>
                </a:ext>
              </a:extLst>
            </p:cNvPr>
            <p:cNvSpPr/>
            <p:nvPr/>
          </p:nvSpPr>
          <p:spPr>
            <a:xfrm>
              <a:off x="1828800" y="2819400"/>
              <a:ext cx="365760" cy="369332"/>
            </a:xfrm>
            <a:prstGeom prst="ellipse">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A50021"/>
                </a:solidFill>
                <a:effectLst/>
                <a:uLnTx/>
                <a:uFillTx/>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AB493E12-BDB1-4A69-A357-50651E3EEB90}"/>
              </a:ext>
            </a:extLst>
          </p:cNvPr>
          <p:cNvGrpSpPr/>
          <p:nvPr/>
        </p:nvGrpSpPr>
        <p:grpSpPr>
          <a:xfrm>
            <a:off x="5536161" y="2634784"/>
            <a:ext cx="365760" cy="369332"/>
            <a:chOff x="1828800" y="2819400"/>
            <a:chExt cx="365760" cy="369332"/>
          </a:xfrm>
        </p:grpSpPr>
        <p:sp>
          <p:nvSpPr>
            <p:cNvPr id="42" name="TextBox 41">
              <a:extLst>
                <a:ext uri="{FF2B5EF4-FFF2-40B4-BE49-F238E27FC236}">
                  <a16:creationId xmlns:a16="http://schemas.microsoft.com/office/drawing/2014/main" id="{7B44E206-1C74-42A1-AB85-B03737BC36C6}"/>
                </a:ext>
              </a:extLst>
            </p:cNvPr>
            <p:cNvSpPr txBox="1"/>
            <p:nvPr/>
          </p:nvSpPr>
          <p:spPr>
            <a:xfrm>
              <a:off x="1855227" y="2819400"/>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2</a:t>
              </a:r>
            </a:p>
          </p:txBody>
        </p:sp>
        <p:sp>
          <p:nvSpPr>
            <p:cNvPr id="43" name="Oval 42">
              <a:extLst>
                <a:ext uri="{FF2B5EF4-FFF2-40B4-BE49-F238E27FC236}">
                  <a16:creationId xmlns:a16="http://schemas.microsoft.com/office/drawing/2014/main" id="{2E568269-A96D-4ACD-9320-7008B49C8864}"/>
                </a:ext>
              </a:extLst>
            </p:cNvPr>
            <p:cNvSpPr/>
            <p:nvPr/>
          </p:nvSpPr>
          <p:spPr>
            <a:xfrm>
              <a:off x="1828800" y="2819400"/>
              <a:ext cx="365760" cy="369332"/>
            </a:xfrm>
            <a:prstGeom prst="ellipse">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A50021"/>
                </a:solidFill>
                <a:effectLst/>
                <a:uLnTx/>
                <a:uFillTx/>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6B4DD1B9-10DB-41B8-9F55-1FF33AB40CBB}"/>
              </a:ext>
            </a:extLst>
          </p:cNvPr>
          <p:cNvGrpSpPr/>
          <p:nvPr/>
        </p:nvGrpSpPr>
        <p:grpSpPr>
          <a:xfrm>
            <a:off x="353543" y="2794983"/>
            <a:ext cx="365760" cy="369332"/>
            <a:chOff x="1828800" y="2819400"/>
            <a:chExt cx="365760" cy="369332"/>
          </a:xfrm>
        </p:grpSpPr>
        <p:sp>
          <p:nvSpPr>
            <p:cNvPr id="40" name="TextBox 39">
              <a:extLst>
                <a:ext uri="{FF2B5EF4-FFF2-40B4-BE49-F238E27FC236}">
                  <a16:creationId xmlns:a16="http://schemas.microsoft.com/office/drawing/2014/main" id="{C7E77160-9BB5-4138-B2B7-7DCEC49CF84C}"/>
                </a:ext>
              </a:extLst>
            </p:cNvPr>
            <p:cNvSpPr txBox="1"/>
            <p:nvPr/>
          </p:nvSpPr>
          <p:spPr>
            <a:xfrm>
              <a:off x="1855227" y="2819400"/>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3</a:t>
              </a:r>
            </a:p>
          </p:txBody>
        </p:sp>
        <p:sp>
          <p:nvSpPr>
            <p:cNvPr id="41" name="Oval 40">
              <a:extLst>
                <a:ext uri="{FF2B5EF4-FFF2-40B4-BE49-F238E27FC236}">
                  <a16:creationId xmlns:a16="http://schemas.microsoft.com/office/drawing/2014/main" id="{8EC0F0F4-09F8-4752-A83D-C0C4F7741AA9}"/>
                </a:ext>
              </a:extLst>
            </p:cNvPr>
            <p:cNvSpPr/>
            <p:nvPr/>
          </p:nvSpPr>
          <p:spPr>
            <a:xfrm>
              <a:off x="1828800" y="2819400"/>
              <a:ext cx="365760" cy="369332"/>
            </a:xfrm>
            <a:prstGeom prst="ellipse">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A50021"/>
                </a:solidFill>
                <a:effectLst/>
                <a:uLnTx/>
                <a:uFillTx/>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A5A73820-1BEF-42A2-881E-E35DB455001D}"/>
              </a:ext>
            </a:extLst>
          </p:cNvPr>
          <p:cNvGrpSpPr/>
          <p:nvPr/>
        </p:nvGrpSpPr>
        <p:grpSpPr>
          <a:xfrm>
            <a:off x="536423" y="3669779"/>
            <a:ext cx="365760" cy="369332"/>
            <a:chOff x="1828800" y="2819400"/>
            <a:chExt cx="365760" cy="369332"/>
          </a:xfrm>
        </p:grpSpPr>
        <p:sp>
          <p:nvSpPr>
            <p:cNvPr id="38" name="TextBox 37">
              <a:extLst>
                <a:ext uri="{FF2B5EF4-FFF2-40B4-BE49-F238E27FC236}">
                  <a16:creationId xmlns:a16="http://schemas.microsoft.com/office/drawing/2014/main" id="{8D4520B6-A24E-4880-8C2A-327CC983A9F6}"/>
                </a:ext>
              </a:extLst>
            </p:cNvPr>
            <p:cNvSpPr txBox="1"/>
            <p:nvPr/>
          </p:nvSpPr>
          <p:spPr>
            <a:xfrm>
              <a:off x="1855227" y="2819400"/>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4</a:t>
              </a:r>
            </a:p>
          </p:txBody>
        </p:sp>
        <p:sp>
          <p:nvSpPr>
            <p:cNvPr id="39" name="Oval 38">
              <a:extLst>
                <a:ext uri="{FF2B5EF4-FFF2-40B4-BE49-F238E27FC236}">
                  <a16:creationId xmlns:a16="http://schemas.microsoft.com/office/drawing/2014/main" id="{A301CE7C-B955-40D4-9244-C1BF83E006D7}"/>
                </a:ext>
              </a:extLst>
            </p:cNvPr>
            <p:cNvSpPr/>
            <p:nvPr/>
          </p:nvSpPr>
          <p:spPr>
            <a:xfrm>
              <a:off x="1828800" y="2819400"/>
              <a:ext cx="365760" cy="369332"/>
            </a:xfrm>
            <a:prstGeom prst="ellipse">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A50021"/>
                </a:solidFill>
                <a:effectLst/>
                <a:uLnTx/>
                <a:uFillTx/>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E8CF29A2-DDB4-42BF-B0AF-CE549D9A0B3F}"/>
              </a:ext>
            </a:extLst>
          </p:cNvPr>
          <p:cNvGrpSpPr/>
          <p:nvPr/>
        </p:nvGrpSpPr>
        <p:grpSpPr>
          <a:xfrm>
            <a:off x="8860969" y="3588822"/>
            <a:ext cx="365760" cy="369332"/>
            <a:chOff x="1828800" y="2819400"/>
            <a:chExt cx="365760" cy="369332"/>
          </a:xfrm>
        </p:grpSpPr>
        <p:sp>
          <p:nvSpPr>
            <p:cNvPr id="36" name="TextBox 35">
              <a:extLst>
                <a:ext uri="{FF2B5EF4-FFF2-40B4-BE49-F238E27FC236}">
                  <a16:creationId xmlns:a16="http://schemas.microsoft.com/office/drawing/2014/main" id="{73000419-481C-473B-A73A-131B2A1AABB2}"/>
                </a:ext>
              </a:extLst>
            </p:cNvPr>
            <p:cNvSpPr txBox="1"/>
            <p:nvPr/>
          </p:nvSpPr>
          <p:spPr>
            <a:xfrm>
              <a:off x="1855227" y="2819400"/>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5</a:t>
              </a:r>
            </a:p>
          </p:txBody>
        </p:sp>
        <p:sp>
          <p:nvSpPr>
            <p:cNvPr id="37" name="Oval 36">
              <a:extLst>
                <a:ext uri="{FF2B5EF4-FFF2-40B4-BE49-F238E27FC236}">
                  <a16:creationId xmlns:a16="http://schemas.microsoft.com/office/drawing/2014/main" id="{8F1F033E-BD4E-4BFC-976A-4C5A7775291D}"/>
                </a:ext>
              </a:extLst>
            </p:cNvPr>
            <p:cNvSpPr/>
            <p:nvPr/>
          </p:nvSpPr>
          <p:spPr>
            <a:xfrm>
              <a:off x="1828800" y="2819400"/>
              <a:ext cx="365760" cy="369332"/>
            </a:xfrm>
            <a:prstGeom prst="ellipse">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A50021"/>
                </a:solidFill>
                <a:effectLst/>
                <a:uLnTx/>
                <a:uFillTx/>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93E5FEAD-FC7E-499A-B028-FBF17BA848A7}"/>
              </a:ext>
            </a:extLst>
          </p:cNvPr>
          <p:cNvSpPr txBox="1"/>
          <p:nvPr/>
        </p:nvSpPr>
        <p:spPr>
          <a:xfrm>
            <a:off x="7066888" y="1438481"/>
            <a:ext cx="2031325"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Data Preprocessing </a:t>
            </a:r>
          </a:p>
        </p:txBody>
      </p:sp>
      <p:sp>
        <p:nvSpPr>
          <p:cNvPr id="34" name="TextBox 33">
            <a:extLst>
              <a:ext uri="{FF2B5EF4-FFF2-40B4-BE49-F238E27FC236}">
                <a16:creationId xmlns:a16="http://schemas.microsoft.com/office/drawing/2014/main" id="{15BC2D21-AA45-45DF-9EBC-07B4C4C05884}"/>
              </a:ext>
            </a:extLst>
          </p:cNvPr>
          <p:cNvSpPr txBox="1"/>
          <p:nvPr/>
        </p:nvSpPr>
        <p:spPr>
          <a:xfrm>
            <a:off x="719303" y="2794983"/>
            <a:ext cx="24293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Balancing Training Set*</a:t>
            </a:r>
          </a:p>
        </p:txBody>
      </p:sp>
      <p:sp>
        <p:nvSpPr>
          <p:cNvPr id="35" name="TextBox 34">
            <a:extLst>
              <a:ext uri="{FF2B5EF4-FFF2-40B4-BE49-F238E27FC236}">
                <a16:creationId xmlns:a16="http://schemas.microsoft.com/office/drawing/2014/main" id="{44990B8C-6447-4BEF-AA62-E308881A35DC}"/>
              </a:ext>
            </a:extLst>
          </p:cNvPr>
          <p:cNvSpPr txBox="1"/>
          <p:nvPr/>
        </p:nvSpPr>
        <p:spPr>
          <a:xfrm>
            <a:off x="928610" y="3674995"/>
            <a:ext cx="16278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A50021"/>
                </a:solidFill>
                <a:effectLst/>
                <a:uLnTx/>
                <a:uFillTx/>
                <a:latin typeface="Times New Roman" panose="02020603050405020304" pitchFamily="18" charset="0"/>
                <a:ea typeface="ＭＳ Ｐゴシック" charset="0"/>
                <a:cs typeface="Times New Roman" panose="02020603050405020304" pitchFamily="18" charset="0"/>
              </a:rPr>
              <a:t>Model Training</a:t>
            </a:r>
          </a:p>
        </p:txBody>
      </p:sp>
      <p:sp>
        <p:nvSpPr>
          <p:cNvPr id="50" name="Rounded Rectangle 25">
            <a:extLst>
              <a:ext uri="{FF2B5EF4-FFF2-40B4-BE49-F238E27FC236}">
                <a16:creationId xmlns:a16="http://schemas.microsoft.com/office/drawing/2014/main" id="{4F9D72F7-428D-48D9-95D1-81152EB0AD27}"/>
              </a:ext>
            </a:extLst>
          </p:cNvPr>
          <p:cNvSpPr/>
          <p:nvPr/>
        </p:nvSpPr>
        <p:spPr>
          <a:xfrm>
            <a:off x="4770538" y="990949"/>
            <a:ext cx="187401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11B1D019-6B7F-459B-9BA2-ABBE4024A3F1}"/>
              </a:ext>
            </a:extLst>
          </p:cNvPr>
          <p:cNvSpPr txBox="1"/>
          <p:nvPr/>
        </p:nvSpPr>
        <p:spPr>
          <a:xfrm>
            <a:off x="5141324" y="999813"/>
            <a:ext cx="1054232"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Dataset</a:t>
            </a:r>
          </a:p>
        </p:txBody>
      </p:sp>
      <p:sp>
        <p:nvSpPr>
          <p:cNvPr id="56" name="Rounded Rectangle 25">
            <a:extLst>
              <a:ext uri="{FF2B5EF4-FFF2-40B4-BE49-F238E27FC236}">
                <a16:creationId xmlns:a16="http://schemas.microsoft.com/office/drawing/2014/main" id="{AAEC4B67-6D99-4BC7-A16A-38BEE7A4330D}"/>
              </a:ext>
            </a:extLst>
          </p:cNvPr>
          <p:cNvSpPr/>
          <p:nvPr/>
        </p:nvSpPr>
        <p:spPr>
          <a:xfrm>
            <a:off x="4770538" y="1886013"/>
            <a:ext cx="187401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E5D4833D-C96E-437A-BF1E-AD8ABD37B5B7}"/>
              </a:ext>
            </a:extLst>
          </p:cNvPr>
          <p:cNvSpPr txBox="1"/>
          <p:nvPr/>
        </p:nvSpPr>
        <p:spPr>
          <a:xfrm>
            <a:off x="4810505" y="1890519"/>
            <a:ext cx="1794079"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charset="0"/>
                <a:cs typeface="Times New Roman" panose="02020603050405020304" pitchFamily="18" charset="0"/>
              </a:rPr>
              <a:t>Analysis Subset</a:t>
            </a:r>
          </a:p>
        </p:txBody>
      </p:sp>
      <p:sp>
        <p:nvSpPr>
          <p:cNvPr id="63" name="Rounded Rectangle 9">
            <a:extLst>
              <a:ext uri="{FF2B5EF4-FFF2-40B4-BE49-F238E27FC236}">
                <a16:creationId xmlns:a16="http://schemas.microsoft.com/office/drawing/2014/main" id="{07449021-303E-4555-9EEC-CA59A792F71F}"/>
              </a:ext>
            </a:extLst>
          </p:cNvPr>
          <p:cNvSpPr/>
          <p:nvPr/>
        </p:nvSpPr>
        <p:spPr>
          <a:xfrm>
            <a:off x="1922147" y="4109899"/>
            <a:ext cx="2580084"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4EBB13A-3DE2-4F95-A811-8BC53508F65C}"/>
              </a:ext>
            </a:extLst>
          </p:cNvPr>
          <p:cNvSpPr txBox="1"/>
          <p:nvPr/>
        </p:nvSpPr>
        <p:spPr>
          <a:xfrm>
            <a:off x="516237" y="6123543"/>
            <a:ext cx="2997615" cy="369332"/>
          </a:xfrm>
          <a:prstGeom prst="rect">
            <a:avLst/>
          </a:prstGeom>
          <a:noFill/>
        </p:spPr>
        <p:txBody>
          <a:bodyPr wrap="none" rtlCol="0">
            <a:spAutoFit/>
          </a:bodyPr>
          <a:lstStyle/>
          <a:p>
            <a:r>
              <a:rPr lang="en-US" dirty="0"/>
              <a:t>* Not required for Regression </a:t>
            </a:r>
          </a:p>
        </p:txBody>
      </p:sp>
    </p:spTree>
    <p:extLst>
      <p:ext uri="{BB962C8B-B14F-4D97-AF65-F5344CB8AC3E}">
        <p14:creationId xmlns:p14="http://schemas.microsoft.com/office/powerpoint/2010/main" val="136874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220112"/>
            <a:ext cx="8606246" cy="789305"/>
          </a:xfrm>
        </p:spPr>
        <p:txBody>
          <a:bodyPr/>
          <a:lstStyle/>
          <a:p>
            <a:r>
              <a:rPr lang="en-US"/>
              <a:t>Model Performance - Classification  </a:t>
            </a:r>
          </a:p>
        </p:txBody>
      </p:sp>
      <p:sp>
        <p:nvSpPr>
          <p:cNvPr id="5" name="Slide Number Placeholder 4">
            <a:extLst>
              <a:ext uri="{FF2B5EF4-FFF2-40B4-BE49-F238E27FC236}">
                <a16:creationId xmlns:a16="http://schemas.microsoft.com/office/drawing/2014/main" id="{056B2489-069E-4DB6-8D57-8AA720D9449C}"/>
              </a:ext>
            </a:extLst>
          </p:cNvPr>
          <p:cNvSpPr>
            <a:spLocks noGrp="1"/>
          </p:cNvSpPr>
          <p:nvPr>
            <p:ph type="sldNum" sz="quarter" idx="12"/>
          </p:nvPr>
        </p:nvSpPr>
        <p:spPr/>
        <p:txBody>
          <a:bodyPr/>
          <a:lstStyle/>
          <a:p>
            <a:fld id="{8019DC9C-D489-466F-971A-2B638B7550AD}" type="slidenum">
              <a:rPr lang="en-US" smtClean="0"/>
              <a:t>6</a:t>
            </a:fld>
            <a:endParaRPr lang="en-US"/>
          </a:p>
        </p:txBody>
      </p:sp>
      <p:sp>
        <p:nvSpPr>
          <p:cNvPr id="8" name="Slide Number Placeholder 3">
            <a:extLst>
              <a:ext uri="{FF2B5EF4-FFF2-40B4-BE49-F238E27FC236}">
                <a16:creationId xmlns:a16="http://schemas.microsoft.com/office/drawing/2014/main" id="{0AC8D938-F577-4909-83C3-6DBE5FF4D51D}"/>
              </a:ext>
            </a:extLst>
          </p:cNvPr>
          <p:cNvSpPr txBox="1">
            <a:spLocks/>
          </p:cNvSpPr>
          <p:nvPr/>
        </p:nvSpPr>
        <p:spPr>
          <a:xfrm>
            <a:off x="11453283" y="6492875"/>
            <a:ext cx="738717"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019DC9C-D489-466F-971A-2B638B7550AD}" type="slidenum">
              <a:rPr lang="en-US" smtClean="0">
                <a:solidFill>
                  <a:schemeClr val="tx1"/>
                </a:solidFill>
              </a:rPr>
              <a:pPr algn="ctr"/>
              <a:t>6</a:t>
            </a:fld>
            <a:endParaRPr lang="en-US">
              <a:solidFill>
                <a:schemeClr val="tx1"/>
              </a:solidFill>
            </a:endParaRPr>
          </a:p>
        </p:txBody>
      </p:sp>
      <p:sp>
        <p:nvSpPr>
          <p:cNvPr id="3" name="Rectangle 2">
            <a:extLst>
              <a:ext uri="{FF2B5EF4-FFF2-40B4-BE49-F238E27FC236}">
                <a16:creationId xmlns:a16="http://schemas.microsoft.com/office/drawing/2014/main" id="{4AC50ADE-7B70-46AB-9FB5-E384691E7EF7}"/>
              </a:ext>
            </a:extLst>
          </p:cNvPr>
          <p:cNvSpPr/>
          <p:nvPr/>
        </p:nvSpPr>
        <p:spPr>
          <a:xfrm>
            <a:off x="584201" y="6169709"/>
            <a:ext cx="9955980" cy="523220"/>
          </a:xfrm>
          <a:prstGeom prst="rect">
            <a:avLst/>
          </a:prstGeom>
        </p:spPr>
        <p:txBody>
          <a:bodyPr wrap="square">
            <a:spAutoFit/>
          </a:bodyPr>
          <a:lstStyle/>
          <a:p>
            <a:r>
              <a:rPr lang="en-US" sz="1400"/>
              <a:t>https://heartbeat.fritz.ai/introduction-to-machine-learning-model-evaluation-fa859e1b2d7f</a:t>
            </a:r>
          </a:p>
          <a:p>
            <a:r>
              <a:rPr lang="en-US" sz="1400"/>
              <a:t>https://developers.google.com/machine-learning/crash-course/classification/roc-and-auc</a:t>
            </a:r>
          </a:p>
        </p:txBody>
      </p:sp>
      <p:graphicFrame>
        <p:nvGraphicFramePr>
          <p:cNvPr id="7" name="Table 6">
            <a:extLst>
              <a:ext uri="{FF2B5EF4-FFF2-40B4-BE49-F238E27FC236}">
                <a16:creationId xmlns:a16="http://schemas.microsoft.com/office/drawing/2014/main" id="{B6DA2783-899C-4563-995C-D0A0D2E1FD6F}"/>
              </a:ext>
            </a:extLst>
          </p:cNvPr>
          <p:cNvGraphicFramePr>
            <a:graphicFrameLocks noGrp="1"/>
          </p:cNvGraphicFramePr>
          <p:nvPr/>
        </p:nvGraphicFramePr>
        <p:xfrm>
          <a:off x="3524454" y="1078807"/>
          <a:ext cx="5487912" cy="978981"/>
        </p:xfrm>
        <a:graphic>
          <a:graphicData uri="http://schemas.openxmlformats.org/drawingml/2006/table">
            <a:tbl>
              <a:tblPr firstRow="1" firstCol="1" bandRow="1"/>
              <a:tblGrid>
                <a:gridCol w="1348761">
                  <a:extLst>
                    <a:ext uri="{9D8B030D-6E8A-4147-A177-3AD203B41FA5}">
                      <a16:colId xmlns:a16="http://schemas.microsoft.com/office/drawing/2014/main" val="3007984072"/>
                    </a:ext>
                  </a:extLst>
                </a:gridCol>
                <a:gridCol w="1989976">
                  <a:extLst>
                    <a:ext uri="{9D8B030D-6E8A-4147-A177-3AD203B41FA5}">
                      <a16:colId xmlns:a16="http://schemas.microsoft.com/office/drawing/2014/main" val="631092415"/>
                    </a:ext>
                  </a:extLst>
                </a:gridCol>
                <a:gridCol w="2149175">
                  <a:extLst>
                    <a:ext uri="{9D8B030D-6E8A-4147-A177-3AD203B41FA5}">
                      <a16:colId xmlns:a16="http://schemas.microsoft.com/office/drawing/2014/main" val="3117923040"/>
                    </a:ext>
                  </a:extLst>
                </a:gridCol>
              </a:tblGrid>
              <a:tr h="0">
                <a:tc>
                  <a:txBody>
                    <a:bodyPr/>
                    <a:lstStyle/>
                    <a:p>
                      <a:pPr marL="0" marR="0">
                        <a:lnSpc>
                          <a:spcPct val="150000"/>
                        </a:lnSpc>
                        <a:spcBef>
                          <a:spcPts val="0"/>
                        </a:spcBef>
                        <a:spcAft>
                          <a:spcPts val="0"/>
                        </a:spcAft>
                      </a:pPr>
                      <a:r>
                        <a:rPr lang="en-US" sz="1600" b="1">
                          <a:solidFill>
                            <a:schemeClr val="tx2"/>
                          </a:solidFill>
                          <a:effectLst/>
                          <a:latin typeface="Arial" panose="020B0604020202020204" pitchFamily="34" charset="0"/>
                          <a:ea typeface="Calibri" panose="020F0502020204030204" pitchFamily="34" charset="0"/>
                          <a:cs typeface="Arial" panose="020B0604020202020204" pitchFamily="34" charset="0"/>
                        </a:rPr>
                        <a:t> </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BDB"/>
                    </a:solidFill>
                  </a:tcPr>
                </a:tc>
                <a:tc>
                  <a:txBody>
                    <a:bodyPr/>
                    <a:lstStyle/>
                    <a:p>
                      <a:pPr marL="0" marR="0" algn="ctr">
                        <a:lnSpc>
                          <a:spcPct val="150000"/>
                        </a:lnSpc>
                        <a:spcBef>
                          <a:spcPts val="0"/>
                        </a:spcBef>
                        <a:spcAft>
                          <a:spcPts val="0"/>
                        </a:spcAft>
                      </a:pPr>
                      <a:r>
                        <a:rPr lang="en-US" sz="1600" b="1">
                          <a:solidFill>
                            <a:schemeClr val="tx2"/>
                          </a:solidFill>
                          <a:effectLst/>
                          <a:latin typeface="Arial" panose="020B0604020202020204" pitchFamily="34" charset="0"/>
                          <a:ea typeface="Calibri" panose="020F0502020204030204" pitchFamily="34" charset="0"/>
                          <a:cs typeface="Arial" panose="020B0604020202020204" pitchFamily="34" charset="0"/>
                        </a:rPr>
                        <a:t>Predicted: Yes</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BDB"/>
                    </a:solidFill>
                  </a:tcPr>
                </a:tc>
                <a:tc>
                  <a:txBody>
                    <a:bodyPr/>
                    <a:lstStyle/>
                    <a:p>
                      <a:pPr marL="0" marR="0" algn="ctr">
                        <a:lnSpc>
                          <a:spcPct val="150000"/>
                        </a:lnSpc>
                        <a:spcBef>
                          <a:spcPts val="0"/>
                        </a:spcBef>
                        <a:spcAft>
                          <a:spcPts val="0"/>
                        </a:spcAft>
                      </a:pPr>
                      <a:r>
                        <a:rPr lang="en-US" sz="1600" b="1">
                          <a:solidFill>
                            <a:schemeClr val="tx2"/>
                          </a:solidFill>
                          <a:effectLst/>
                          <a:latin typeface="Arial" panose="020B0604020202020204" pitchFamily="34" charset="0"/>
                          <a:ea typeface="Calibri" panose="020F0502020204030204" pitchFamily="34" charset="0"/>
                          <a:cs typeface="Arial" panose="020B0604020202020204" pitchFamily="34" charset="0"/>
                        </a:rPr>
                        <a:t>Predicted: No</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BDB"/>
                    </a:solidFill>
                  </a:tcPr>
                </a:tc>
                <a:extLst>
                  <a:ext uri="{0D108BD9-81ED-4DB2-BD59-A6C34878D82A}">
                    <a16:rowId xmlns:a16="http://schemas.microsoft.com/office/drawing/2014/main" val="3432903980"/>
                  </a:ext>
                </a:extLst>
              </a:tr>
              <a:tr h="0">
                <a:tc>
                  <a:txBody>
                    <a:bodyPr/>
                    <a:lstStyle/>
                    <a:p>
                      <a:pPr marL="0" marR="0">
                        <a:lnSpc>
                          <a:spcPct val="150000"/>
                        </a:lnSpc>
                        <a:spcBef>
                          <a:spcPts val="0"/>
                        </a:spcBef>
                        <a:spcAft>
                          <a:spcPts val="0"/>
                        </a:spcAft>
                      </a:pPr>
                      <a:r>
                        <a:rPr lang="en-US" sz="1600" b="1">
                          <a:solidFill>
                            <a:schemeClr val="tx2"/>
                          </a:solidFill>
                          <a:effectLst/>
                          <a:latin typeface="Arial" panose="020B0604020202020204" pitchFamily="34" charset="0"/>
                          <a:ea typeface="Calibri" panose="020F0502020204030204" pitchFamily="34" charset="0"/>
                          <a:cs typeface="Arial" panose="020B0604020202020204" pitchFamily="34" charset="0"/>
                        </a:rPr>
                        <a:t>Actual: Yes</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BDB"/>
                    </a:solidFill>
                  </a:tcPr>
                </a:tc>
                <a:tc>
                  <a:txBody>
                    <a:bodyPr/>
                    <a:lstStyle/>
                    <a:p>
                      <a:pPr marL="0" marR="0" algn="ctr">
                        <a:lnSpc>
                          <a:spcPct val="150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True Positive (TP)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False Negative (FN)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782542382"/>
                  </a:ext>
                </a:extLst>
              </a:tr>
              <a:tr h="0">
                <a:tc>
                  <a:txBody>
                    <a:bodyPr/>
                    <a:lstStyle/>
                    <a:p>
                      <a:pPr marL="0" marR="0">
                        <a:lnSpc>
                          <a:spcPct val="150000"/>
                        </a:lnSpc>
                        <a:spcBef>
                          <a:spcPts val="0"/>
                        </a:spcBef>
                        <a:spcAft>
                          <a:spcPts val="0"/>
                        </a:spcAft>
                      </a:pPr>
                      <a:r>
                        <a:rPr lang="en-US" sz="1600" b="1">
                          <a:solidFill>
                            <a:schemeClr val="tx2"/>
                          </a:solidFill>
                          <a:effectLst/>
                          <a:latin typeface="Arial" panose="020B0604020202020204" pitchFamily="34" charset="0"/>
                          <a:ea typeface="Calibri" panose="020F0502020204030204" pitchFamily="34" charset="0"/>
                          <a:cs typeface="Arial" panose="020B0604020202020204" pitchFamily="34" charset="0"/>
                        </a:rPr>
                        <a:t>Actual: No</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BDB"/>
                    </a:solidFill>
                  </a:tcPr>
                </a:tc>
                <a:tc>
                  <a:txBody>
                    <a:bodyPr/>
                    <a:lstStyle/>
                    <a:p>
                      <a:pPr marL="0" marR="0" algn="ctr">
                        <a:lnSpc>
                          <a:spcPct val="150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False Positive (FP)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50000"/>
                        </a:lnSpc>
                        <a:spcBef>
                          <a:spcPts val="0"/>
                        </a:spcBef>
                        <a:spcAft>
                          <a:spcPts val="0"/>
                        </a:spcAft>
                      </a:pPr>
                      <a:r>
                        <a:rPr lang="en-US" sz="1600">
                          <a:effectLst/>
                          <a:latin typeface="Arial" panose="020B0604020202020204" pitchFamily="34" charset="0"/>
                          <a:ea typeface="Calibri" panose="020F0502020204030204" pitchFamily="34" charset="0"/>
                          <a:cs typeface="Arial" panose="020B0604020202020204" pitchFamily="34" charset="0"/>
                        </a:rPr>
                        <a:t>True Negative (TN)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464973539"/>
                  </a:ext>
                </a:extLst>
              </a:tr>
            </a:tbl>
          </a:graphicData>
        </a:graphic>
      </p:graphicFrame>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811B55A-6C1C-447F-8BD1-7E4E0D393D73}"/>
                  </a:ext>
                </a:extLst>
              </p:cNvPr>
              <p:cNvGraphicFramePr>
                <a:graphicFrameLocks noGrp="1"/>
              </p:cNvGraphicFramePr>
              <p:nvPr/>
            </p:nvGraphicFramePr>
            <p:xfrm>
              <a:off x="1312952" y="2406962"/>
              <a:ext cx="4955458" cy="3666047"/>
            </p:xfrm>
            <a:graphic>
              <a:graphicData uri="http://schemas.openxmlformats.org/drawingml/2006/table">
                <a:tbl>
                  <a:tblPr firstRow="1" firstCol="1" bandRow="1">
                    <a:tableStyleId>{793D81CF-94F2-401A-BA57-92F5A7B2D0C5}</a:tableStyleId>
                  </a:tblPr>
                  <a:tblGrid>
                    <a:gridCol w="2577752">
                      <a:extLst>
                        <a:ext uri="{9D8B030D-6E8A-4147-A177-3AD203B41FA5}">
                          <a16:colId xmlns:a16="http://schemas.microsoft.com/office/drawing/2014/main" val="3506018420"/>
                        </a:ext>
                      </a:extLst>
                    </a:gridCol>
                    <a:gridCol w="2377706">
                      <a:extLst>
                        <a:ext uri="{9D8B030D-6E8A-4147-A177-3AD203B41FA5}">
                          <a16:colId xmlns:a16="http://schemas.microsoft.com/office/drawing/2014/main" val="1062597005"/>
                        </a:ext>
                      </a:extLst>
                    </a:gridCol>
                  </a:tblGrid>
                  <a:tr h="343972">
                    <a:tc>
                      <a:txBody>
                        <a:bodyPr/>
                        <a:lstStyle/>
                        <a:p>
                          <a:pPr marL="0" marR="0" algn="ctr">
                            <a:lnSpc>
                              <a:spcPct val="150000"/>
                            </a:lnSpc>
                            <a:spcBef>
                              <a:spcPts val="0"/>
                            </a:spcBef>
                            <a:spcAft>
                              <a:spcPts val="0"/>
                            </a:spcAft>
                          </a:pPr>
                          <a:r>
                            <a:rPr lang="en-US" sz="1800" b="1" dirty="0">
                              <a:solidFill>
                                <a:schemeClr val="tx2"/>
                              </a:solidFill>
                              <a:effectLst/>
                            </a:rPr>
                            <a:t>Metric</a:t>
                          </a:r>
                          <a:endParaRPr lang="en-US" sz="16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BDB"/>
                        </a:solidFill>
                      </a:tcPr>
                    </a:tc>
                    <a:tc>
                      <a:txBody>
                        <a:bodyPr/>
                        <a:lstStyle/>
                        <a:p>
                          <a:pPr marL="0" marR="0" algn="ctr">
                            <a:lnSpc>
                              <a:spcPct val="150000"/>
                            </a:lnSpc>
                            <a:spcBef>
                              <a:spcPts val="0"/>
                            </a:spcBef>
                            <a:spcAft>
                              <a:spcPts val="0"/>
                            </a:spcAft>
                          </a:pPr>
                          <a:r>
                            <a:rPr lang="en-US" sz="1600" b="1">
                              <a:solidFill>
                                <a:schemeClr val="tx2"/>
                              </a:solidFill>
                              <a:effectLst/>
                            </a:rPr>
                            <a:t>Formula</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BDB"/>
                        </a:solidFill>
                      </a:tcPr>
                    </a:tc>
                    <a:extLst>
                      <a:ext uri="{0D108BD9-81ED-4DB2-BD59-A6C34878D82A}">
                        <a16:rowId xmlns:a16="http://schemas.microsoft.com/office/drawing/2014/main" val="700733394"/>
                      </a:ext>
                    </a:extLst>
                  </a:tr>
                  <a:tr h="702401">
                    <a:tc>
                      <a:txBody>
                        <a:bodyPr/>
                        <a:lstStyle/>
                        <a:p>
                          <a:pPr marL="0" marR="0" algn="ctr">
                            <a:lnSpc>
                              <a:spcPct val="150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𝑇𝑃</m:t>
                                    </m:r>
                                    <m:r>
                                      <a:rPr lang="en-US" sz="1600">
                                        <a:effectLst/>
                                        <a:latin typeface="Cambria Math" panose="02040503050406030204" pitchFamily="18" charset="0"/>
                                      </a:rPr>
                                      <m:t>+</m:t>
                                    </m:r>
                                    <m:r>
                                      <a:rPr lang="en-US" sz="1600">
                                        <a:effectLst/>
                                        <a:latin typeface="Cambria Math" panose="02040503050406030204" pitchFamily="18" charset="0"/>
                                      </a:rPr>
                                      <m:t>𝑇𝑁</m:t>
                                    </m:r>
                                  </m:num>
                                  <m:den>
                                    <m:r>
                                      <a:rPr lang="en-US" sz="1600">
                                        <a:effectLst/>
                                        <a:latin typeface="Cambria Math" panose="02040503050406030204" pitchFamily="18" charset="0"/>
                                      </a:rPr>
                                      <m:t>(</m:t>
                                    </m:r>
                                    <m:r>
                                      <a:rPr lang="en-US" sz="1600">
                                        <a:effectLst/>
                                        <a:latin typeface="Cambria Math" panose="02040503050406030204" pitchFamily="18" charset="0"/>
                                      </a:rPr>
                                      <m:t>𝑇𝑃</m:t>
                                    </m:r>
                                    <m:r>
                                      <a:rPr lang="en-US" sz="1600">
                                        <a:effectLst/>
                                        <a:latin typeface="Cambria Math" panose="02040503050406030204" pitchFamily="18" charset="0"/>
                                      </a:rPr>
                                      <m:t>+</m:t>
                                    </m:r>
                                    <m:r>
                                      <a:rPr lang="en-US" sz="1600">
                                        <a:effectLst/>
                                        <a:latin typeface="Cambria Math" panose="02040503050406030204" pitchFamily="18" charset="0"/>
                                      </a:rPr>
                                      <m:t>𝐹𝑃</m:t>
                                    </m:r>
                                    <m:r>
                                      <a:rPr lang="en-US" sz="1600">
                                        <a:effectLst/>
                                        <a:latin typeface="Cambria Math" panose="02040503050406030204" pitchFamily="18" charset="0"/>
                                      </a:rPr>
                                      <m:t>+</m:t>
                                    </m:r>
                                    <m:r>
                                      <a:rPr lang="en-US" sz="1600">
                                        <a:effectLst/>
                                        <a:latin typeface="Cambria Math" panose="02040503050406030204" pitchFamily="18" charset="0"/>
                                      </a:rPr>
                                      <m:t>𝐹𝑁</m:t>
                                    </m:r>
                                    <m:r>
                                      <a:rPr lang="en-US" sz="1600">
                                        <a:effectLst/>
                                        <a:latin typeface="Cambria Math" panose="02040503050406030204" pitchFamily="18" charset="0"/>
                                      </a:rPr>
                                      <m:t>+</m:t>
                                    </m:r>
                                    <m:r>
                                      <a:rPr lang="en-US" sz="1600">
                                        <a:effectLst/>
                                        <a:latin typeface="Cambria Math" panose="02040503050406030204" pitchFamily="18" charset="0"/>
                                      </a:rPr>
                                      <m:t>𝑇𝑁</m:t>
                                    </m:r>
                                    <m:r>
                                      <a:rPr lang="en-US" sz="1600">
                                        <a:effectLst/>
                                        <a:latin typeface="Cambria Math" panose="02040503050406030204" pitchFamily="18" charset="0"/>
                                      </a:rPr>
                                      <m:t>)</m:t>
                                    </m:r>
                                  </m:den>
                                </m:f>
                              </m:oMath>
                            </m:oMathPara>
                          </a14:m>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6760763"/>
                      </a:ext>
                    </a:extLst>
                  </a:tr>
                  <a:tr h="621763">
                    <a:tc>
                      <a:txBody>
                        <a:bodyPr/>
                        <a:lstStyle/>
                        <a:p>
                          <a:pPr marL="0" marR="0" algn="ctr">
                            <a:lnSpc>
                              <a:spcPct val="150000"/>
                            </a:lnSpc>
                            <a:spcBef>
                              <a:spcPts val="0"/>
                            </a:spcBef>
                            <a:spcAft>
                              <a:spcPts val="0"/>
                            </a:spcAft>
                          </a:pPr>
                          <a:r>
                            <a:rPr lang="en-US" sz="2000" dirty="0">
                              <a:effectLst/>
                            </a:rPr>
                            <a:t>Precision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𝑇𝑃</m:t>
                                    </m:r>
                                  </m:num>
                                  <m:den>
                                    <m:r>
                                      <a:rPr lang="en-US" sz="1600">
                                        <a:effectLst/>
                                        <a:latin typeface="Cambria Math" panose="02040503050406030204" pitchFamily="18" charset="0"/>
                                      </a:rPr>
                                      <m:t>(</m:t>
                                    </m:r>
                                    <m:r>
                                      <a:rPr lang="en-US" sz="1600">
                                        <a:effectLst/>
                                        <a:latin typeface="Cambria Math" panose="02040503050406030204" pitchFamily="18" charset="0"/>
                                      </a:rPr>
                                      <m:t>𝑇𝑃</m:t>
                                    </m:r>
                                    <m:r>
                                      <a:rPr lang="en-US" sz="1600">
                                        <a:effectLst/>
                                        <a:latin typeface="Cambria Math" panose="02040503050406030204" pitchFamily="18" charset="0"/>
                                      </a:rPr>
                                      <m:t>+</m:t>
                                    </m:r>
                                    <m:r>
                                      <a:rPr lang="en-US" sz="1600">
                                        <a:effectLst/>
                                        <a:latin typeface="Cambria Math" panose="02040503050406030204" pitchFamily="18" charset="0"/>
                                      </a:rPr>
                                      <m:t>𝐹𝑃</m:t>
                                    </m:r>
                                    <m:r>
                                      <a:rPr lang="en-US" sz="1600">
                                        <a:effectLst/>
                                        <a:latin typeface="Cambria Math" panose="02040503050406030204" pitchFamily="18" charset="0"/>
                                      </a:rPr>
                                      <m:t>)</m:t>
                                    </m:r>
                                  </m:den>
                                </m:f>
                              </m:oMath>
                            </m:oMathPara>
                          </a14:m>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88498623"/>
                      </a:ext>
                    </a:extLst>
                  </a:tr>
                  <a:tr h="609437">
                    <a:tc>
                      <a:txBody>
                        <a:bodyPr/>
                        <a:lstStyle/>
                        <a:p>
                          <a:pPr marL="0" marR="0" algn="ctr">
                            <a:lnSpc>
                              <a:spcPct val="150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𝑇𝑃</m:t>
                                    </m:r>
                                  </m:num>
                                  <m:den>
                                    <m:r>
                                      <a:rPr lang="en-US" sz="1600">
                                        <a:effectLst/>
                                        <a:latin typeface="Cambria Math" panose="02040503050406030204" pitchFamily="18" charset="0"/>
                                      </a:rPr>
                                      <m:t>(</m:t>
                                    </m:r>
                                    <m:r>
                                      <a:rPr lang="en-US" sz="1600">
                                        <a:effectLst/>
                                        <a:latin typeface="Cambria Math" panose="02040503050406030204" pitchFamily="18" charset="0"/>
                                      </a:rPr>
                                      <m:t>𝑇𝑃</m:t>
                                    </m:r>
                                    <m:r>
                                      <a:rPr lang="en-US" sz="1600">
                                        <a:effectLst/>
                                        <a:latin typeface="Cambria Math" panose="02040503050406030204" pitchFamily="18" charset="0"/>
                                      </a:rPr>
                                      <m:t>+</m:t>
                                    </m:r>
                                    <m:r>
                                      <a:rPr lang="en-US" sz="1600">
                                        <a:effectLst/>
                                        <a:latin typeface="Cambria Math" panose="02040503050406030204" pitchFamily="18" charset="0"/>
                                      </a:rPr>
                                      <m:t>𝐹𝑁</m:t>
                                    </m:r>
                                    <m:r>
                                      <a:rPr lang="en-US" sz="1600">
                                        <a:effectLst/>
                                        <a:latin typeface="Cambria Math" panose="02040503050406030204" pitchFamily="18" charset="0"/>
                                      </a:rPr>
                                      <m:t>)</m:t>
                                    </m:r>
                                  </m:den>
                                </m:f>
                              </m:oMath>
                            </m:oMathPara>
                          </a14:m>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9275414"/>
                      </a:ext>
                    </a:extLst>
                  </a:tr>
                  <a:tr h="981706">
                    <a:tc>
                      <a:txBody>
                        <a:bodyPr/>
                        <a:lstStyle/>
                        <a:p>
                          <a:pPr marL="0" marR="0" algn="ctr">
                            <a:lnSpc>
                              <a:spcPct val="150000"/>
                            </a:lnSpc>
                            <a:spcBef>
                              <a:spcPts val="0"/>
                            </a:spcBef>
                            <a:spcAft>
                              <a:spcPts val="0"/>
                            </a:spcAft>
                          </a:pPr>
                          <a:r>
                            <a:rPr lang="en-US" sz="2000">
                              <a:effectLst/>
                            </a:rPr>
                            <a:t>F1 score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2</m:t>
                                    </m:r>
                                  </m:num>
                                  <m:den>
                                    <m:d>
                                      <m:dPr>
                                        <m:ctrlPr>
                                          <a:rPr lang="en-US" sz="1600" i="1">
                                            <a:effectLst/>
                                            <a:latin typeface="Cambria Math" panose="02040503050406030204" pitchFamily="18" charset="0"/>
                                          </a:rPr>
                                        </m:ctrlPr>
                                      </m:dPr>
                                      <m:e>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r>
                                              <a:rPr lang="en-US" sz="1600">
                                                <a:effectLst/>
                                                <a:latin typeface="Cambria Math" panose="02040503050406030204" pitchFamily="18" charset="0"/>
                                              </a:rPr>
                                              <m:t>𝑝𝑟𝑒𝑐𝑖𝑠𝑖𝑜𝑛</m:t>
                                            </m:r>
                                          </m:den>
                                        </m:f>
                                        <m:r>
                                          <a:rPr lang="en-US" sz="1600">
                                            <a:effectLst/>
                                            <a:latin typeface="Cambria Math" panose="02040503050406030204" pitchFamily="18" charset="0"/>
                                          </a:rPr>
                                          <m:t>+ </m:t>
                                        </m:r>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r>
                                              <a:rPr lang="en-US" sz="1600">
                                                <a:effectLst/>
                                                <a:latin typeface="Cambria Math" panose="02040503050406030204" pitchFamily="18" charset="0"/>
                                              </a:rPr>
                                              <m:t>𝑟𝑒𝑐𝑎𝑙𝑙</m:t>
                                            </m:r>
                                          </m:den>
                                        </m:f>
                                      </m:e>
                                    </m:d>
                                  </m:den>
                                </m:f>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0963371"/>
                      </a:ext>
                    </a:extLst>
                  </a:tr>
                </a:tbl>
              </a:graphicData>
            </a:graphic>
          </p:graphicFrame>
        </mc:Choice>
        <mc:Fallback xmlns="">
          <p:graphicFrame>
            <p:nvGraphicFramePr>
              <p:cNvPr id="9" name="Table 8">
                <a:extLst>
                  <a:ext uri="{FF2B5EF4-FFF2-40B4-BE49-F238E27FC236}">
                    <a16:creationId xmlns:a16="http://schemas.microsoft.com/office/drawing/2014/main" id="{2811B55A-6C1C-447F-8BD1-7E4E0D393D73}"/>
                  </a:ext>
                </a:extLst>
              </p:cNvPr>
              <p:cNvGraphicFramePr>
                <a:graphicFrameLocks noGrp="1"/>
              </p:cNvGraphicFramePr>
              <p:nvPr>
                <p:extLst>
                  <p:ext uri="{D42A27DB-BD31-4B8C-83A1-F6EECF244321}">
                    <p14:modId xmlns:p14="http://schemas.microsoft.com/office/powerpoint/2010/main" val="1599758453"/>
                  </p:ext>
                </p:extLst>
              </p:nvPr>
            </p:nvGraphicFramePr>
            <p:xfrm>
              <a:off x="1312952" y="2406962"/>
              <a:ext cx="4955458" cy="3666047"/>
            </p:xfrm>
            <a:graphic>
              <a:graphicData uri="http://schemas.openxmlformats.org/drawingml/2006/table">
                <a:tbl>
                  <a:tblPr firstRow="1" firstCol="1" bandRow="1">
                    <a:tableStyleId>{793D81CF-94F2-401A-BA57-92F5A7B2D0C5}</a:tableStyleId>
                  </a:tblPr>
                  <a:tblGrid>
                    <a:gridCol w="2577752">
                      <a:extLst>
                        <a:ext uri="{9D8B030D-6E8A-4147-A177-3AD203B41FA5}">
                          <a16:colId xmlns:a16="http://schemas.microsoft.com/office/drawing/2014/main" val="3506018420"/>
                        </a:ext>
                      </a:extLst>
                    </a:gridCol>
                    <a:gridCol w="2377706">
                      <a:extLst>
                        <a:ext uri="{9D8B030D-6E8A-4147-A177-3AD203B41FA5}">
                          <a16:colId xmlns:a16="http://schemas.microsoft.com/office/drawing/2014/main" val="1062597005"/>
                        </a:ext>
                      </a:extLst>
                    </a:gridCol>
                  </a:tblGrid>
                  <a:tr h="368935">
                    <a:tc>
                      <a:txBody>
                        <a:bodyPr/>
                        <a:lstStyle/>
                        <a:p>
                          <a:pPr marL="0" marR="0" algn="ctr">
                            <a:lnSpc>
                              <a:spcPct val="150000"/>
                            </a:lnSpc>
                            <a:spcBef>
                              <a:spcPts val="0"/>
                            </a:spcBef>
                            <a:spcAft>
                              <a:spcPts val="0"/>
                            </a:spcAft>
                          </a:pPr>
                          <a:r>
                            <a:rPr lang="en-US" sz="1800" b="1">
                              <a:solidFill>
                                <a:schemeClr val="tx2"/>
                              </a:solidFill>
                              <a:effectLst/>
                            </a:rPr>
                            <a:t>Metric</a:t>
                          </a:r>
                          <a:endParaRPr lang="en-US" sz="16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BDB"/>
                        </a:solidFill>
                      </a:tcPr>
                    </a:tc>
                    <a:tc>
                      <a:txBody>
                        <a:bodyPr/>
                        <a:lstStyle/>
                        <a:p>
                          <a:pPr marL="0" marR="0" algn="ctr">
                            <a:lnSpc>
                              <a:spcPct val="150000"/>
                            </a:lnSpc>
                            <a:spcBef>
                              <a:spcPts val="0"/>
                            </a:spcBef>
                            <a:spcAft>
                              <a:spcPts val="0"/>
                            </a:spcAft>
                          </a:pPr>
                          <a:r>
                            <a:rPr lang="en-US" sz="1600" b="1">
                              <a:solidFill>
                                <a:schemeClr val="tx2"/>
                              </a:solidFill>
                              <a:effectLst/>
                            </a:rPr>
                            <a:t>Formula</a:t>
                          </a:r>
                          <a:endParaRPr lang="en-US" sz="14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BDB"/>
                        </a:solidFill>
                      </a:tcPr>
                    </a:tc>
                    <a:extLst>
                      <a:ext uri="{0D108BD9-81ED-4DB2-BD59-A6C34878D82A}">
                        <a16:rowId xmlns:a16="http://schemas.microsoft.com/office/drawing/2014/main" val="700733394"/>
                      </a:ext>
                    </a:extLst>
                  </a:tr>
                  <a:tr h="749745">
                    <a:tc>
                      <a:txBody>
                        <a:bodyPr/>
                        <a:lstStyle/>
                        <a:p>
                          <a:pPr marL="0" marR="0" algn="ctr">
                            <a:lnSpc>
                              <a:spcPct val="150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68580" marR="68580" marT="0" marB="0"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108184" t="-50407" r="-256" b="-340650"/>
                          </a:stretch>
                        </a:blipFill>
                      </a:tcPr>
                    </a:tc>
                    <a:extLst>
                      <a:ext uri="{0D108BD9-81ED-4DB2-BD59-A6C34878D82A}">
                        <a16:rowId xmlns:a16="http://schemas.microsoft.com/office/drawing/2014/main" val="2286760763"/>
                      </a:ext>
                    </a:extLst>
                  </a:tr>
                  <a:tr h="749745">
                    <a:tc>
                      <a:txBody>
                        <a:bodyPr/>
                        <a:lstStyle/>
                        <a:p>
                          <a:pPr marL="0" marR="0" algn="ctr">
                            <a:lnSpc>
                              <a:spcPct val="150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8184" t="-150407" r="-256" b="-240650"/>
                          </a:stretch>
                        </a:blipFill>
                      </a:tcPr>
                    </a:tc>
                    <a:extLst>
                      <a:ext uri="{0D108BD9-81ED-4DB2-BD59-A6C34878D82A}">
                        <a16:rowId xmlns:a16="http://schemas.microsoft.com/office/drawing/2014/main" val="2488498623"/>
                      </a:ext>
                    </a:extLst>
                  </a:tr>
                  <a:tr h="749745">
                    <a:tc>
                      <a:txBody>
                        <a:bodyPr/>
                        <a:lstStyle/>
                        <a:p>
                          <a:pPr marL="0" marR="0" algn="ctr">
                            <a:lnSpc>
                              <a:spcPct val="150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8184" t="-248387" r="-256" b="-138710"/>
                          </a:stretch>
                        </a:blipFill>
                      </a:tcPr>
                    </a:tc>
                    <a:extLst>
                      <a:ext uri="{0D108BD9-81ED-4DB2-BD59-A6C34878D82A}">
                        <a16:rowId xmlns:a16="http://schemas.microsoft.com/office/drawing/2014/main" val="3609275414"/>
                      </a:ext>
                    </a:extLst>
                  </a:tr>
                  <a:tr h="1047877">
                    <a:tc>
                      <a:txBody>
                        <a:bodyPr/>
                        <a:lstStyle/>
                        <a:p>
                          <a:pPr marL="0" marR="0" algn="ctr">
                            <a:lnSpc>
                              <a:spcPct val="150000"/>
                            </a:lnSpc>
                            <a:spcBef>
                              <a:spcPts val="0"/>
                            </a:spcBef>
                            <a:spcAft>
                              <a:spcPts val="0"/>
                            </a:spcAft>
                          </a:pPr>
                          <a:r>
                            <a:rPr lang="en-US" sz="2000">
                              <a:effectLst/>
                            </a:rPr>
                            <a:t>F1 score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8184" t="-251163" r="-256"/>
                          </a:stretch>
                        </a:blipFill>
                      </a:tcPr>
                    </a:tc>
                    <a:extLst>
                      <a:ext uri="{0D108BD9-81ED-4DB2-BD59-A6C34878D82A}">
                        <a16:rowId xmlns:a16="http://schemas.microsoft.com/office/drawing/2014/main" val="1770963371"/>
                      </a:ext>
                    </a:extLst>
                  </a:tr>
                </a:tbl>
              </a:graphicData>
            </a:graphic>
          </p:graphicFrame>
        </mc:Fallback>
      </mc:AlternateContent>
      <p:sp>
        <p:nvSpPr>
          <p:cNvPr id="6" name="TextBox 5">
            <a:extLst>
              <a:ext uri="{FF2B5EF4-FFF2-40B4-BE49-F238E27FC236}">
                <a16:creationId xmlns:a16="http://schemas.microsoft.com/office/drawing/2014/main" id="{FE22368B-6371-4334-8171-BD59345A08D5}"/>
              </a:ext>
            </a:extLst>
          </p:cNvPr>
          <p:cNvSpPr txBox="1"/>
          <p:nvPr/>
        </p:nvSpPr>
        <p:spPr>
          <a:xfrm>
            <a:off x="1521133" y="1435982"/>
            <a:ext cx="1859548" cy="369332"/>
          </a:xfrm>
          <a:prstGeom prst="rect">
            <a:avLst/>
          </a:prstGeom>
          <a:noFill/>
        </p:spPr>
        <p:txBody>
          <a:bodyPr wrap="none" rtlCol="0">
            <a:spAutoFit/>
          </a:bodyPr>
          <a:lstStyle/>
          <a:p>
            <a:r>
              <a:rPr lang="en-US"/>
              <a:t>Confusion Matrix:</a:t>
            </a:r>
          </a:p>
        </p:txBody>
      </p:sp>
      <p:pic>
        <p:nvPicPr>
          <p:cNvPr id="4" name="Picture 3">
            <a:extLst>
              <a:ext uri="{FF2B5EF4-FFF2-40B4-BE49-F238E27FC236}">
                <a16:creationId xmlns:a16="http://schemas.microsoft.com/office/drawing/2014/main" id="{271B4FBC-4AB3-42AE-98AA-D03CFD3E31E5}"/>
              </a:ext>
            </a:extLst>
          </p:cNvPr>
          <p:cNvPicPr>
            <a:picLocks noChangeAspect="1"/>
          </p:cNvPicPr>
          <p:nvPr/>
        </p:nvPicPr>
        <p:blipFill>
          <a:blip r:embed="rId4"/>
          <a:stretch>
            <a:fillRect/>
          </a:stretch>
        </p:blipFill>
        <p:spPr>
          <a:xfrm>
            <a:off x="7251454" y="2726933"/>
            <a:ext cx="3877985" cy="3346076"/>
          </a:xfrm>
          <a:prstGeom prst="rect">
            <a:avLst/>
          </a:prstGeom>
        </p:spPr>
      </p:pic>
      <p:sp>
        <p:nvSpPr>
          <p:cNvPr id="11" name="TextBox 10">
            <a:extLst>
              <a:ext uri="{FF2B5EF4-FFF2-40B4-BE49-F238E27FC236}">
                <a16:creationId xmlns:a16="http://schemas.microsoft.com/office/drawing/2014/main" id="{60C4EF65-7E7B-40B8-BF17-E747A38A2469}"/>
              </a:ext>
            </a:extLst>
          </p:cNvPr>
          <p:cNvSpPr txBox="1"/>
          <p:nvPr/>
        </p:nvSpPr>
        <p:spPr>
          <a:xfrm>
            <a:off x="6268410" y="2511379"/>
            <a:ext cx="6096000" cy="369332"/>
          </a:xfrm>
          <a:prstGeom prst="rect">
            <a:avLst/>
          </a:prstGeom>
          <a:noFill/>
        </p:spPr>
        <p:txBody>
          <a:bodyPr wrap="square">
            <a:spAutoFit/>
          </a:bodyPr>
          <a:lstStyle/>
          <a:p>
            <a:pPr algn="ctr"/>
            <a:r>
              <a:rPr lang="en-US" b="1">
                <a:solidFill>
                  <a:srgbClr val="202124"/>
                </a:solidFill>
                <a:latin typeface="+mj-lt"/>
              </a:rPr>
              <a:t>R</a:t>
            </a:r>
            <a:r>
              <a:rPr lang="en-US" b="1" i="0">
                <a:solidFill>
                  <a:srgbClr val="202124"/>
                </a:solidFill>
                <a:effectLst/>
                <a:latin typeface="+mj-lt"/>
              </a:rPr>
              <a:t>eceiver </a:t>
            </a:r>
            <a:r>
              <a:rPr lang="en-US" b="1">
                <a:solidFill>
                  <a:srgbClr val="202124"/>
                </a:solidFill>
                <a:latin typeface="+mj-lt"/>
              </a:rPr>
              <a:t>O</a:t>
            </a:r>
            <a:r>
              <a:rPr lang="en-US" b="1" i="0">
                <a:solidFill>
                  <a:srgbClr val="202124"/>
                </a:solidFill>
                <a:effectLst/>
                <a:latin typeface="+mj-lt"/>
              </a:rPr>
              <a:t>perating </a:t>
            </a:r>
            <a:r>
              <a:rPr lang="en-US" b="1">
                <a:solidFill>
                  <a:srgbClr val="202124"/>
                </a:solidFill>
                <a:latin typeface="+mj-lt"/>
              </a:rPr>
              <a:t>C</a:t>
            </a:r>
            <a:r>
              <a:rPr lang="en-US" b="1" i="0">
                <a:solidFill>
                  <a:srgbClr val="202124"/>
                </a:solidFill>
                <a:effectLst/>
                <a:latin typeface="+mj-lt"/>
              </a:rPr>
              <a:t>haracteristic (ROC) curve</a:t>
            </a:r>
            <a:endParaRPr lang="en-US">
              <a:latin typeface="+mj-lt"/>
            </a:endParaRPr>
          </a:p>
        </p:txBody>
      </p:sp>
    </p:spTree>
    <p:extLst>
      <p:ext uri="{BB962C8B-B14F-4D97-AF65-F5344CB8AC3E}">
        <p14:creationId xmlns:p14="http://schemas.microsoft.com/office/powerpoint/2010/main" val="181261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220112"/>
            <a:ext cx="8606246" cy="789305"/>
          </a:xfrm>
        </p:spPr>
        <p:txBody>
          <a:bodyPr/>
          <a:lstStyle/>
          <a:p>
            <a:r>
              <a:rPr lang="en-US"/>
              <a:t>Model Performance – Regression   </a:t>
            </a:r>
          </a:p>
        </p:txBody>
      </p:sp>
      <p:sp>
        <p:nvSpPr>
          <p:cNvPr id="5" name="Slide Number Placeholder 4">
            <a:extLst>
              <a:ext uri="{FF2B5EF4-FFF2-40B4-BE49-F238E27FC236}">
                <a16:creationId xmlns:a16="http://schemas.microsoft.com/office/drawing/2014/main" id="{056B2489-069E-4DB6-8D57-8AA720D9449C}"/>
              </a:ext>
            </a:extLst>
          </p:cNvPr>
          <p:cNvSpPr>
            <a:spLocks noGrp="1"/>
          </p:cNvSpPr>
          <p:nvPr>
            <p:ph type="sldNum" sz="quarter" idx="12"/>
          </p:nvPr>
        </p:nvSpPr>
        <p:spPr/>
        <p:txBody>
          <a:bodyPr/>
          <a:lstStyle/>
          <a:p>
            <a:fld id="{8019DC9C-D489-466F-971A-2B638B7550AD}" type="slidenum">
              <a:rPr lang="en-US" smtClean="0"/>
              <a:t>7</a:t>
            </a:fld>
            <a:endParaRPr lang="en-US"/>
          </a:p>
        </p:txBody>
      </p:sp>
      <p:sp>
        <p:nvSpPr>
          <p:cNvPr id="8" name="Slide Number Placeholder 3">
            <a:extLst>
              <a:ext uri="{FF2B5EF4-FFF2-40B4-BE49-F238E27FC236}">
                <a16:creationId xmlns:a16="http://schemas.microsoft.com/office/drawing/2014/main" id="{0AC8D938-F577-4909-83C3-6DBE5FF4D51D}"/>
              </a:ext>
            </a:extLst>
          </p:cNvPr>
          <p:cNvSpPr txBox="1">
            <a:spLocks/>
          </p:cNvSpPr>
          <p:nvPr/>
        </p:nvSpPr>
        <p:spPr>
          <a:xfrm>
            <a:off x="11453283" y="6492875"/>
            <a:ext cx="738717"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019DC9C-D489-466F-971A-2B638B7550AD}" type="slidenum">
              <a:rPr lang="en-US" smtClean="0">
                <a:solidFill>
                  <a:schemeClr val="tx1"/>
                </a:solidFill>
              </a:rPr>
              <a:pPr algn="ctr"/>
              <a:t>7</a:t>
            </a:fld>
            <a:endParaRPr lang="en-US">
              <a:solidFill>
                <a:schemeClr val="tx1"/>
              </a:solidFill>
            </a:endParaRPr>
          </a:p>
        </p:txBody>
      </p:sp>
      <p:sp>
        <p:nvSpPr>
          <p:cNvPr id="3" name="Rectangle 2">
            <a:extLst>
              <a:ext uri="{FF2B5EF4-FFF2-40B4-BE49-F238E27FC236}">
                <a16:creationId xmlns:a16="http://schemas.microsoft.com/office/drawing/2014/main" id="{4AC50ADE-7B70-46AB-9FB5-E384691E7EF7}"/>
              </a:ext>
            </a:extLst>
          </p:cNvPr>
          <p:cNvSpPr/>
          <p:nvPr/>
        </p:nvSpPr>
        <p:spPr>
          <a:xfrm>
            <a:off x="584201" y="6169709"/>
            <a:ext cx="9955980" cy="523220"/>
          </a:xfrm>
          <a:prstGeom prst="rect">
            <a:avLst/>
          </a:prstGeom>
        </p:spPr>
        <p:txBody>
          <a:bodyPr wrap="square">
            <a:spAutoFit/>
          </a:bodyPr>
          <a:lstStyle/>
          <a:p>
            <a:r>
              <a:rPr lang="en-US" sz="1400"/>
              <a:t>https://heartbeat.fritz.ai/introduction-to-machine-learning-model-evaluation-fa859e1b2d7f</a:t>
            </a:r>
          </a:p>
          <a:p>
            <a:r>
              <a:rPr lang="en-US" sz="1400"/>
              <a:t>https://towardsdatascience.com/deep-learning-performance-cheat-sheet-21374b9c4f45</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800B8E2-23FC-42B2-8C4C-E104534589BC}"/>
                  </a:ext>
                </a:extLst>
              </p:cNvPr>
              <p:cNvGraphicFramePr>
                <a:graphicFrameLocks noGrp="1"/>
              </p:cNvGraphicFramePr>
              <p:nvPr/>
            </p:nvGraphicFramePr>
            <p:xfrm>
              <a:off x="1887793" y="1126016"/>
              <a:ext cx="8731045" cy="4475354"/>
            </p:xfrm>
            <a:graphic>
              <a:graphicData uri="http://schemas.openxmlformats.org/drawingml/2006/table">
                <a:tbl>
                  <a:tblPr firstRow="1" firstCol="1" bandRow="1">
                    <a:tableStyleId>{5202B0CA-FC54-4496-8BCA-5EF66A818D29}</a:tableStyleId>
                  </a:tblPr>
                  <a:tblGrid>
                    <a:gridCol w="3730446">
                      <a:extLst>
                        <a:ext uri="{9D8B030D-6E8A-4147-A177-3AD203B41FA5}">
                          <a16:colId xmlns:a16="http://schemas.microsoft.com/office/drawing/2014/main" val="3542668096"/>
                        </a:ext>
                      </a:extLst>
                    </a:gridCol>
                    <a:gridCol w="5000599">
                      <a:extLst>
                        <a:ext uri="{9D8B030D-6E8A-4147-A177-3AD203B41FA5}">
                          <a16:colId xmlns:a16="http://schemas.microsoft.com/office/drawing/2014/main" val="2562511643"/>
                        </a:ext>
                      </a:extLst>
                    </a:gridCol>
                  </a:tblGrid>
                  <a:tr h="0">
                    <a:tc>
                      <a:txBody>
                        <a:bodyPr/>
                        <a:lstStyle/>
                        <a:p>
                          <a:pPr marL="0" marR="0" algn="ctr">
                            <a:lnSpc>
                              <a:spcPct val="150000"/>
                            </a:lnSpc>
                            <a:spcBef>
                              <a:spcPts val="0"/>
                            </a:spcBef>
                            <a:spcAft>
                              <a:spcPts val="0"/>
                            </a:spcAft>
                          </a:pPr>
                          <a:r>
                            <a:rPr lang="en-US" sz="2000">
                              <a:solidFill>
                                <a:schemeClr val="tx2"/>
                              </a:solidFill>
                              <a:effectLst/>
                            </a:rPr>
                            <a:t>Metric</a:t>
                          </a:r>
                          <a:endPar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009BDB"/>
                        </a:solidFill>
                      </a:tcPr>
                    </a:tc>
                    <a:tc>
                      <a:txBody>
                        <a:bodyPr/>
                        <a:lstStyle/>
                        <a:p>
                          <a:pPr marL="0" marR="0" algn="ctr">
                            <a:lnSpc>
                              <a:spcPct val="150000"/>
                            </a:lnSpc>
                            <a:spcBef>
                              <a:spcPts val="0"/>
                            </a:spcBef>
                            <a:spcAft>
                              <a:spcPts val="0"/>
                            </a:spcAft>
                          </a:pPr>
                          <a:r>
                            <a:rPr lang="en-US" sz="2000">
                              <a:solidFill>
                                <a:schemeClr val="tx2"/>
                              </a:solidFill>
                              <a:effectLst/>
                            </a:rPr>
                            <a:t>Formula</a:t>
                          </a:r>
                          <a:endPar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009BDB"/>
                        </a:solidFill>
                      </a:tcPr>
                    </a:tc>
                    <a:extLst>
                      <a:ext uri="{0D108BD9-81ED-4DB2-BD59-A6C34878D82A}">
                        <a16:rowId xmlns:a16="http://schemas.microsoft.com/office/drawing/2014/main" val="1867404428"/>
                      </a:ext>
                    </a:extLst>
                  </a:tr>
                  <a:tr h="410845">
                    <a:tc>
                      <a:txBody>
                        <a:bodyPr/>
                        <a:lstStyle/>
                        <a:p>
                          <a:pPr marL="0" marR="0" algn="ctr">
                            <a:lnSpc>
                              <a:spcPct val="150000"/>
                            </a:lnSpc>
                            <a:spcBef>
                              <a:spcPts val="0"/>
                            </a:spcBef>
                            <a:spcAft>
                              <a:spcPts val="0"/>
                            </a:spcAft>
                          </a:pPr>
                          <a:r>
                            <a:rPr lang="en-US" sz="2000">
                              <a:effectLst/>
                            </a:rPr>
                            <a:t>Mean Squared Error (MSE)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rPr>
                                    </m:ctrlPr>
                                  </m:fPr>
                                  <m:num>
                                    <m:r>
                                      <a:rPr lang="en-US" sz="1800">
                                        <a:effectLst/>
                                        <a:latin typeface="Cambria Math" panose="02040503050406030204" pitchFamily="18" charset="0"/>
                                      </a:rPr>
                                      <m:t>1</m:t>
                                    </m:r>
                                  </m:num>
                                  <m:den>
                                    <m:r>
                                      <a:rPr lang="en-US" sz="1800">
                                        <a:effectLst/>
                                        <a:latin typeface="Cambria Math" panose="02040503050406030204" pitchFamily="18" charset="0"/>
                                      </a:rPr>
                                      <m:t>𝑁</m:t>
                                    </m:r>
                                  </m:den>
                                </m:f>
                                <m:nary>
                                  <m:naryPr>
                                    <m:chr m:val="∑"/>
                                    <m:limLoc m:val="undOvr"/>
                                    <m:subHide m:val="on"/>
                                    <m:supHide m:val="on"/>
                                    <m:ctrlPr>
                                      <a:rPr lang="en-US" sz="1800" i="1">
                                        <a:effectLst/>
                                        <a:latin typeface="Cambria Math" panose="02040503050406030204" pitchFamily="18" charset="0"/>
                                      </a:rPr>
                                    </m:ctrlPr>
                                  </m:naryP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a:rPr lang="en-US" sz="1800">
                                                <a:effectLst/>
                                                <a:latin typeface="Cambria Math" panose="02040503050406030204" pitchFamily="18" charset="0"/>
                                              </a:rPr>
                                              <m:t>𝑦</m:t>
                                            </m:r>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𝑦</m:t>
                                                </m:r>
                                              </m:e>
                                              <m:sup>
                                                <m:r>
                                                  <a:rPr lang="en-US" sz="1800">
                                                    <a:effectLst/>
                                                    <a:latin typeface="Cambria Math" panose="02040503050406030204" pitchFamily="18" charset="0"/>
                                                  </a:rPr>
                                                  <m:t>′</m:t>
                                                </m:r>
                                              </m:sup>
                                            </m:sSup>
                                          </m:e>
                                        </m:d>
                                      </m:e>
                                      <m:sup>
                                        <m:r>
                                          <a:rPr lang="en-US" sz="1800">
                                            <a:effectLst/>
                                            <a:latin typeface="Cambria Math" panose="02040503050406030204" pitchFamily="18" charset="0"/>
                                          </a:rPr>
                                          <m:t>2</m:t>
                                        </m:r>
                                      </m:sup>
                                    </m:sSup>
                                  </m:e>
                                </m:nary>
                              </m:oMath>
                            </m:oMathPara>
                          </a14:m>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0241576"/>
                      </a:ext>
                    </a:extLst>
                  </a:tr>
                  <a:tr h="570865">
                    <a:tc>
                      <a:txBody>
                        <a:bodyPr/>
                        <a:lstStyle/>
                        <a:p>
                          <a:pPr marL="0" marR="0" algn="ctr">
                            <a:lnSpc>
                              <a:spcPct val="150000"/>
                            </a:lnSpc>
                            <a:spcBef>
                              <a:spcPts val="0"/>
                            </a:spcBef>
                            <a:spcAft>
                              <a:spcPts val="0"/>
                            </a:spcAft>
                          </a:pPr>
                          <a:r>
                            <a:rPr lang="en-US" sz="2000">
                              <a:effectLst/>
                            </a:rPr>
                            <a:t>Root Mean Squared Error (RMSE)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ad>
                                  <m:radPr>
                                    <m:degHide m:val="on"/>
                                    <m:ctrlPr>
                                      <a:rPr lang="en-US" sz="1800" i="1">
                                        <a:effectLst/>
                                        <a:latin typeface="Cambria Math" panose="02040503050406030204" pitchFamily="18" charset="0"/>
                                      </a:rPr>
                                    </m:ctrlPr>
                                  </m:radPr>
                                  <m:deg/>
                                  <m:e>
                                    <m:f>
                                      <m:fPr>
                                        <m:ctrlPr>
                                          <a:rPr lang="en-US" sz="1800" i="1">
                                            <a:effectLst/>
                                            <a:latin typeface="Cambria Math" panose="02040503050406030204" pitchFamily="18" charset="0"/>
                                          </a:rPr>
                                        </m:ctrlPr>
                                      </m:fPr>
                                      <m:num>
                                        <m:nary>
                                          <m:naryPr>
                                            <m:chr m:val="∑"/>
                                            <m:limLoc m:val="undOvr"/>
                                            <m:subHide m:val="on"/>
                                            <m:supHide m:val="on"/>
                                            <m:ctrlPr>
                                              <a:rPr lang="en-US" sz="1800" i="1">
                                                <a:effectLst/>
                                                <a:latin typeface="Cambria Math" panose="02040503050406030204" pitchFamily="18" charset="0"/>
                                              </a:rPr>
                                            </m:ctrlPr>
                                          </m:naryP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a:rPr lang="en-US" sz="1800">
                                                        <a:effectLst/>
                                                        <a:latin typeface="Cambria Math" panose="02040503050406030204" pitchFamily="18" charset="0"/>
                                                      </a:rPr>
                                                      <m:t>𝑦</m:t>
                                                    </m:r>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𝑦</m:t>
                                                        </m:r>
                                                      </m:e>
                                                      <m:sup>
                                                        <m:r>
                                                          <a:rPr lang="en-US" sz="1800">
                                                            <a:effectLst/>
                                                            <a:latin typeface="Cambria Math" panose="02040503050406030204" pitchFamily="18" charset="0"/>
                                                          </a:rPr>
                                                          <m:t>′</m:t>
                                                        </m:r>
                                                      </m:sup>
                                                    </m:sSup>
                                                  </m:e>
                                                </m:d>
                                              </m:e>
                                              <m:sup>
                                                <m:r>
                                                  <a:rPr lang="en-US" sz="1800">
                                                    <a:effectLst/>
                                                    <a:latin typeface="Cambria Math" panose="02040503050406030204" pitchFamily="18" charset="0"/>
                                                  </a:rPr>
                                                  <m:t>2</m:t>
                                                </m:r>
                                              </m:sup>
                                            </m:sSup>
                                          </m:e>
                                        </m:nary>
                                      </m:num>
                                      <m:den>
                                        <m:r>
                                          <a:rPr lang="en-US" sz="1800">
                                            <a:effectLst/>
                                            <a:latin typeface="Cambria Math" panose="02040503050406030204" pitchFamily="18" charset="0"/>
                                          </a:rPr>
                                          <m:t>𝑁</m:t>
                                        </m:r>
                                      </m:den>
                                    </m:f>
                                  </m:e>
                                </m:rad>
                              </m:oMath>
                            </m:oMathPara>
                          </a14:m>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1499701"/>
                      </a:ext>
                    </a:extLst>
                  </a:tr>
                  <a:tr h="393700">
                    <a:tc>
                      <a:txBody>
                        <a:bodyPr/>
                        <a:lstStyle/>
                        <a:p>
                          <a:pPr marL="0" marR="0" algn="ctr">
                            <a:lnSpc>
                              <a:spcPct val="150000"/>
                            </a:lnSpc>
                            <a:spcBef>
                              <a:spcPts val="0"/>
                            </a:spcBef>
                            <a:spcAft>
                              <a:spcPts val="0"/>
                            </a:spcAft>
                          </a:pPr>
                          <a:r>
                            <a:rPr lang="en-US" sz="2000">
                              <a:effectLst/>
                            </a:rPr>
                            <a:t>Mean Absolute Error (MAE)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rPr>
                                    </m:ctrlPr>
                                  </m:fPr>
                                  <m:num>
                                    <m:r>
                                      <a:rPr lang="en-US" sz="1800">
                                        <a:effectLst/>
                                        <a:latin typeface="Cambria Math" panose="02040503050406030204" pitchFamily="18" charset="0"/>
                                      </a:rPr>
                                      <m:t>1</m:t>
                                    </m:r>
                                  </m:num>
                                  <m:den>
                                    <m:r>
                                      <a:rPr lang="en-US" sz="1800">
                                        <a:effectLst/>
                                        <a:latin typeface="Cambria Math" panose="02040503050406030204" pitchFamily="18" charset="0"/>
                                      </a:rPr>
                                      <m:t>𝑁</m:t>
                                    </m:r>
                                  </m:den>
                                </m:f>
                                <m:nary>
                                  <m:naryPr>
                                    <m:chr m:val="∑"/>
                                    <m:limLoc m:val="undOvr"/>
                                    <m:subHide m:val="on"/>
                                    <m:supHide m:val="on"/>
                                    <m:ctrlPr>
                                      <a:rPr lang="en-US" sz="1800" i="1">
                                        <a:effectLst/>
                                        <a:latin typeface="Cambria Math" panose="02040503050406030204" pitchFamily="18" charset="0"/>
                                      </a:rPr>
                                    </m:ctrlPr>
                                  </m:naryPr>
                                  <m:sub/>
                                  <m:sup/>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𝑦</m:t>
                                        </m:r>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𝑦</m:t>
                                            </m:r>
                                          </m:e>
                                          <m:sup>
                                            <m:r>
                                              <a:rPr lang="en-US" sz="1800">
                                                <a:effectLst/>
                                                <a:latin typeface="Cambria Math" panose="02040503050406030204" pitchFamily="18" charset="0"/>
                                              </a:rPr>
                                              <m:t>′</m:t>
                                            </m:r>
                                          </m:sup>
                                        </m:sSup>
                                      </m:e>
                                    </m:d>
                                    <m:r>
                                      <a:rPr lang="en-US" sz="1800">
                                        <a:effectLst/>
                                        <a:latin typeface="Cambria Math" panose="02040503050406030204" pitchFamily="18" charset="0"/>
                                      </a:rPr>
                                      <m:t> </m:t>
                                    </m:r>
                                  </m:e>
                                </m:nary>
                              </m:oMath>
                            </m:oMathPara>
                          </a14:m>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659245"/>
                      </a:ext>
                    </a:extLst>
                  </a:tr>
                  <a:tr h="450850">
                    <a:tc>
                      <a:txBody>
                        <a:bodyPr/>
                        <a:lstStyle/>
                        <a:p>
                          <a:pPr marL="0" marR="0" algn="ctr">
                            <a:lnSpc>
                              <a:spcPct val="150000"/>
                            </a:lnSpc>
                            <a:spcBef>
                              <a:spcPts val="0"/>
                            </a:spcBef>
                            <a:spcAft>
                              <a:spcPts val="0"/>
                            </a:spcAft>
                          </a:pPr>
                          <a:r>
                            <a:rPr lang="en-US" sz="2000">
                              <a:effectLst/>
                            </a:rPr>
                            <a:t>R</a:t>
                          </a:r>
                          <a:r>
                            <a:rPr lang="en-US" sz="2000" baseline="300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panose="02040503050406030204" pitchFamily="18" charset="0"/>
                                  </a:rPr>
                                  <m:t>1−</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𝑀𝑆𝐸</m:t>
                                    </m:r>
                                    <m:r>
                                      <a:rPr lang="en-US" sz="1800">
                                        <a:effectLst/>
                                        <a:latin typeface="Cambria Math" panose="02040503050406030204" pitchFamily="18" charset="0"/>
                                      </a:rPr>
                                      <m:t> (</m:t>
                                    </m:r>
                                    <m:r>
                                      <a:rPr lang="en-US" sz="1800">
                                        <a:effectLst/>
                                        <a:latin typeface="Cambria Math" panose="02040503050406030204" pitchFamily="18" charset="0"/>
                                      </a:rPr>
                                      <m:t>𝑚𝑜𝑑𝑒𝑙</m:t>
                                    </m:r>
                                    <m:r>
                                      <a:rPr lang="en-US" sz="1800">
                                        <a:effectLst/>
                                        <a:latin typeface="Cambria Math" panose="02040503050406030204" pitchFamily="18" charset="0"/>
                                      </a:rPr>
                                      <m:t>)</m:t>
                                    </m:r>
                                  </m:num>
                                  <m:den>
                                    <m:r>
                                      <a:rPr lang="en-US" sz="1800">
                                        <a:effectLst/>
                                        <a:latin typeface="Cambria Math" panose="02040503050406030204" pitchFamily="18" charset="0"/>
                                      </a:rPr>
                                      <m:t>𝑀𝑆𝐸</m:t>
                                    </m:r>
                                    <m:r>
                                      <a:rPr lang="en-US" sz="1800">
                                        <a:effectLst/>
                                        <a:latin typeface="Cambria Math" panose="02040503050406030204" pitchFamily="18" charset="0"/>
                                      </a:rPr>
                                      <m:t> (</m:t>
                                    </m:r>
                                    <m:r>
                                      <a:rPr lang="en-US" sz="1800">
                                        <a:effectLst/>
                                        <a:latin typeface="Cambria Math" panose="02040503050406030204" pitchFamily="18" charset="0"/>
                                      </a:rPr>
                                      <m:t>𝑏𝑎𝑠𝑒𝑙𝑖𝑛𝑒</m:t>
                                    </m:r>
                                    <m:r>
                                      <a:rPr lang="en-US" sz="1800">
                                        <a:effectLst/>
                                        <a:latin typeface="Cambria Math" panose="02040503050406030204" pitchFamily="18" charset="0"/>
                                      </a:rPr>
                                      <m:t>)</m:t>
                                    </m:r>
                                  </m:den>
                                </m:f>
                              </m:oMath>
                            </m:oMathPara>
                          </a14:m>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94377669"/>
                      </a:ext>
                    </a:extLst>
                  </a:tr>
                </a:tbl>
              </a:graphicData>
            </a:graphic>
          </p:graphicFrame>
        </mc:Choice>
        <mc:Fallback xmlns="">
          <p:graphicFrame>
            <p:nvGraphicFramePr>
              <p:cNvPr id="6" name="Table 5">
                <a:extLst>
                  <a:ext uri="{FF2B5EF4-FFF2-40B4-BE49-F238E27FC236}">
                    <a16:creationId xmlns:a16="http://schemas.microsoft.com/office/drawing/2014/main" id="{9800B8E2-23FC-42B2-8C4C-E104534589BC}"/>
                  </a:ext>
                </a:extLst>
              </p:cNvPr>
              <p:cNvGraphicFramePr>
                <a:graphicFrameLocks noGrp="1"/>
              </p:cNvGraphicFramePr>
              <p:nvPr>
                <p:extLst>
                  <p:ext uri="{D42A27DB-BD31-4B8C-83A1-F6EECF244321}">
                    <p14:modId xmlns:p14="http://schemas.microsoft.com/office/powerpoint/2010/main" val="534022158"/>
                  </p:ext>
                </p:extLst>
              </p:nvPr>
            </p:nvGraphicFramePr>
            <p:xfrm>
              <a:off x="1887793" y="1126016"/>
              <a:ext cx="8731045" cy="4475354"/>
            </p:xfrm>
            <a:graphic>
              <a:graphicData uri="http://schemas.openxmlformats.org/drawingml/2006/table">
                <a:tbl>
                  <a:tblPr firstRow="1" firstCol="1" bandRow="1">
                    <a:tableStyleId>{5202B0CA-FC54-4496-8BCA-5EF66A818D29}</a:tableStyleId>
                  </a:tblPr>
                  <a:tblGrid>
                    <a:gridCol w="3730446">
                      <a:extLst>
                        <a:ext uri="{9D8B030D-6E8A-4147-A177-3AD203B41FA5}">
                          <a16:colId xmlns:a16="http://schemas.microsoft.com/office/drawing/2014/main" val="3542668096"/>
                        </a:ext>
                      </a:extLst>
                    </a:gridCol>
                    <a:gridCol w="5000599">
                      <a:extLst>
                        <a:ext uri="{9D8B030D-6E8A-4147-A177-3AD203B41FA5}">
                          <a16:colId xmlns:a16="http://schemas.microsoft.com/office/drawing/2014/main" val="2562511643"/>
                        </a:ext>
                      </a:extLst>
                    </a:gridCol>
                  </a:tblGrid>
                  <a:tr h="409956">
                    <a:tc>
                      <a:txBody>
                        <a:bodyPr/>
                        <a:lstStyle/>
                        <a:p>
                          <a:pPr marL="0" marR="0" algn="ctr">
                            <a:lnSpc>
                              <a:spcPct val="150000"/>
                            </a:lnSpc>
                            <a:spcBef>
                              <a:spcPts val="0"/>
                            </a:spcBef>
                            <a:spcAft>
                              <a:spcPts val="0"/>
                            </a:spcAft>
                          </a:pPr>
                          <a:r>
                            <a:rPr lang="en-US" sz="2000">
                              <a:solidFill>
                                <a:schemeClr val="tx2"/>
                              </a:solidFill>
                              <a:effectLst/>
                            </a:rPr>
                            <a:t>Metric</a:t>
                          </a:r>
                          <a:endPar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009BDB"/>
                        </a:solidFill>
                      </a:tcPr>
                    </a:tc>
                    <a:tc>
                      <a:txBody>
                        <a:bodyPr/>
                        <a:lstStyle/>
                        <a:p>
                          <a:pPr marL="0" marR="0" algn="ctr">
                            <a:lnSpc>
                              <a:spcPct val="150000"/>
                            </a:lnSpc>
                            <a:spcBef>
                              <a:spcPts val="0"/>
                            </a:spcBef>
                            <a:spcAft>
                              <a:spcPts val="0"/>
                            </a:spcAft>
                          </a:pPr>
                          <a:r>
                            <a:rPr lang="en-US" sz="2000">
                              <a:solidFill>
                                <a:schemeClr val="tx2"/>
                              </a:solidFill>
                              <a:effectLst/>
                            </a:rPr>
                            <a:t>Formula</a:t>
                          </a:r>
                          <a:endPar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009BDB"/>
                        </a:solidFill>
                      </a:tcPr>
                    </a:tc>
                    <a:extLst>
                      <a:ext uri="{0D108BD9-81ED-4DB2-BD59-A6C34878D82A}">
                        <a16:rowId xmlns:a16="http://schemas.microsoft.com/office/drawing/2014/main" val="1867404428"/>
                      </a:ext>
                    </a:extLst>
                  </a:tr>
                  <a:tr h="996442">
                    <a:tc>
                      <a:txBody>
                        <a:bodyPr/>
                        <a:lstStyle/>
                        <a:p>
                          <a:pPr marL="0" marR="0" algn="ctr">
                            <a:lnSpc>
                              <a:spcPct val="150000"/>
                            </a:lnSpc>
                            <a:spcBef>
                              <a:spcPts val="0"/>
                            </a:spcBef>
                            <a:spcAft>
                              <a:spcPts val="0"/>
                            </a:spcAft>
                          </a:pPr>
                          <a:r>
                            <a:rPr lang="en-US" sz="2000">
                              <a:effectLst/>
                            </a:rPr>
                            <a:t>Mean Squared Error (MSE)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2"/>
                          <a:stretch>
                            <a:fillRect l="-74543" t="-40854" b="-307317"/>
                          </a:stretch>
                        </a:blipFill>
                      </a:tcPr>
                    </a:tc>
                    <a:extLst>
                      <a:ext uri="{0D108BD9-81ED-4DB2-BD59-A6C34878D82A}">
                        <a16:rowId xmlns:a16="http://schemas.microsoft.com/office/drawing/2014/main" val="2500241576"/>
                      </a:ext>
                    </a:extLst>
                  </a:tr>
                  <a:tr h="1215708">
                    <a:tc>
                      <a:txBody>
                        <a:bodyPr/>
                        <a:lstStyle/>
                        <a:p>
                          <a:pPr marL="0" marR="0" algn="ctr">
                            <a:lnSpc>
                              <a:spcPct val="150000"/>
                            </a:lnSpc>
                            <a:spcBef>
                              <a:spcPts val="0"/>
                            </a:spcBef>
                            <a:spcAft>
                              <a:spcPts val="0"/>
                            </a:spcAft>
                          </a:pPr>
                          <a:r>
                            <a:rPr lang="en-US" sz="2000">
                              <a:effectLst/>
                            </a:rPr>
                            <a:t>Root Mean Squared Error (RMSE)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2"/>
                          <a:stretch>
                            <a:fillRect l="-74543" t="-115500" b="-152000"/>
                          </a:stretch>
                        </a:blipFill>
                      </a:tcPr>
                    </a:tc>
                    <a:extLst>
                      <a:ext uri="{0D108BD9-81ED-4DB2-BD59-A6C34878D82A}">
                        <a16:rowId xmlns:a16="http://schemas.microsoft.com/office/drawing/2014/main" val="1021499701"/>
                      </a:ext>
                    </a:extLst>
                  </a:tr>
                  <a:tr h="996442">
                    <a:tc>
                      <a:txBody>
                        <a:bodyPr/>
                        <a:lstStyle/>
                        <a:p>
                          <a:pPr marL="0" marR="0" algn="ctr">
                            <a:lnSpc>
                              <a:spcPct val="150000"/>
                            </a:lnSpc>
                            <a:spcBef>
                              <a:spcPts val="0"/>
                            </a:spcBef>
                            <a:spcAft>
                              <a:spcPts val="0"/>
                            </a:spcAft>
                          </a:pPr>
                          <a:r>
                            <a:rPr lang="en-US" sz="2000">
                              <a:effectLst/>
                            </a:rPr>
                            <a:t>Mean Absolute Error (MAE)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2"/>
                          <a:stretch>
                            <a:fillRect l="-74543" t="-264417" b="-86503"/>
                          </a:stretch>
                        </a:blipFill>
                      </a:tcPr>
                    </a:tc>
                    <a:extLst>
                      <a:ext uri="{0D108BD9-81ED-4DB2-BD59-A6C34878D82A}">
                        <a16:rowId xmlns:a16="http://schemas.microsoft.com/office/drawing/2014/main" val="17659245"/>
                      </a:ext>
                    </a:extLst>
                  </a:tr>
                  <a:tr h="856806">
                    <a:tc>
                      <a:txBody>
                        <a:bodyPr/>
                        <a:lstStyle/>
                        <a:p>
                          <a:pPr marL="0" marR="0" algn="ctr">
                            <a:lnSpc>
                              <a:spcPct val="150000"/>
                            </a:lnSpc>
                            <a:spcBef>
                              <a:spcPts val="0"/>
                            </a:spcBef>
                            <a:spcAft>
                              <a:spcPts val="0"/>
                            </a:spcAft>
                          </a:pPr>
                          <a:r>
                            <a:rPr lang="en-US" sz="2000">
                              <a:effectLst/>
                            </a:rPr>
                            <a:t>R</a:t>
                          </a:r>
                          <a:r>
                            <a:rPr lang="en-US" sz="2000" baseline="300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2"/>
                          <a:stretch>
                            <a:fillRect l="-74543" t="-421277"/>
                          </a:stretch>
                        </a:blipFill>
                      </a:tcPr>
                    </a:tc>
                    <a:extLst>
                      <a:ext uri="{0D108BD9-81ED-4DB2-BD59-A6C34878D82A}">
                        <a16:rowId xmlns:a16="http://schemas.microsoft.com/office/drawing/2014/main" val="1994377669"/>
                      </a:ext>
                    </a:extLst>
                  </a:tr>
                </a:tbl>
              </a:graphicData>
            </a:graphic>
          </p:graphicFrame>
        </mc:Fallback>
      </mc:AlternateContent>
      <p:sp>
        <p:nvSpPr>
          <p:cNvPr id="7" name="TextBox 6">
            <a:extLst>
              <a:ext uri="{FF2B5EF4-FFF2-40B4-BE49-F238E27FC236}">
                <a16:creationId xmlns:a16="http://schemas.microsoft.com/office/drawing/2014/main" id="{6BADB8E8-75C0-44BC-B409-D5F62E7B038D}"/>
              </a:ext>
            </a:extLst>
          </p:cNvPr>
          <p:cNvSpPr txBox="1"/>
          <p:nvPr/>
        </p:nvSpPr>
        <p:spPr>
          <a:xfrm>
            <a:off x="1971368" y="5676948"/>
            <a:ext cx="8249264" cy="369332"/>
          </a:xfrm>
          <a:prstGeom prst="rect">
            <a:avLst/>
          </a:prstGeom>
          <a:noFill/>
        </p:spPr>
        <p:txBody>
          <a:bodyPr wrap="square">
            <a:spAutoFit/>
          </a:bodyPr>
          <a:lstStyle/>
          <a:p>
            <a:pPr algn="ctr"/>
            <a:r>
              <a:rPr lang="en-US" sz="1800">
                <a:effectLst/>
                <a:latin typeface="Arial" panose="020B0604020202020204" pitchFamily="34" charset="0"/>
                <a:ea typeface="Calibri" panose="020F0502020204030204" pitchFamily="34" charset="0"/>
              </a:rPr>
              <a:t>N: number of samples, y: actual value, and y’: prediction value</a:t>
            </a:r>
            <a:endParaRPr lang="en-US"/>
          </a:p>
        </p:txBody>
      </p:sp>
    </p:spTree>
    <p:extLst>
      <p:ext uri="{BB962C8B-B14F-4D97-AF65-F5344CB8AC3E}">
        <p14:creationId xmlns:p14="http://schemas.microsoft.com/office/powerpoint/2010/main" val="51942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C4356F2B-E5E8-4020-A596-F051F4625A04}"/>
              </a:ext>
            </a:extLst>
          </p:cNvPr>
          <p:cNvSpPr txBox="1">
            <a:spLocks/>
          </p:cNvSpPr>
          <p:nvPr/>
        </p:nvSpPr>
        <p:spPr>
          <a:xfrm>
            <a:off x="11453283" y="6492875"/>
            <a:ext cx="738717"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019DC9C-D489-466F-971A-2B638B7550AD}" type="slidenum">
              <a:rPr lang="en-US" smtClean="0">
                <a:solidFill>
                  <a:schemeClr val="tx1"/>
                </a:solidFill>
              </a:rPr>
              <a:pPr algn="ctr"/>
              <a:t>8</a:t>
            </a:fld>
            <a:endParaRPr lang="en-US">
              <a:solidFill>
                <a:schemeClr val="tx1"/>
              </a:solidFill>
            </a:endParaRPr>
          </a:p>
        </p:txBody>
      </p:sp>
      <p:sp>
        <p:nvSpPr>
          <p:cNvPr id="3" name="Title 2">
            <a:extLst>
              <a:ext uri="{FF2B5EF4-FFF2-40B4-BE49-F238E27FC236}">
                <a16:creationId xmlns:a16="http://schemas.microsoft.com/office/drawing/2014/main" id="{1F9DA6E8-29A0-4B2F-B46A-688CDDAE3E44}"/>
              </a:ext>
            </a:extLst>
          </p:cNvPr>
          <p:cNvSpPr>
            <a:spLocks noGrp="1"/>
          </p:cNvSpPr>
          <p:nvPr>
            <p:ph type="title"/>
          </p:nvPr>
        </p:nvSpPr>
        <p:spPr>
          <a:xfrm>
            <a:off x="599768" y="121603"/>
            <a:ext cx="10815151" cy="789305"/>
          </a:xfrm>
        </p:spPr>
        <p:txBody>
          <a:bodyPr>
            <a:normAutofit/>
          </a:bodyPr>
          <a:lstStyle/>
          <a:p>
            <a:r>
              <a:rPr lang="en-US"/>
              <a:t>Use Case in Alzheimer's disease: AD state classification </a:t>
            </a:r>
          </a:p>
        </p:txBody>
      </p:sp>
      <p:pic>
        <p:nvPicPr>
          <p:cNvPr id="4" name="Picture 3">
            <a:extLst>
              <a:ext uri="{FF2B5EF4-FFF2-40B4-BE49-F238E27FC236}">
                <a16:creationId xmlns:a16="http://schemas.microsoft.com/office/drawing/2014/main" id="{FD85BA40-8A67-46F3-9139-60BA09A325A3}"/>
              </a:ext>
            </a:extLst>
          </p:cNvPr>
          <p:cNvPicPr>
            <a:picLocks noChangeAspect="1"/>
          </p:cNvPicPr>
          <p:nvPr/>
        </p:nvPicPr>
        <p:blipFill>
          <a:blip r:embed="rId3"/>
          <a:stretch>
            <a:fillRect/>
          </a:stretch>
        </p:blipFill>
        <p:spPr>
          <a:xfrm>
            <a:off x="1839685" y="1481468"/>
            <a:ext cx="8153400" cy="3932175"/>
          </a:xfrm>
          <a:prstGeom prst="rect">
            <a:avLst/>
          </a:prstGeom>
        </p:spPr>
      </p:pic>
      <p:sp>
        <p:nvSpPr>
          <p:cNvPr id="10" name="TextBox 9">
            <a:extLst>
              <a:ext uri="{FF2B5EF4-FFF2-40B4-BE49-F238E27FC236}">
                <a16:creationId xmlns:a16="http://schemas.microsoft.com/office/drawing/2014/main" id="{4E7B6798-6A54-419C-B6CA-25443FC3590D}"/>
              </a:ext>
            </a:extLst>
          </p:cNvPr>
          <p:cNvSpPr txBox="1"/>
          <p:nvPr/>
        </p:nvSpPr>
        <p:spPr>
          <a:xfrm>
            <a:off x="2959343" y="1011522"/>
            <a:ext cx="6096000" cy="369332"/>
          </a:xfrm>
          <a:prstGeom prst="rect">
            <a:avLst/>
          </a:prstGeom>
          <a:noFill/>
        </p:spPr>
        <p:txBody>
          <a:bodyPr wrap="square">
            <a:spAutoFit/>
          </a:bodyPr>
          <a:lstStyle/>
          <a:p>
            <a:r>
              <a:rPr lang="en-US">
                <a:hlinkClick r:id="rId4"/>
              </a:rPr>
              <a:t>https://codr.c-path.org/main/applyDatabaseSelection.html</a:t>
            </a:r>
            <a:r>
              <a:rPr lang="en-US"/>
              <a:t> </a:t>
            </a:r>
          </a:p>
        </p:txBody>
      </p:sp>
      <p:sp>
        <p:nvSpPr>
          <p:cNvPr id="12" name="TextBox 11">
            <a:extLst>
              <a:ext uri="{FF2B5EF4-FFF2-40B4-BE49-F238E27FC236}">
                <a16:creationId xmlns:a16="http://schemas.microsoft.com/office/drawing/2014/main" id="{8B83E847-D0ED-482A-BB7D-B1490F01D0F0}"/>
              </a:ext>
            </a:extLst>
          </p:cNvPr>
          <p:cNvSpPr txBox="1"/>
          <p:nvPr/>
        </p:nvSpPr>
        <p:spPr>
          <a:xfrm>
            <a:off x="1152314" y="5614871"/>
            <a:ext cx="9710058" cy="369332"/>
          </a:xfrm>
          <a:prstGeom prst="rect">
            <a:avLst/>
          </a:prstGeom>
          <a:noFill/>
        </p:spPr>
        <p:txBody>
          <a:bodyPr wrap="square">
            <a:spAutoFit/>
          </a:bodyPr>
          <a:lstStyle/>
          <a:p>
            <a:pPr algn="ctr"/>
            <a:r>
              <a:rPr lang="en-US" b="1"/>
              <a:t>Analysis Data</a:t>
            </a:r>
            <a:r>
              <a:rPr lang="en-US"/>
              <a:t>: Simulated patient level data based on the non-linear mixed models</a:t>
            </a:r>
          </a:p>
        </p:txBody>
      </p:sp>
      <p:sp>
        <p:nvSpPr>
          <p:cNvPr id="13" name="Oval 12">
            <a:extLst>
              <a:ext uri="{FF2B5EF4-FFF2-40B4-BE49-F238E27FC236}">
                <a16:creationId xmlns:a16="http://schemas.microsoft.com/office/drawing/2014/main" id="{42368374-8F92-4049-872B-98EFA15322D2}"/>
              </a:ext>
            </a:extLst>
          </p:cNvPr>
          <p:cNvSpPr/>
          <p:nvPr/>
        </p:nvSpPr>
        <p:spPr>
          <a:xfrm>
            <a:off x="2634343" y="2848840"/>
            <a:ext cx="1230086" cy="1197429"/>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03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E369-4F81-48E1-A532-149891880AA9}"/>
              </a:ext>
            </a:extLst>
          </p:cNvPr>
          <p:cNvSpPr>
            <a:spLocks noGrp="1"/>
          </p:cNvSpPr>
          <p:nvPr>
            <p:ph type="title"/>
          </p:nvPr>
        </p:nvSpPr>
        <p:spPr/>
        <p:txBody>
          <a:bodyPr/>
          <a:lstStyle/>
          <a:p>
            <a:r>
              <a:rPr lang="en-US">
                <a:cs typeface="Calibri"/>
              </a:rPr>
              <a:t>Initial Data Structure</a:t>
            </a:r>
            <a:endParaRPr lang="en-US"/>
          </a:p>
        </p:txBody>
      </p:sp>
      <p:sp>
        <p:nvSpPr>
          <p:cNvPr id="3" name="Slide Number Placeholder 2">
            <a:extLst>
              <a:ext uri="{FF2B5EF4-FFF2-40B4-BE49-F238E27FC236}">
                <a16:creationId xmlns:a16="http://schemas.microsoft.com/office/drawing/2014/main" id="{C698A6D2-C711-4D3D-8B2A-A86C9B97ED32}"/>
              </a:ext>
            </a:extLst>
          </p:cNvPr>
          <p:cNvSpPr>
            <a:spLocks noGrp="1"/>
          </p:cNvSpPr>
          <p:nvPr>
            <p:ph type="sldNum" sz="quarter" idx="12"/>
          </p:nvPr>
        </p:nvSpPr>
        <p:spPr>
          <a:xfrm>
            <a:off x="11316055" y="6492875"/>
            <a:ext cx="738717" cy="365125"/>
          </a:xfrm>
        </p:spPr>
        <p:txBody>
          <a:bodyPr/>
          <a:lstStyle/>
          <a:p>
            <a:fld id="{8019DC9C-D489-466F-971A-2B638B7550AD}" type="slidenum">
              <a:rPr lang="en-US" smtClean="0">
                <a:solidFill>
                  <a:schemeClr val="tx1"/>
                </a:solidFill>
              </a:rPr>
              <a:t>9</a:t>
            </a:fld>
            <a:endParaRPr lang="en-US">
              <a:solidFill>
                <a:schemeClr val="tx1"/>
              </a:solidFill>
            </a:endParaRPr>
          </a:p>
        </p:txBody>
      </p:sp>
      <p:pic>
        <p:nvPicPr>
          <p:cNvPr id="7" name="Picture 7" descr="Table&#10;&#10;Description automatically generated">
            <a:extLst>
              <a:ext uri="{FF2B5EF4-FFF2-40B4-BE49-F238E27FC236}">
                <a16:creationId xmlns:a16="http://schemas.microsoft.com/office/drawing/2014/main" id="{6B799320-541A-4907-90BF-A067DB00EDF9}"/>
              </a:ext>
            </a:extLst>
          </p:cNvPr>
          <p:cNvPicPr>
            <a:picLocks noGrp="1" noChangeAspect="1"/>
          </p:cNvPicPr>
          <p:nvPr>
            <p:ph idx="13"/>
          </p:nvPr>
        </p:nvPicPr>
        <p:blipFill>
          <a:blip r:embed="rId3"/>
          <a:stretch>
            <a:fillRect/>
          </a:stretch>
        </p:blipFill>
        <p:spPr>
          <a:xfrm>
            <a:off x="227985" y="1555758"/>
            <a:ext cx="11736029" cy="4341877"/>
          </a:xfrm>
        </p:spPr>
      </p:pic>
      <p:sp>
        <p:nvSpPr>
          <p:cNvPr id="8" name="Right Brace 7">
            <a:extLst>
              <a:ext uri="{FF2B5EF4-FFF2-40B4-BE49-F238E27FC236}">
                <a16:creationId xmlns:a16="http://schemas.microsoft.com/office/drawing/2014/main" id="{405EC960-8F7D-4E4B-B154-BAC7440E3826}"/>
              </a:ext>
            </a:extLst>
          </p:cNvPr>
          <p:cNvSpPr/>
          <p:nvPr/>
        </p:nvSpPr>
        <p:spPr>
          <a:xfrm rot="16200000">
            <a:off x="10021278" y="-397458"/>
            <a:ext cx="166299" cy="371917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E3FC603-63C6-4FAB-9078-7AD85B67D23B}"/>
              </a:ext>
            </a:extLst>
          </p:cNvPr>
          <p:cNvSpPr txBox="1"/>
          <p:nvPr/>
        </p:nvSpPr>
        <p:spPr>
          <a:xfrm>
            <a:off x="8470889" y="1009650"/>
            <a:ext cx="3267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ADAS-Cog 11 Item Level Scores</a:t>
            </a:r>
          </a:p>
        </p:txBody>
      </p:sp>
      <p:sp>
        <p:nvSpPr>
          <p:cNvPr id="11" name="Right Brace 10">
            <a:extLst>
              <a:ext uri="{FF2B5EF4-FFF2-40B4-BE49-F238E27FC236}">
                <a16:creationId xmlns:a16="http://schemas.microsoft.com/office/drawing/2014/main" id="{E40A8EEA-CE17-437B-AF15-FB0A3BC757AA}"/>
              </a:ext>
            </a:extLst>
          </p:cNvPr>
          <p:cNvSpPr/>
          <p:nvPr/>
        </p:nvSpPr>
        <p:spPr>
          <a:xfrm rot="16200000">
            <a:off x="1601301" y="249264"/>
            <a:ext cx="223782" cy="238920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AF7DEF47-F0BD-431D-A71E-3909EEB3C43A}"/>
              </a:ext>
            </a:extLst>
          </p:cNvPr>
          <p:cNvSpPr txBox="1"/>
          <p:nvPr/>
        </p:nvSpPr>
        <p:spPr>
          <a:xfrm>
            <a:off x="565428" y="996521"/>
            <a:ext cx="2295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Patient Characteristics</a:t>
            </a:r>
          </a:p>
        </p:txBody>
      </p:sp>
      <p:sp>
        <p:nvSpPr>
          <p:cNvPr id="13" name="Right Brace 12">
            <a:extLst>
              <a:ext uri="{FF2B5EF4-FFF2-40B4-BE49-F238E27FC236}">
                <a16:creationId xmlns:a16="http://schemas.microsoft.com/office/drawing/2014/main" id="{C745D3CF-DEEE-44E3-A8E7-22DEB571C14E}"/>
              </a:ext>
            </a:extLst>
          </p:cNvPr>
          <p:cNvSpPr/>
          <p:nvPr/>
        </p:nvSpPr>
        <p:spPr>
          <a:xfrm rot="16200000">
            <a:off x="3473769" y="786710"/>
            <a:ext cx="203073" cy="133502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87DA1074-0F61-48EC-8065-A0F2FA172AF8}"/>
              </a:ext>
            </a:extLst>
          </p:cNvPr>
          <p:cNvSpPr txBox="1"/>
          <p:nvPr/>
        </p:nvSpPr>
        <p:spPr>
          <a:xfrm>
            <a:off x="2984755" y="1009650"/>
            <a:ext cx="11811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Timing</a:t>
            </a:r>
          </a:p>
        </p:txBody>
      </p:sp>
    </p:spTree>
    <p:extLst>
      <p:ext uri="{BB962C8B-B14F-4D97-AF65-F5344CB8AC3E}">
        <p14:creationId xmlns:p14="http://schemas.microsoft.com/office/powerpoint/2010/main" val="2661112577"/>
      </p:ext>
    </p:extLst>
  </p:cSld>
  <p:clrMapOvr>
    <a:masterClrMapping/>
  </p:clrMapOvr>
</p:sld>
</file>

<file path=ppt/theme/theme1.xml><?xml version="1.0" encoding="utf-8"?>
<a:theme xmlns:a="http://schemas.openxmlformats.org/drawingml/2006/main" name="1_Critical Path Institute Theme">
  <a:themeElements>
    <a:clrScheme name="C-Path Theme 5">
      <a:dk1>
        <a:srgbClr val="2A282A"/>
      </a:dk1>
      <a:lt1>
        <a:srgbClr val="E0E2E2"/>
      </a:lt1>
      <a:dk2>
        <a:srgbClr val="FFFFFF"/>
      </a:dk2>
      <a:lt2>
        <a:srgbClr val="999999"/>
      </a:lt2>
      <a:accent1>
        <a:srgbClr val="0A446E"/>
      </a:accent1>
      <a:accent2>
        <a:srgbClr val="117EC3"/>
      </a:accent2>
      <a:accent3>
        <a:srgbClr val="78BCE8"/>
      </a:accent3>
      <a:accent4>
        <a:srgbClr val="86B24A"/>
      </a:accent4>
      <a:accent5>
        <a:srgbClr val="F37620"/>
      </a:accent5>
      <a:accent6>
        <a:srgbClr val="FFC323"/>
      </a:accent6>
      <a:hlink>
        <a:srgbClr val="117EC3"/>
      </a:hlink>
      <a:folHlink>
        <a:srgbClr val="FFC32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ritical Path Institute Theme">
  <a:themeElements>
    <a:clrScheme name="C-Path Theme 5">
      <a:dk1>
        <a:srgbClr val="2A282A"/>
      </a:dk1>
      <a:lt1>
        <a:srgbClr val="E0E2E2"/>
      </a:lt1>
      <a:dk2>
        <a:srgbClr val="FFFFFF"/>
      </a:dk2>
      <a:lt2>
        <a:srgbClr val="999999"/>
      </a:lt2>
      <a:accent1>
        <a:srgbClr val="0A446E"/>
      </a:accent1>
      <a:accent2>
        <a:srgbClr val="117EC3"/>
      </a:accent2>
      <a:accent3>
        <a:srgbClr val="78BCE8"/>
      </a:accent3>
      <a:accent4>
        <a:srgbClr val="86B24A"/>
      </a:accent4>
      <a:accent5>
        <a:srgbClr val="F37620"/>
      </a:accent5>
      <a:accent6>
        <a:srgbClr val="FFC323"/>
      </a:accent6>
      <a:hlink>
        <a:srgbClr val="117EC3"/>
      </a:hlink>
      <a:folHlink>
        <a:srgbClr val="FFC32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A28D64611DFA4D8CF6B8DA0288541B" ma:contentTypeVersion="9" ma:contentTypeDescription="Create a new document." ma:contentTypeScope="" ma:versionID="4509ad727f45795ddc5a9102c74af429">
  <xsd:schema xmlns:xsd="http://www.w3.org/2001/XMLSchema" xmlns:xs="http://www.w3.org/2001/XMLSchema" xmlns:p="http://schemas.microsoft.com/office/2006/metadata/properties" xmlns:ns2="6e5e52ae-b1da-4933-a17d-f17352e3799f" targetNamespace="http://schemas.microsoft.com/office/2006/metadata/properties" ma:root="true" ma:fieldsID="cdf639dce7ea6ac765be41e51438dad5" ns2:_="">
    <xsd:import namespace="6e5e52ae-b1da-4933-a17d-f17352e3799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5e52ae-b1da-4933-a17d-f17352e379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C065C3-A30A-400E-A2C7-0B648B7FBF35}">
  <ds:schemaRefs>
    <ds:schemaRef ds:uri="http://schemas.microsoft.com/sharepoint/v3/contenttype/forms"/>
  </ds:schemaRefs>
</ds:datastoreItem>
</file>

<file path=customXml/itemProps2.xml><?xml version="1.0" encoding="utf-8"?>
<ds:datastoreItem xmlns:ds="http://schemas.openxmlformats.org/officeDocument/2006/customXml" ds:itemID="{167741D0-4B59-4518-BD9D-51AD54C09579}">
  <ds:schemaRefs>
    <ds:schemaRef ds:uri="6e5e52ae-b1da-4933-a17d-f17352e379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2706B09-0E90-48D3-A857-FFFABF9220A4}">
  <ds:schemaRefs>
    <ds:schemaRef ds:uri="6e5e52ae-b1da-4933-a17d-f17352e379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7094</TotalTime>
  <Words>935</Words>
  <Application>Microsoft Office PowerPoint</Application>
  <PresentationFormat>Widescreen</PresentationFormat>
  <Paragraphs>184</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Cambria Math</vt:lpstr>
      <vt:lpstr>Lucida Grande</vt:lpstr>
      <vt:lpstr>Times New Roman</vt:lpstr>
      <vt:lpstr>Wingdings</vt:lpstr>
      <vt:lpstr>1_Critical Path Institute Theme</vt:lpstr>
      <vt:lpstr>2_Critical Path Institute Theme</vt:lpstr>
      <vt:lpstr>PowerPoint Presentation</vt:lpstr>
      <vt:lpstr>Agenda  </vt:lpstr>
      <vt:lpstr>Neural Net Building Blocks  </vt:lpstr>
      <vt:lpstr>Building Blocks – Artificial Neuron </vt:lpstr>
      <vt:lpstr>DL workflow </vt:lpstr>
      <vt:lpstr>Model Performance - Classification  </vt:lpstr>
      <vt:lpstr>Model Performance – Regression   </vt:lpstr>
      <vt:lpstr>Use Case in Alzheimer's disease: AD state classification </vt:lpstr>
      <vt:lpstr>Initial Data Structure</vt:lpstr>
      <vt:lpstr>DL workflow – Model Training  </vt:lpstr>
      <vt:lpstr>Let's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Innovation in Regulatory Science through Public-Private Partnerships</dc:title>
  <dc:creator>Susan Marcus</dc:creator>
  <cp:lastModifiedBy>Jagdeep Podichetty</cp:lastModifiedBy>
  <cp:revision>13</cp:revision>
  <cp:lastPrinted>2014-11-14T20:34:42Z</cp:lastPrinted>
  <dcterms:created xsi:type="dcterms:W3CDTF">2015-10-02T17:16:38Z</dcterms:created>
  <dcterms:modified xsi:type="dcterms:W3CDTF">2021-10-12T21:59:00Z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0x01010075A28D64611DFA4D8CF6B8DA0288541B</vt:lpwstr>
  </property>
</Properties>
</file>