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"/>
  </p:notesMasterIdLst>
  <p:sldIdLst>
    <p:sldId id="358" r:id="rId3"/>
    <p:sldId id="359" r:id="rId4"/>
    <p:sldId id="361" r:id="rId5"/>
    <p:sldId id="35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12" autoAdjust="0"/>
  </p:normalViewPr>
  <p:slideViewPr>
    <p:cSldViewPr snapToGrid="0">
      <p:cViewPr varScale="1">
        <p:scale>
          <a:sx n="69" d="100"/>
          <a:sy n="69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deep Podichetty" userId="9138575f-32b5-4962-a84e-a74d71bddb1b" providerId="ADAL" clId="{7822B5E6-1A2F-4BB3-A8EF-506D0AA4ADDD}"/>
    <pc:docChg chg="custSel modSld">
      <pc:chgData name="Jagdeep Podichetty" userId="9138575f-32b5-4962-a84e-a74d71bddb1b" providerId="ADAL" clId="{7822B5E6-1A2F-4BB3-A8EF-506D0AA4ADDD}" dt="2021-10-12T21:39:31.942" v="1" actId="478"/>
      <pc:docMkLst>
        <pc:docMk/>
      </pc:docMkLst>
      <pc:sldChg chg="delSp mod">
        <pc:chgData name="Jagdeep Podichetty" userId="9138575f-32b5-4962-a84e-a74d71bddb1b" providerId="ADAL" clId="{7822B5E6-1A2F-4BB3-A8EF-506D0AA4ADDD}" dt="2021-10-12T21:39:31.942" v="1" actId="478"/>
        <pc:sldMkLst>
          <pc:docMk/>
          <pc:sldMk cId="519426756" sldId="353"/>
        </pc:sldMkLst>
        <pc:spChg chg="del">
          <ac:chgData name="Jagdeep Podichetty" userId="9138575f-32b5-4962-a84e-a74d71bddb1b" providerId="ADAL" clId="{7822B5E6-1A2F-4BB3-A8EF-506D0AA4ADDD}" dt="2021-10-12T21:39:31.942" v="1" actId="478"/>
          <ac:spMkLst>
            <pc:docMk/>
            <pc:sldMk cId="519426756" sldId="353"/>
            <ac:spMk id="5" creationId="{056B2489-069E-4DB6-8D57-8AA720D9449C}"/>
          </ac:spMkLst>
        </pc:spChg>
      </pc:sldChg>
      <pc:sldChg chg="delSp mod">
        <pc:chgData name="Jagdeep Podichetty" userId="9138575f-32b5-4962-a84e-a74d71bddb1b" providerId="ADAL" clId="{7822B5E6-1A2F-4BB3-A8EF-506D0AA4ADDD}" dt="2021-10-12T21:37:56.081" v="0" actId="478"/>
        <pc:sldMkLst>
          <pc:docMk/>
          <pc:sldMk cId="140450177" sldId="359"/>
        </pc:sldMkLst>
        <pc:spChg chg="del">
          <ac:chgData name="Jagdeep Podichetty" userId="9138575f-32b5-4962-a84e-a74d71bddb1b" providerId="ADAL" clId="{7822B5E6-1A2F-4BB3-A8EF-506D0AA4ADDD}" dt="2021-10-12T21:37:56.081" v="0" actId="478"/>
          <ac:spMkLst>
            <pc:docMk/>
            <pc:sldMk cId="140450177" sldId="359"/>
            <ac:spMk id="5" creationId="{056B2489-069E-4DB6-8D57-8AA720D944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72785-0B09-4404-8E65-667836D8CD2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85D04-5FEA-4AC4-88D4-00F9C36D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3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precision is also referred to as positive predictive value (PPV)</a:t>
            </a:r>
          </a:p>
          <a:p>
            <a:r>
              <a:rPr lang="en-US"/>
              <a:t>Recall is call sensitivity or TPR </a:t>
            </a:r>
          </a:p>
          <a:p>
            <a:r>
              <a:rPr lang="en-US"/>
              <a:t>FPR is also 1- Sensitivity </a:t>
            </a:r>
          </a:p>
          <a:p>
            <a:r>
              <a:rPr lang="en-US"/>
              <a:t>F1 score is Harmonic mean of precision and recall. To allow recall and precision to be evenly weighted.</a:t>
            </a:r>
          </a:p>
          <a:p>
            <a:r>
              <a:rPr lang="en-US"/>
              <a:t>https://en.wikipedia.org/wiki/Precision_and_recall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934339-4E2F-DE43-96A3-FB52CC0195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88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precision is also referred to as positive predictive value (PPV)</a:t>
            </a:r>
          </a:p>
          <a:p>
            <a:r>
              <a:rPr lang="en-US"/>
              <a:t>Recall is call sensitivity or TPR </a:t>
            </a:r>
          </a:p>
          <a:p>
            <a:r>
              <a:rPr lang="en-US"/>
              <a:t>FPR is also 1- Sensitivity </a:t>
            </a:r>
          </a:p>
          <a:p>
            <a:r>
              <a:rPr lang="en-US"/>
              <a:t>F1 score is Harmonic mean of precision and recall. To allow recall and precision to be evenly weighted.</a:t>
            </a:r>
          </a:p>
          <a:p>
            <a:r>
              <a:rPr lang="en-US"/>
              <a:t>https://en.wikipedia.org/wiki/Precision_and_recall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934339-4E2F-DE43-96A3-FB52CC0195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82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precision is also referred to as positive predictive value (PPV)</a:t>
            </a:r>
          </a:p>
          <a:p>
            <a:r>
              <a:rPr lang="en-US"/>
              <a:t>Recall is call sensitivity or TPR </a:t>
            </a:r>
          </a:p>
          <a:p>
            <a:r>
              <a:rPr lang="en-US"/>
              <a:t>FPR is also 1- Sensitivity </a:t>
            </a:r>
          </a:p>
          <a:p>
            <a:r>
              <a:rPr lang="en-US"/>
              <a:t>F1 score is Harmonic mean of precision and recall. To allow recall and precision to be evenly weighted.</a:t>
            </a:r>
          </a:p>
          <a:p>
            <a:r>
              <a:rPr lang="en-US"/>
              <a:t>https://en.wikipedia.org/wiki/Precision_and_recall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934339-4E2F-DE43-96A3-FB52CC0195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36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itle-im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996600" y="5729440"/>
            <a:ext cx="4044947" cy="105354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685826"/>
            <a:ext cx="12192000" cy="14576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2A282A"/>
              </a:solidFill>
              <a:latin typeface="Calibri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4798540"/>
            <a:ext cx="12192000" cy="664443"/>
          </a:xfrm>
          <a:prstGeom prst="rect">
            <a:avLst/>
          </a:prstGeom>
          <a:solidFill>
            <a:srgbClr val="0079D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2A282A"/>
              </a:solidFill>
              <a:latin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8083E1-2F98-2544-881B-631C6BC5D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23" y="3865521"/>
            <a:ext cx="11815124" cy="933018"/>
          </a:xfrm>
        </p:spPr>
        <p:txBody>
          <a:bodyPr/>
          <a:lstStyle>
            <a:lvl1pPr>
              <a:defRPr sz="3200" b="0">
                <a:solidFill>
                  <a:srgbClr val="0079D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FBD6B55-AAAB-C444-ABE7-F4EA600AE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20450"/>
            <a:ext cx="12041547" cy="53857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7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-Path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0483"/>
            <a:ext cx="8606246" cy="78930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79D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DC9C-D489-466F-971A-2B638B7550A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22663" y="931229"/>
            <a:ext cx="10946674" cy="0"/>
          </a:xfrm>
          <a:prstGeom prst="line">
            <a:avLst/>
          </a:prstGeom>
          <a:ln w="6350" cmpd="sng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2663" y="6165081"/>
            <a:ext cx="10946674" cy="0"/>
          </a:xfrm>
          <a:prstGeom prst="line">
            <a:avLst/>
          </a:prstGeom>
          <a:ln w="6350" cmpd="sng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idx="13"/>
          </p:nvPr>
        </p:nvSpPr>
        <p:spPr>
          <a:xfrm>
            <a:off x="647761" y="1262155"/>
            <a:ext cx="10896479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3200">
                <a:solidFill>
                  <a:srgbClr val="0A446E"/>
                </a:solidFill>
              </a:defRPr>
            </a:lvl1pPr>
            <a:lvl2pPr marL="457200" indent="-228600">
              <a:buFont typeface="Lucida Grande"/>
              <a:buChar char="-"/>
              <a:defRPr sz="2800">
                <a:solidFill>
                  <a:srgbClr val="0A446E"/>
                </a:solidFill>
              </a:defRPr>
            </a:lvl2pPr>
            <a:lvl3pPr marL="914400" indent="-228600">
              <a:defRPr sz="2400">
                <a:solidFill>
                  <a:srgbClr val="0A446E"/>
                </a:solidFill>
              </a:defRPr>
            </a:lvl3pPr>
            <a:lvl4pPr marL="1319213" indent="-228600">
              <a:buFont typeface="Lucida Grande"/>
              <a:buChar char="-"/>
              <a:defRPr sz="2000">
                <a:solidFill>
                  <a:srgbClr val="0A446E"/>
                </a:solidFill>
              </a:defRPr>
            </a:lvl4pPr>
            <a:lvl5pPr marL="1711325" indent="-228600">
              <a:defRPr sz="1800">
                <a:solidFill>
                  <a:srgbClr val="0A446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2663" y="931229"/>
            <a:ext cx="10946674" cy="0"/>
          </a:xfrm>
          <a:prstGeom prst="line">
            <a:avLst/>
          </a:prstGeom>
          <a:ln w="6350" cmpd="sng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22663" y="6165081"/>
            <a:ext cx="10946674" cy="0"/>
          </a:xfrm>
          <a:prstGeom prst="line">
            <a:avLst/>
          </a:prstGeom>
          <a:ln w="6350" cmpd="sng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61596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34" y="216971"/>
            <a:ext cx="10075084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981201"/>
            <a:ext cx="10075084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999999"/>
                </a:solidFill>
              </a:rPr>
              <a:t>Click to edit Master text styles</a:t>
            </a:r>
          </a:p>
          <a:p>
            <a:pPr marL="457200" lvl="1" indent="-228600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999999"/>
                </a:solidFill>
              </a:rPr>
              <a:t>Second level</a:t>
            </a:r>
          </a:p>
          <a:p>
            <a:pPr marL="685800" lvl="2" indent="-228600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999999"/>
                </a:solidFill>
              </a:rPr>
              <a:t>Third level</a:t>
            </a:r>
          </a:p>
          <a:p>
            <a:pPr marL="914400" lvl="3" indent="-228600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999999"/>
                </a:solidFill>
              </a:rPr>
              <a:t>Fourth level</a:t>
            </a:r>
          </a:p>
          <a:p>
            <a:pPr marL="1143000" lvl="4" indent="-228600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999999"/>
                </a:solidFill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0329" y="64235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srgbClr val="2A282A">
                  <a:lumMod val="65000"/>
                  <a:lumOff val="3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41" y="6423586"/>
            <a:ext cx="8163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srgbClr val="2A282A">
                  <a:lumMod val="65000"/>
                  <a:lumOff val="3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242235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4290C38-5A31-1545-861D-215519B35A48}" type="slidenum">
              <a:rPr lang="en-US" smtClean="0">
                <a:solidFill>
                  <a:srgbClr val="E0E2E2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E0E2E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449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1E55C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400"/>
        </a:spcBef>
        <a:spcAft>
          <a:spcPts val="0"/>
        </a:spcAft>
        <a:buClr>
          <a:srgbClr val="0079D7"/>
        </a:buClr>
        <a:buSzPct val="100000"/>
        <a:buFont typeface="Arial"/>
        <a:buChar char="•"/>
        <a:defRPr sz="2000" kern="1200">
          <a:solidFill>
            <a:srgbClr val="0A446E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400"/>
        </a:spcBef>
        <a:spcAft>
          <a:spcPts val="0"/>
        </a:spcAft>
        <a:buClr>
          <a:srgbClr val="0079D7"/>
        </a:buClr>
        <a:buSzPct val="100000"/>
        <a:buFont typeface="Arial"/>
        <a:buChar char="•"/>
        <a:defRPr sz="1800" kern="1200">
          <a:solidFill>
            <a:srgbClr val="0A446E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400"/>
        </a:spcBef>
        <a:spcAft>
          <a:spcPts val="0"/>
        </a:spcAft>
        <a:buClr>
          <a:srgbClr val="0079D7"/>
        </a:buClr>
        <a:buSzPct val="100000"/>
        <a:buFont typeface="Arial"/>
        <a:buChar char="•"/>
        <a:defRPr sz="2000" kern="1200">
          <a:solidFill>
            <a:srgbClr val="0A446E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400"/>
        </a:spcBef>
        <a:spcAft>
          <a:spcPts val="0"/>
        </a:spcAft>
        <a:buClr>
          <a:srgbClr val="0079D7"/>
        </a:buClr>
        <a:buSzPct val="100000"/>
        <a:buFont typeface="Arial"/>
        <a:buChar char="•"/>
        <a:defRPr sz="2000" kern="1200">
          <a:solidFill>
            <a:srgbClr val="0A446E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400"/>
        </a:spcBef>
        <a:spcAft>
          <a:spcPts val="0"/>
        </a:spcAft>
        <a:buClr>
          <a:srgbClr val="0079D7"/>
        </a:buClr>
        <a:buSzPct val="100000"/>
        <a:buFont typeface="Arial"/>
        <a:buChar char="•"/>
        <a:defRPr sz="2000" kern="1200">
          <a:solidFill>
            <a:srgbClr val="0A446E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77" y="2656901"/>
            <a:ext cx="8606246" cy="1541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 </a:t>
            </a:r>
            <a:r>
              <a:rPr lang="en-US" dirty="0">
                <a:solidFill>
                  <a:srgbClr val="FF0000"/>
                </a:solidFill>
              </a:rPr>
              <a:t>X</a:t>
            </a:r>
            <a:br>
              <a:rPr lang="en-US" dirty="0"/>
            </a:br>
            <a:r>
              <a:rPr lang="en-US" dirty="0"/>
              <a:t>Classification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AC8D938-F577-4909-83C3-6DBE5FF4D51D}"/>
              </a:ext>
            </a:extLst>
          </p:cNvPr>
          <p:cNvSpPr txBox="1">
            <a:spLocks/>
          </p:cNvSpPr>
          <p:nvPr/>
        </p:nvSpPr>
        <p:spPr>
          <a:xfrm>
            <a:off x="11453283" y="6492875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9DC9C-D489-466F-971A-2B638B7550A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A28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A282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61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220112"/>
            <a:ext cx="8606246" cy="789305"/>
          </a:xfrm>
        </p:spPr>
        <p:txBody>
          <a:bodyPr/>
          <a:lstStyle/>
          <a:p>
            <a:r>
              <a:rPr lang="en-US" dirty="0"/>
              <a:t>Model Performance - Classification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AC8D938-F577-4909-83C3-6DBE5FF4D51D}"/>
              </a:ext>
            </a:extLst>
          </p:cNvPr>
          <p:cNvSpPr txBox="1">
            <a:spLocks/>
          </p:cNvSpPr>
          <p:nvPr/>
        </p:nvSpPr>
        <p:spPr>
          <a:xfrm>
            <a:off x="11453283" y="6492875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9DC9C-D489-466F-971A-2B638B7550A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A28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A282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DA2783-899C-4563-995C-D0A0D2E1F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03546"/>
              </p:ext>
            </p:extLst>
          </p:nvPr>
        </p:nvGraphicFramePr>
        <p:xfrm>
          <a:off x="260144" y="1405512"/>
          <a:ext cx="4358323" cy="978981"/>
        </p:xfrm>
        <a:graphic>
          <a:graphicData uri="http://schemas.openxmlformats.org/drawingml/2006/table">
            <a:tbl>
              <a:tblPr firstRow="1" firstCol="1" bandRow="1"/>
              <a:tblGrid>
                <a:gridCol w="1274763">
                  <a:extLst>
                    <a:ext uri="{9D8B030D-6E8A-4147-A177-3AD203B41FA5}">
                      <a16:colId xmlns:a16="http://schemas.microsoft.com/office/drawing/2014/main" val="3007984072"/>
                    </a:ext>
                  </a:extLst>
                </a:gridCol>
                <a:gridCol w="1579562">
                  <a:extLst>
                    <a:ext uri="{9D8B030D-6E8A-4147-A177-3AD203B41FA5}">
                      <a16:colId xmlns:a16="http://schemas.microsoft.com/office/drawing/2014/main" val="631092415"/>
                    </a:ext>
                  </a:extLst>
                </a:gridCol>
                <a:gridCol w="1503998">
                  <a:extLst>
                    <a:ext uri="{9D8B030D-6E8A-4147-A177-3AD203B41FA5}">
                      <a16:colId xmlns:a16="http://schemas.microsoft.com/office/drawing/2014/main" val="311792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Predicted: Yes</a:t>
                      </a:r>
                      <a:endParaRPr lang="en-US" sz="14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Predicted: No</a:t>
                      </a:r>
                      <a:endParaRPr lang="en-US" sz="14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03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Actual: Yes</a:t>
                      </a:r>
                      <a:endParaRPr lang="en-US" sz="14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42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Actual: No</a:t>
                      </a:r>
                      <a:endParaRPr lang="en-US" sz="14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7353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811B55A-6C1C-447F-8BD1-7E4E0D393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432502"/>
              </p:ext>
            </p:extLst>
          </p:nvPr>
        </p:nvGraphicFramePr>
        <p:xfrm>
          <a:off x="4059291" y="2593775"/>
          <a:ext cx="3868648" cy="323083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150302">
                  <a:extLst>
                    <a:ext uri="{9D8B030D-6E8A-4147-A177-3AD203B41FA5}">
                      <a16:colId xmlns:a16="http://schemas.microsoft.com/office/drawing/2014/main" val="3506018420"/>
                    </a:ext>
                  </a:extLst>
                </a:gridCol>
                <a:gridCol w="1341829">
                  <a:extLst>
                    <a:ext uri="{9D8B030D-6E8A-4147-A177-3AD203B41FA5}">
                      <a16:colId xmlns:a16="http://schemas.microsoft.com/office/drawing/2014/main" val="1062597005"/>
                    </a:ext>
                  </a:extLst>
                </a:gridCol>
                <a:gridCol w="1376517">
                  <a:extLst>
                    <a:ext uri="{9D8B030D-6E8A-4147-A177-3AD203B41FA5}">
                      <a16:colId xmlns:a16="http://schemas.microsoft.com/office/drawing/2014/main" val="151213371"/>
                    </a:ext>
                  </a:extLst>
                </a:gridCol>
              </a:tblGrid>
              <a:tr h="371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Metric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Train 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33394"/>
                  </a:ext>
                </a:extLst>
              </a:tr>
              <a:tr h="635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Accuracy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760763"/>
                  </a:ext>
                </a:extLst>
              </a:tr>
              <a:tr h="562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Precision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8498623"/>
                  </a:ext>
                </a:extLst>
              </a:tr>
              <a:tr h="7331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Recall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275414"/>
                  </a:ext>
                </a:extLst>
              </a:tr>
              <a:tr h="888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F1 score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0963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2368B-6371-4334-8171-BD59345A08D5}"/>
              </a:ext>
            </a:extLst>
          </p:cNvPr>
          <p:cNvSpPr txBox="1"/>
          <p:nvPr/>
        </p:nvSpPr>
        <p:spPr>
          <a:xfrm>
            <a:off x="174113" y="1036180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A28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F95418-DC84-4945-B597-3280E219E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29388"/>
              </p:ext>
            </p:extLst>
          </p:nvPr>
        </p:nvGraphicFramePr>
        <p:xfrm>
          <a:off x="7573533" y="1424002"/>
          <a:ext cx="4358323" cy="978981"/>
        </p:xfrm>
        <a:graphic>
          <a:graphicData uri="http://schemas.openxmlformats.org/drawingml/2006/table">
            <a:tbl>
              <a:tblPr firstRow="1" firstCol="1" bandRow="1"/>
              <a:tblGrid>
                <a:gridCol w="1274763">
                  <a:extLst>
                    <a:ext uri="{9D8B030D-6E8A-4147-A177-3AD203B41FA5}">
                      <a16:colId xmlns:a16="http://schemas.microsoft.com/office/drawing/2014/main" val="3007984072"/>
                    </a:ext>
                  </a:extLst>
                </a:gridCol>
                <a:gridCol w="1579562">
                  <a:extLst>
                    <a:ext uri="{9D8B030D-6E8A-4147-A177-3AD203B41FA5}">
                      <a16:colId xmlns:a16="http://schemas.microsoft.com/office/drawing/2014/main" val="631092415"/>
                    </a:ext>
                  </a:extLst>
                </a:gridCol>
                <a:gridCol w="1503998">
                  <a:extLst>
                    <a:ext uri="{9D8B030D-6E8A-4147-A177-3AD203B41FA5}">
                      <a16:colId xmlns:a16="http://schemas.microsoft.com/office/drawing/2014/main" val="311792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Predicted: Yes</a:t>
                      </a:r>
                      <a:endParaRPr lang="en-US" sz="14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Predicted: No</a:t>
                      </a:r>
                      <a:endParaRPr lang="en-US" sz="14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03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Actual: Yes</a:t>
                      </a:r>
                      <a:endParaRPr lang="en-US" sz="14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42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Actual: No</a:t>
                      </a:r>
                      <a:endParaRPr lang="en-US" sz="14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735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8A195EA-75AA-4F3F-AD87-BACA83AC0E73}"/>
              </a:ext>
            </a:extLst>
          </p:cNvPr>
          <p:cNvSpPr txBox="1"/>
          <p:nvPr/>
        </p:nvSpPr>
        <p:spPr>
          <a:xfrm>
            <a:off x="7539080" y="1078714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A28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02CCD-BF07-4DDA-89F7-5356D70F160D}"/>
              </a:ext>
            </a:extLst>
          </p:cNvPr>
          <p:cNvSpPr/>
          <p:nvPr/>
        </p:nvSpPr>
        <p:spPr>
          <a:xfrm>
            <a:off x="174113" y="3500298"/>
            <a:ext cx="3417528" cy="2577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9CCD63-5EDB-4844-A920-B45820A6422A}"/>
              </a:ext>
            </a:extLst>
          </p:cNvPr>
          <p:cNvSpPr/>
          <p:nvPr/>
        </p:nvSpPr>
        <p:spPr>
          <a:xfrm>
            <a:off x="8405113" y="3500298"/>
            <a:ext cx="3417528" cy="2577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2E34A-DD1D-4FB9-BB9D-FB39D4CA1094}"/>
              </a:ext>
            </a:extLst>
          </p:cNvPr>
          <p:cNvSpPr txBox="1"/>
          <p:nvPr/>
        </p:nvSpPr>
        <p:spPr>
          <a:xfrm>
            <a:off x="704046" y="3130966"/>
            <a:ext cx="228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A282A"/>
                </a:solidFill>
                <a:latin typeface="Calibri"/>
              </a:rPr>
              <a:t>AUC ROC Curve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A28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0723C-F634-478A-A66F-1B537A44DD62}"/>
              </a:ext>
            </a:extLst>
          </p:cNvPr>
          <p:cNvSpPr txBox="1"/>
          <p:nvPr/>
        </p:nvSpPr>
        <p:spPr>
          <a:xfrm>
            <a:off x="9080390" y="3130966"/>
            <a:ext cx="219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A282A"/>
                </a:solidFill>
                <a:latin typeface="Calibri"/>
              </a:rPr>
              <a:t>AUC ROC Curve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A28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Test)</a:t>
            </a:r>
          </a:p>
        </p:txBody>
      </p:sp>
    </p:spTree>
    <p:extLst>
      <p:ext uri="{BB962C8B-B14F-4D97-AF65-F5344CB8AC3E}">
        <p14:creationId xmlns:p14="http://schemas.microsoft.com/office/powerpoint/2010/main" val="14045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77" y="2656901"/>
            <a:ext cx="8606246" cy="1541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 </a:t>
            </a:r>
            <a:r>
              <a:rPr lang="en-US" dirty="0">
                <a:solidFill>
                  <a:srgbClr val="FF0000"/>
                </a:solidFill>
              </a:rPr>
              <a:t>X</a:t>
            </a:r>
            <a:br>
              <a:rPr lang="en-US" dirty="0"/>
            </a:br>
            <a:r>
              <a:rPr lang="en-US" dirty="0"/>
              <a:t>Regression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AC8D938-F577-4909-83C3-6DBE5FF4D51D}"/>
              </a:ext>
            </a:extLst>
          </p:cNvPr>
          <p:cNvSpPr txBox="1">
            <a:spLocks/>
          </p:cNvSpPr>
          <p:nvPr/>
        </p:nvSpPr>
        <p:spPr>
          <a:xfrm>
            <a:off x="11453283" y="6492875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9DC9C-D489-466F-971A-2B638B7550A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A28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A282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69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220112"/>
            <a:ext cx="8606246" cy="789305"/>
          </a:xfrm>
        </p:spPr>
        <p:txBody>
          <a:bodyPr/>
          <a:lstStyle/>
          <a:p>
            <a:r>
              <a:rPr lang="en-US"/>
              <a:t>Model Performance – Regression 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AC8D938-F577-4909-83C3-6DBE5FF4D51D}"/>
              </a:ext>
            </a:extLst>
          </p:cNvPr>
          <p:cNvSpPr txBox="1">
            <a:spLocks/>
          </p:cNvSpPr>
          <p:nvPr/>
        </p:nvSpPr>
        <p:spPr>
          <a:xfrm>
            <a:off x="11453283" y="6492875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019DC9C-D489-466F-971A-2B638B7550AD}" type="slidenum">
              <a:rPr lang="en-US" smtClean="0">
                <a:solidFill>
                  <a:schemeClr val="tx1"/>
                </a:solidFill>
              </a:rPr>
              <a:pPr algn="ctr"/>
              <a:t>4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00B8E2-23FC-42B2-8C4C-E10453458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75726"/>
              </p:ext>
            </p:extLst>
          </p:nvPr>
        </p:nvGraphicFramePr>
        <p:xfrm>
          <a:off x="2674373" y="1009417"/>
          <a:ext cx="7302654" cy="225247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755924">
                  <a:extLst>
                    <a:ext uri="{9D8B030D-6E8A-4147-A177-3AD203B41FA5}">
                      <a16:colId xmlns:a16="http://schemas.microsoft.com/office/drawing/2014/main" val="3542668096"/>
                    </a:ext>
                  </a:extLst>
                </a:gridCol>
                <a:gridCol w="3546730">
                  <a:extLst>
                    <a:ext uri="{9D8B030D-6E8A-4147-A177-3AD203B41FA5}">
                      <a16:colId xmlns:a16="http://schemas.microsoft.com/office/drawing/2014/main" val="25625116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Metric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2"/>
                          </a:solidFill>
                          <a:effectLst/>
                        </a:rPr>
                        <a:t>Formula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404428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 Squared Error (MSE)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41576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Root Mean Squared Error (RMSE)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4997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Mean Absolute Error (MAE)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24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</a:t>
                      </a:r>
                      <a:r>
                        <a:rPr lang="en-US" sz="2000" baseline="300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3776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7F72B92-7526-4563-BAB1-C8EAAFBFE2A0}"/>
              </a:ext>
            </a:extLst>
          </p:cNvPr>
          <p:cNvSpPr/>
          <p:nvPr/>
        </p:nvSpPr>
        <p:spPr>
          <a:xfrm>
            <a:off x="869337" y="3596113"/>
            <a:ext cx="3355514" cy="2509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27733-67B5-4D85-968B-961A3E3F06C4}"/>
              </a:ext>
            </a:extLst>
          </p:cNvPr>
          <p:cNvSpPr/>
          <p:nvPr/>
        </p:nvSpPr>
        <p:spPr>
          <a:xfrm>
            <a:off x="7312486" y="3596112"/>
            <a:ext cx="3355514" cy="2509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FFF5F-2B82-4E4F-A610-9E50004C9EBF}"/>
              </a:ext>
            </a:extLst>
          </p:cNvPr>
          <p:cNvSpPr txBox="1"/>
          <p:nvPr/>
        </p:nvSpPr>
        <p:spPr>
          <a:xfrm>
            <a:off x="1353921" y="3226812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Line (Train)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172C3-3532-42C8-BE52-DA89C248E8AE}"/>
              </a:ext>
            </a:extLst>
          </p:cNvPr>
          <p:cNvSpPr txBox="1"/>
          <p:nvPr/>
        </p:nvSpPr>
        <p:spPr>
          <a:xfrm>
            <a:off x="7840768" y="3226812"/>
            <a:ext cx="22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Line (Test)</a:t>
            </a:r>
          </a:p>
        </p:txBody>
      </p:sp>
    </p:spTree>
    <p:extLst>
      <p:ext uri="{BB962C8B-B14F-4D97-AF65-F5344CB8AC3E}">
        <p14:creationId xmlns:p14="http://schemas.microsoft.com/office/powerpoint/2010/main" val="51942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ritical Path Institute Theme">
  <a:themeElements>
    <a:clrScheme name="C-Path Theme 5">
      <a:dk1>
        <a:srgbClr val="2A282A"/>
      </a:dk1>
      <a:lt1>
        <a:srgbClr val="E0E2E2"/>
      </a:lt1>
      <a:dk2>
        <a:srgbClr val="FFFFFF"/>
      </a:dk2>
      <a:lt2>
        <a:srgbClr val="999999"/>
      </a:lt2>
      <a:accent1>
        <a:srgbClr val="0A446E"/>
      </a:accent1>
      <a:accent2>
        <a:srgbClr val="117EC3"/>
      </a:accent2>
      <a:accent3>
        <a:srgbClr val="78BCE8"/>
      </a:accent3>
      <a:accent4>
        <a:srgbClr val="86B24A"/>
      </a:accent4>
      <a:accent5>
        <a:srgbClr val="F37620"/>
      </a:accent5>
      <a:accent6>
        <a:srgbClr val="FFC323"/>
      </a:accent6>
      <a:hlink>
        <a:srgbClr val="117EC3"/>
      </a:hlink>
      <a:folHlink>
        <a:srgbClr val="FFC32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279</Words>
  <Application>Microsoft Office PowerPoint</Application>
  <PresentationFormat>Widescreen</PresentationFormat>
  <Paragraphs>55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1_Critical Path Institute Theme</vt:lpstr>
      <vt:lpstr>Team X Classification </vt:lpstr>
      <vt:lpstr>Model Performance - Classification  </vt:lpstr>
      <vt:lpstr>Team X Regression  </vt:lpstr>
      <vt:lpstr>Model Performance – Regression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X Classification</dc:title>
  <dc:creator>Jagdeep Podichetty</dc:creator>
  <cp:lastModifiedBy>Jagdeep Podichetty</cp:lastModifiedBy>
  <cp:revision>3</cp:revision>
  <dcterms:created xsi:type="dcterms:W3CDTF">2021-10-06T23:09:50Z</dcterms:created>
  <dcterms:modified xsi:type="dcterms:W3CDTF">2021-10-12T21:39:42Z</dcterms:modified>
</cp:coreProperties>
</file>