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9"/>
  </p:notesMasterIdLst>
  <p:sldIdLst>
    <p:sldId id="260" r:id="rId2"/>
    <p:sldId id="259" r:id="rId3"/>
    <p:sldId id="258" r:id="rId4"/>
    <p:sldId id="262" r:id="rId5"/>
    <p:sldId id="261"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614EF1-A78D-4476-B989-BBE8BC5490B7}" type="datetimeFigureOut">
              <a:rPr lang="en-US" smtClean="0"/>
              <a:t>3/5/2018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D8B331-FADC-4D1F-A2A3-3C8EF7DD8891}" type="slidenum">
              <a:rPr lang="en-US" smtClean="0"/>
              <a:t>‹#›</a:t>
            </a:fld>
            <a:endParaRPr lang="en-US"/>
          </a:p>
        </p:txBody>
      </p:sp>
    </p:spTree>
    <p:extLst>
      <p:ext uri="{BB962C8B-B14F-4D97-AF65-F5344CB8AC3E}">
        <p14:creationId xmlns:p14="http://schemas.microsoft.com/office/powerpoint/2010/main" val="68063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9B3AA6-4F43-4036-A5DB-921B5ECC3C3D}"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E3A4E-349E-4342-8642-F1BBB80B76E4}" type="slidenum">
              <a:rPr lang="en-US" smtClean="0"/>
              <a:t>‹#›</a:t>
            </a:fld>
            <a:endParaRPr lang="en-US"/>
          </a:p>
        </p:txBody>
      </p:sp>
    </p:spTree>
    <p:extLst>
      <p:ext uri="{BB962C8B-B14F-4D97-AF65-F5344CB8AC3E}">
        <p14:creationId xmlns:p14="http://schemas.microsoft.com/office/powerpoint/2010/main" val="1731362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9B3AA6-4F43-4036-A5DB-921B5ECC3C3D}" type="datetimeFigureOut">
              <a:rPr lang="en-US" smtClean="0"/>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3E3A4E-349E-4342-8642-F1BBB80B76E4}" type="slidenum">
              <a:rPr lang="en-US" smtClean="0"/>
              <a:t>‹#›</a:t>
            </a:fld>
            <a:endParaRPr lang="en-US"/>
          </a:p>
        </p:txBody>
      </p:sp>
    </p:spTree>
    <p:extLst>
      <p:ext uri="{BB962C8B-B14F-4D97-AF65-F5344CB8AC3E}">
        <p14:creationId xmlns:p14="http://schemas.microsoft.com/office/powerpoint/2010/main" val="2468547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09B3AA6-4F43-4036-A5DB-921B5ECC3C3D}"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E3A4E-349E-4342-8642-F1BBB80B76E4}" type="slidenum">
              <a:rPr lang="en-US" smtClean="0"/>
              <a:t>‹#›</a:t>
            </a:fld>
            <a:endParaRPr lang="en-US"/>
          </a:p>
        </p:txBody>
      </p:sp>
    </p:spTree>
    <p:extLst>
      <p:ext uri="{BB962C8B-B14F-4D97-AF65-F5344CB8AC3E}">
        <p14:creationId xmlns:p14="http://schemas.microsoft.com/office/powerpoint/2010/main" val="4142829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09B3AA6-4F43-4036-A5DB-921B5ECC3C3D}"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E3A4E-349E-4342-8642-F1BBB80B76E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79741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B3AA6-4F43-4036-A5DB-921B5ECC3C3D}"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E3A4E-349E-4342-8642-F1BBB80B76E4}" type="slidenum">
              <a:rPr lang="en-US" smtClean="0"/>
              <a:t>‹#›</a:t>
            </a:fld>
            <a:endParaRPr lang="en-US"/>
          </a:p>
        </p:txBody>
      </p:sp>
    </p:spTree>
    <p:extLst>
      <p:ext uri="{BB962C8B-B14F-4D97-AF65-F5344CB8AC3E}">
        <p14:creationId xmlns:p14="http://schemas.microsoft.com/office/powerpoint/2010/main" val="779897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09B3AA6-4F43-4036-A5DB-921B5ECC3C3D}" type="datetimeFigureOut">
              <a:rPr lang="en-US" smtClean="0"/>
              <a:t>3/5/2018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E3A4E-349E-4342-8642-F1BBB80B76E4}" type="slidenum">
              <a:rPr lang="en-US" smtClean="0"/>
              <a:t>‹#›</a:t>
            </a:fld>
            <a:endParaRPr lang="en-US"/>
          </a:p>
        </p:txBody>
      </p:sp>
    </p:spTree>
    <p:extLst>
      <p:ext uri="{BB962C8B-B14F-4D97-AF65-F5344CB8AC3E}">
        <p14:creationId xmlns:p14="http://schemas.microsoft.com/office/powerpoint/2010/main" val="1544902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09B3AA6-4F43-4036-A5DB-921B5ECC3C3D}" type="datetimeFigureOut">
              <a:rPr lang="en-US" smtClean="0"/>
              <a:t>3/5/2018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E3A4E-349E-4342-8642-F1BBB80B76E4}" type="slidenum">
              <a:rPr lang="en-US" smtClean="0"/>
              <a:t>‹#›</a:t>
            </a:fld>
            <a:endParaRPr lang="en-US"/>
          </a:p>
        </p:txBody>
      </p:sp>
    </p:spTree>
    <p:extLst>
      <p:ext uri="{BB962C8B-B14F-4D97-AF65-F5344CB8AC3E}">
        <p14:creationId xmlns:p14="http://schemas.microsoft.com/office/powerpoint/2010/main" val="3327578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B3AA6-4F43-4036-A5DB-921B5ECC3C3D}"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E3A4E-349E-4342-8642-F1BBB80B76E4}" type="slidenum">
              <a:rPr lang="en-US" smtClean="0"/>
              <a:t>‹#›</a:t>
            </a:fld>
            <a:endParaRPr lang="en-US"/>
          </a:p>
        </p:txBody>
      </p:sp>
    </p:spTree>
    <p:extLst>
      <p:ext uri="{BB962C8B-B14F-4D97-AF65-F5344CB8AC3E}">
        <p14:creationId xmlns:p14="http://schemas.microsoft.com/office/powerpoint/2010/main" val="1000600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B3AA6-4F43-4036-A5DB-921B5ECC3C3D}"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E3A4E-349E-4342-8642-F1BBB80B76E4}" type="slidenum">
              <a:rPr lang="en-US" smtClean="0"/>
              <a:t>‹#›</a:t>
            </a:fld>
            <a:endParaRPr lang="en-US"/>
          </a:p>
        </p:txBody>
      </p:sp>
    </p:spTree>
    <p:extLst>
      <p:ext uri="{BB962C8B-B14F-4D97-AF65-F5344CB8AC3E}">
        <p14:creationId xmlns:p14="http://schemas.microsoft.com/office/powerpoint/2010/main" val="580479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09B3AA6-4F43-4036-A5DB-921B5ECC3C3D}"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E3A4E-349E-4342-8642-F1BBB80B76E4}" type="slidenum">
              <a:rPr lang="en-US" smtClean="0"/>
              <a:t>‹#›</a:t>
            </a:fld>
            <a:endParaRPr lang="en-US"/>
          </a:p>
        </p:txBody>
      </p:sp>
    </p:spTree>
    <p:extLst>
      <p:ext uri="{BB962C8B-B14F-4D97-AF65-F5344CB8AC3E}">
        <p14:creationId xmlns:p14="http://schemas.microsoft.com/office/powerpoint/2010/main" val="1145122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B3AA6-4F43-4036-A5DB-921B5ECC3C3D}"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E3A4E-349E-4342-8642-F1BBB80B76E4}" type="slidenum">
              <a:rPr lang="en-US" smtClean="0"/>
              <a:t>‹#›</a:t>
            </a:fld>
            <a:endParaRPr lang="en-US"/>
          </a:p>
        </p:txBody>
      </p:sp>
    </p:spTree>
    <p:extLst>
      <p:ext uri="{BB962C8B-B14F-4D97-AF65-F5344CB8AC3E}">
        <p14:creationId xmlns:p14="http://schemas.microsoft.com/office/powerpoint/2010/main" val="1709028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9B3AA6-4F43-4036-A5DB-921B5ECC3C3D}" type="datetimeFigureOut">
              <a:rPr lang="en-US" smtClean="0"/>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3E3A4E-349E-4342-8642-F1BBB80B76E4}" type="slidenum">
              <a:rPr lang="en-US" smtClean="0"/>
              <a:t>‹#›</a:t>
            </a:fld>
            <a:endParaRPr lang="en-US"/>
          </a:p>
        </p:txBody>
      </p:sp>
    </p:spTree>
    <p:extLst>
      <p:ext uri="{BB962C8B-B14F-4D97-AF65-F5344CB8AC3E}">
        <p14:creationId xmlns:p14="http://schemas.microsoft.com/office/powerpoint/2010/main" val="1100087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9B3AA6-4F43-4036-A5DB-921B5ECC3C3D}" type="datetimeFigureOut">
              <a:rPr lang="en-US" smtClean="0"/>
              <a:t>3/5/2018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3E3A4E-349E-4342-8642-F1BBB80B76E4}" type="slidenum">
              <a:rPr lang="en-US" smtClean="0"/>
              <a:t>‹#›</a:t>
            </a:fld>
            <a:endParaRPr lang="en-US"/>
          </a:p>
        </p:txBody>
      </p:sp>
    </p:spTree>
    <p:extLst>
      <p:ext uri="{BB962C8B-B14F-4D97-AF65-F5344CB8AC3E}">
        <p14:creationId xmlns:p14="http://schemas.microsoft.com/office/powerpoint/2010/main" val="2179224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09B3AA6-4F43-4036-A5DB-921B5ECC3C3D}" type="datetimeFigureOut">
              <a:rPr lang="en-US" smtClean="0"/>
              <a:t>3/5/2018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F3E3A4E-349E-4342-8642-F1BBB80B76E4}" type="slidenum">
              <a:rPr lang="en-US" smtClean="0"/>
              <a:t>‹#›</a:t>
            </a:fld>
            <a:endParaRPr lang="en-US"/>
          </a:p>
        </p:txBody>
      </p:sp>
    </p:spTree>
    <p:extLst>
      <p:ext uri="{BB962C8B-B14F-4D97-AF65-F5344CB8AC3E}">
        <p14:creationId xmlns:p14="http://schemas.microsoft.com/office/powerpoint/2010/main" val="2509915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09B3AA6-4F43-4036-A5DB-921B5ECC3C3D}" type="datetimeFigureOut">
              <a:rPr lang="en-US" smtClean="0"/>
              <a:t>3/5/2018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F3E3A4E-349E-4342-8642-F1BBB80B76E4}" type="slidenum">
              <a:rPr lang="en-US" smtClean="0"/>
              <a:t>‹#›</a:t>
            </a:fld>
            <a:endParaRPr lang="en-US"/>
          </a:p>
        </p:txBody>
      </p:sp>
    </p:spTree>
    <p:extLst>
      <p:ext uri="{BB962C8B-B14F-4D97-AF65-F5344CB8AC3E}">
        <p14:creationId xmlns:p14="http://schemas.microsoft.com/office/powerpoint/2010/main" val="120625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E09B3AA6-4F43-4036-A5DB-921B5ECC3C3D}" type="datetimeFigureOut">
              <a:rPr lang="en-US" smtClean="0"/>
              <a:t>3/5/2018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F3E3A4E-349E-4342-8642-F1BBB80B76E4}" type="slidenum">
              <a:rPr lang="en-US" smtClean="0"/>
              <a:t>‹#›</a:t>
            </a:fld>
            <a:endParaRPr lang="en-US"/>
          </a:p>
        </p:txBody>
      </p:sp>
    </p:spTree>
    <p:extLst>
      <p:ext uri="{BB962C8B-B14F-4D97-AF65-F5344CB8AC3E}">
        <p14:creationId xmlns:p14="http://schemas.microsoft.com/office/powerpoint/2010/main" val="3789985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9B3AA6-4F43-4036-A5DB-921B5ECC3C3D}" type="datetimeFigureOut">
              <a:rPr lang="en-US" smtClean="0"/>
              <a:t>3/5/2018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3E3A4E-349E-4342-8642-F1BBB80B76E4}" type="slidenum">
              <a:rPr lang="en-US" smtClean="0"/>
              <a:t>‹#›</a:t>
            </a:fld>
            <a:endParaRPr lang="en-US"/>
          </a:p>
        </p:txBody>
      </p:sp>
    </p:spTree>
    <p:extLst>
      <p:ext uri="{BB962C8B-B14F-4D97-AF65-F5344CB8AC3E}">
        <p14:creationId xmlns:p14="http://schemas.microsoft.com/office/powerpoint/2010/main" val="17815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09B3AA6-4F43-4036-A5DB-921B5ECC3C3D}" type="datetimeFigureOut">
              <a:rPr lang="en-US" smtClean="0"/>
              <a:t>3/5/2018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F3E3A4E-349E-4342-8642-F1BBB80B76E4}" type="slidenum">
              <a:rPr lang="en-US" smtClean="0"/>
              <a:t>‹#›</a:t>
            </a:fld>
            <a:endParaRPr lang="en-US"/>
          </a:p>
        </p:txBody>
      </p:sp>
    </p:spTree>
    <p:extLst>
      <p:ext uri="{BB962C8B-B14F-4D97-AF65-F5344CB8AC3E}">
        <p14:creationId xmlns:p14="http://schemas.microsoft.com/office/powerpoint/2010/main" val="4116224720"/>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imeshighereducation.com/world-reputation-rankings-2014-methodology" TargetMode="External"/><Relationship Id="rId2" Type="http://schemas.openxmlformats.org/officeDocument/2006/relationships/hyperlink" Target="https://www.reputationmanagement.com/blog/academic-reputation-important-factor-college-choic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DD83A7-A4F7-4CB1-97C4-701225A19517}"/>
              </a:ext>
            </a:extLst>
          </p:cNvPr>
          <p:cNvSpPr>
            <a:spLocks noGrp="1"/>
          </p:cNvSpPr>
          <p:nvPr>
            <p:ph type="title"/>
          </p:nvPr>
        </p:nvSpPr>
        <p:spPr>
          <a:xfrm>
            <a:off x="645130" y="192294"/>
            <a:ext cx="9404723" cy="660800"/>
          </a:xfrm>
        </p:spPr>
        <p:txBody>
          <a:bodyPr/>
          <a:lstStyle/>
          <a:p>
            <a:pPr algn="ctr"/>
            <a:r>
              <a:rPr lang="en-US" sz="2400" dirty="0"/>
              <a:t>Effect of Tuition fees and Full Time enrollment on Endowment</a:t>
            </a:r>
          </a:p>
        </p:txBody>
      </p:sp>
      <p:sp>
        <p:nvSpPr>
          <p:cNvPr id="5" name="Content Placeholder 4">
            <a:extLst>
              <a:ext uri="{FF2B5EF4-FFF2-40B4-BE49-F238E27FC236}">
                <a16:creationId xmlns:a16="http://schemas.microsoft.com/office/drawing/2014/main" id="{0DA04BAE-AAA6-4049-A710-0CAD9ABAE78F}"/>
              </a:ext>
            </a:extLst>
          </p:cNvPr>
          <p:cNvSpPr>
            <a:spLocks noGrp="1"/>
          </p:cNvSpPr>
          <p:nvPr>
            <p:ph idx="1"/>
          </p:nvPr>
        </p:nvSpPr>
        <p:spPr>
          <a:xfrm>
            <a:off x="8861829" y="1513175"/>
            <a:ext cx="2549123" cy="4590390"/>
          </a:xfrm>
        </p:spPr>
        <p:txBody>
          <a:bodyPr>
            <a:normAutofit/>
          </a:bodyPr>
          <a:lstStyle/>
          <a:p>
            <a:pPr marL="0" indent="0">
              <a:buNone/>
            </a:pPr>
            <a:r>
              <a:rPr lang="en-US" sz="1800" dirty="0"/>
              <a:t>We observe in the plot that endowment per FTE  size is larger for universities that have higher tuition fees. The increase in tuition fees can result in increase in endowment for UTD.</a:t>
            </a:r>
          </a:p>
          <a:p>
            <a:pPr marL="0" indent="0">
              <a:buNone/>
            </a:pPr>
            <a:r>
              <a:rPr lang="en-US" sz="1800" dirty="0"/>
              <a:t>P.S. We have added addition data into </a:t>
            </a:r>
            <a:r>
              <a:rPr lang="en-US" sz="1800" dirty="0" err="1"/>
              <a:t>json</a:t>
            </a:r>
            <a:r>
              <a:rPr lang="en-US" sz="1800" dirty="0"/>
              <a:t> from </a:t>
            </a:r>
            <a:r>
              <a:rPr lang="en-US" sz="1800" dirty="0" err="1"/>
              <a:t>IPEDS_data</a:t>
            </a:r>
            <a:r>
              <a:rPr lang="en-US" sz="1800" dirty="0"/>
              <a:t>.</a:t>
            </a:r>
          </a:p>
          <a:p>
            <a:pPr marL="0" indent="0">
              <a:buNone/>
            </a:pPr>
            <a:endParaRPr lang="en-US" sz="1800" dirty="0"/>
          </a:p>
        </p:txBody>
      </p:sp>
      <p:sp>
        <p:nvSpPr>
          <p:cNvPr id="6" name="Date Placeholder 5">
            <a:extLst>
              <a:ext uri="{FF2B5EF4-FFF2-40B4-BE49-F238E27FC236}">
                <a16:creationId xmlns:a16="http://schemas.microsoft.com/office/drawing/2014/main" id="{B8425F82-6D18-40B4-80C5-49B7E12CFACB}"/>
              </a:ext>
            </a:extLst>
          </p:cNvPr>
          <p:cNvSpPr>
            <a:spLocks noGrp="1"/>
          </p:cNvSpPr>
          <p:nvPr>
            <p:ph type="dt" sz="half" idx="10"/>
          </p:nvPr>
        </p:nvSpPr>
        <p:spPr>
          <a:xfrm>
            <a:off x="10349950" y="6540416"/>
            <a:ext cx="990599" cy="304799"/>
          </a:xfrm>
        </p:spPr>
        <p:txBody>
          <a:bodyPr/>
          <a:lstStyle/>
          <a:p>
            <a:fld id="{8779A29A-FF85-4626-9B70-B67108E65926}" type="datetime1">
              <a:rPr lang="en-US" smtClean="0"/>
              <a:t>3/5/2018</a:t>
            </a:fld>
            <a:endParaRPr lang="en-US" dirty="0"/>
          </a:p>
        </p:txBody>
      </p:sp>
      <p:sp>
        <p:nvSpPr>
          <p:cNvPr id="7" name="Slide Number Placeholder 6">
            <a:extLst>
              <a:ext uri="{FF2B5EF4-FFF2-40B4-BE49-F238E27FC236}">
                <a16:creationId xmlns:a16="http://schemas.microsoft.com/office/drawing/2014/main" id="{11A3436E-3825-44DB-A42C-CE0681B79CA3}"/>
              </a:ext>
            </a:extLst>
          </p:cNvPr>
          <p:cNvSpPr>
            <a:spLocks noGrp="1"/>
          </p:cNvSpPr>
          <p:nvPr>
            <p:ph type="sldNum" sz="quarter" idx="12"/>
          </p:nvPr>
        </p:nvSpPr>
        <p:spPr>
          <a:xfrm>
            <a:off x="11340549" y="6103565"/>
            <a:ext cx="838199" cy="767687"/>
          </a:xfrm>
        </p:spPr>
        <p:txBody>
          <a:bodyPr/>
          <a:lstStyle/>
          <a:p>
            <a:fld id="{5F3E3A4E-349E-4342-8642-F1BBB80B76E4}" type="slidenum">
              <a:rPr lang="en-US" smtClean="0"/>
              <a:t>1</a:t>
            </a:fld>
            <a:endParaRPr lang="en-US" dirty="0"/>
          </a:p>
        </p:txBody>
      </p:sp>
      <p:pic>
        <p:nvPicPr>
          <p:cNvPr id="8" name="Picture 7">
            <a:extLst>
              <a:ext uri="{FF2B5EF4-FFF2-40B4-BE49-F238E27FC236}">
                <a16:creationId xmlns:a16="http://schemas.microsoft.com/office/drawing/2014/main" id="{D877F92F-DB3A-430B-93D4-9AAE41FD8565}"/>
              </a:ext>
            </a:extLst>
          </p:cNvPr>
          <p:cNvPicPr>
            <a:picLocks noChangeAspect="1"/>
          </p:cNvPicPr>
          <p:nvPr/>
        </p:nvPicPr>
        <p:blipFill>
          <a:blip r:embed="rId2"/>
          <a:stretch>
            <a:fillRect/>
          </a:stretch>
        </p:blipFill>
        <p:spPr>
          <a:xfrm>
            <a:off x="603242" y="853094"/>
            <a:ext cx="7763288" cy="5687322"/>
          </a:xfrm>
          <a:prstGeom prst="rect">
            <a:avLst/>
          </a:prstGeom>
        </p:spPr>
      </p:pic>
      <p:sp>
        <p:nvSpPr>
          <p:cNvPr id="9" name="Rectangle 8">
            <a:extLst>
              <a:ext uri="{FF2B5EF4-FFF2-40B4-BE49-F238E27FC236}">
                <a16:creationId xmlns:a16="http://schemas.microsoft.com/office/drawing/2014/main" id="{943A1046-9746-487B-9D5D-793F9180A922}"/>
              </a:ext>
            </a:extLst>
          </p:cNvPr>
          <p:cNvSpPr/>
          <p:nvPr/>
        </p:nvSpPr>
        <p:spPr>
          <a:xfrm>
            <a:off x="10363201" y="0"/>
            <a:ext cx="1828798" cy="1179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d3</a:t>
            </a:r>
          </a:p>
        </p:txBody>
      </p:sp>
    </p:spTree>
    <p:extLst>
      <p:ext uri="{BB962C8B-B14F-4D97-AF65-F5344CB8AC3E}">
        <p14:creationId xmlns:p14="http://schemas.microsoft.com/office/powerpoint/2010/main" val="2088371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DE0A58-256A-4EE3-9090-067027D2D71F}"/>
              </a:ext>
            </a:extLst>
          </p:cNvPr>
          <p:cNvSpPr>
            <a:spLocks noGrp="1"/>
          </p:cNvSpPr>
          <p:nvPr>
            <p:ph type="title"/>
          </p:nvPr>
        </p:nvSpPr>
        <p:spPr>
          <a:xfrm>
            <a:off x="646111" y="452718"/>
            <a:ext cx="9404723" cy="726503"/>
          </a:xfrm>
        </p:spPr>
        <p:txBody>
          <a:bodyPr/>
          <a:lstStyle/>
          <a:p>
            <a:pPr algn="ctr"/>
            <a:r>
              <a:rPr lang="en-US" sz="2400" dirty="0"/>
              <a:t>Effect of Doctor’s Degree on Applicant Total and ACT score</a:t>
            </a:r>
          </a:p>
        </p:txBody>
      </p:sp>
      <p:pic>
        <p:nvPicPr>
          <p:cNvPr id="5" name="Content Placeholder 4" descr="A close up of a map&#10;&#10;Description generated with very high confidence">
            <a:extLst>
              <a:ext uri="{FF2B5EF4-FFF2-40B4-BE49-F238E27FC236}">
                <a16:creationId xmlns:a16="http://schemas.microsoft.com/office/drawing/2014/main" id="{E7F579FE-060A-4957-81FF-DD940E839B3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6111" y="1590262"/>
            <a:ext cx="7835280" cy="4950198"/>
          </a:xfrm>
        </p:spPr>
      </p:pic>
      <p:sp>
        <p:nvSpPr>
          <p:cNvPr id="7" name="Content Placeholder 6">
            <a:extLst>
              <a:ext uri="{FF2B5EF4-FFF2-40B4-BE49-F238E27FC236}">
                <a16:creationId xmlns:a16="http://schemas.microsoft.com/office/drawing/2014/main" id="{48ADE5CA-6DED-47BD-ABE6-F7431CFE2A16}"/>
              </a:ext>
            </a:extLst>
          </p:cNvPr>
          <p:cNvSpPr>
            <a:spLocks noGrp="1"/>
          </p:cNvSpPr>
          <p:nvPr>
            <p:ph sz="half" idx="2"/>
          </p:nvPr>
        </p:nvSpPr>
        <p:spPr>
          <a:xfrm>
            <a:off x="8786191" y="1590262"/>
            <a:ext cx="2872409" cy="4586701"/>
          </a:xfrm>
        </p:spPr>
        <p:txBody>
          <a:bodyPr>
            <a:normAutofit/>
          </a:bodyPr>
          <a:lstStyle/>
          <a:p>
            <a:pPr marL="0" indent="0">
              <a:buNone/>
            </a:pPr>
            <a:r>
              <a:rPr lang="en-US" dirty="0"/>
              <a:t>We observe from plot that ACT Composite 75</a:t>
            </a:r>
            <a:r>
              <a:rPr lang="en-US" baseline="30000" dirty="0"/>
              <a:t>th</a:t>
            </a:r>
            <a:r>
              <a:rPr lang="en-US" dirty="0"/>
              <a:t> percentile score for UTD is in the range of Aspire universities, but UTD is lacking in total applicants. UTD can increase applicants total by increase in doctor’s degree - research/ scholarship.</a:t>
            </a:r>
          </a:p>
        </p:txBody>
      </p:sp>
      <p:sp>
        <p:nvSpPr>
          <p:cNvPr id="8" name="Date Placeholder 7">
            <a:extLst>
              <a:ext uri="{FF2B5EF4-FFF2-40B4-BE49-F238E27FC236}">
                <a16:creationId xmlns:a16="http://schemas.microsoft.com/office/drawing/2014/main" id="{CF42E0C3-65BA-4550-9FFC-8D9452693888}"/>
              </a:ext>
            </a:extLst>
          </p:cNvPr>
          <p:cNvSpPr>
            <a:spLocks noGrp="1"/>
          </p:cNvSpPr>
          <p:nvPr>
            <p:ph type="dt" sz="half" idx="10"/>
          </p:nvPr>
        </p:nvSpPr>
        <p:spPr>
          <a:xfrm>
            <a:off x="10455967" y="6540459"/>
            <a:ext cx="990599" cy="304799"/>
          </a:xfrm>
        </p:spPr>
        <p:txBody>
          <a:bodyPr/>
          <a:lstStyle/>
          <a:p>
            <a:fld id="{A29A7A95-D75D-43ED-B51B-7F232F296B9D}" type="datetime1">
              <a:rPr lang="en-US" smtClean="0"/>
              <a:t>3/5/2018</a:t>
            </a:fld>
            <a:endParaRPr lang="en-US" dirty="0"/>
          </a:p>
        </p:txBody>
      </p:sp>
      <p:sp>
        <p:nvSpPr>
          <p:cNvPr id="9" name="Slide Number Placeholder 8">
            <a:extLst>
              <a:ext uri="{FF2B5EF4-FFF2-40B4-BE49-F238E27FC236}">
                <a16:creationId xmlns:a16="http://schemas.microsoft.com/office/drawing/2014/main" id="{BC9270D3-F182-4A28-B8C0-7C6A5A249114}"/>
              </a:ext>
            </a:extLst>
          </p:cNvPr>
          <p:cNvSpPr>
            <a:spLocks noGrp="1"/>
          </p:cNvSpPr>
          <p:nvPr>
            <p:ph type="sldNum" sz="quarter" idx="12"/>
          </p:nvPr>
        </p:nvSpPr>
        <p:spPr>
          <a:xfrm>
            <a:off x="11340548" y="6077571"/>
            <a:ext cx="838199" cy="767687"/>
          </a:xfrm>
        </p:spPr>
        <p:txBody>
          <a:bodyPr/>
          <a:lstStyle/>
          <a:p>
            <a:fld id="{5F3E3A4E-349E-4342-8642-F1BBB80B76E4}" type="slidenum">
              <a:rPr lang="en-US" smtClean="0"/>
              <a:t>2</a:t>
            </a:fld>
            <a:endParaRPr lang="en-US" dirty="0"/>
          </a:p>
        </p:txBody>
      </p:sp>
      <p:sp>
        <p:nvSpPr>
          <p:cNvPr id="10" name="Rectangle 9">
            <a:extLst>
              <a:ext uri="{FF2B5EF4-FFF2-40B4-BE49-F238E27FC236}">
                <a16:creationId xmlns:a16="http://schemas.microsoft.com/office/drawing/2014/main" id="{A3DA1B97-2FAA-4111-8D5C-96C914BEB4B7}"/>
              </a:ext>
            </a:extLst>
          </p:cNvPr>
          <p:cNvSpPr/>
          <p:nvPr/>
        </p:nvSpPr>
        <p:spPr>
          <a:xfrm>
            <a:off x="10363201" y="0"/>
            <a:ext cx="1828798" cy="1179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Tableau</a:t>
            </a:r>
          </a:p>
        </p:txBody>
      </p:sp>
    </p:spTree>
    <p:extLst>
      <p:ext uri="{BB962C8B-B14F-4D97-AF65-F5344CB8AC3E}">
        <p14:creationId xmlns:p14="http://schemas.microsoft.com/office/powerpoint/2010/main" val="1215640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E68F9-14C9-4F04-8A1F-D4AEB0CFF603}"/>
              </a:ext>
            </a:extLst>
          </p:cNvPr>
          <p:cNvSpPr>
            <a:spLocks noGrp="1"/>
          </p:cNvSpPr>
          <p:nvPr>
            <p:ph type="title"/>
          </p:nvPr>
        </p:nvSpPr>
        <p:spPr>
          <a:xfrm>
            <a:off x="520148" y="365125"/>
            <a:ext cx="10608365" cy="695049"/>
          </a:xfrm>
        </p:spPr>
        <p:txBody>
          <a:bodyPr>
            <a:noAutofit/>
          </a:bodyPr>
          <a:lstStyle/>
          <a:p>
            <a:pPr algn="ctr"/>
            <a:r>
              <a:rPr lang="en-US" sz="2400" dirty="0"/>
              <a:t>Relation between Undergraduate and Graduate Enrollment </a:t>
            </a:r>
          </a:p>
        </p:txBody>
      </p:sp>
      <p:pic>
        <p:nvPicPr>
          <p:cNvPr id="4" name="Content Placeholder 3">
            <a:extLst>
              <a:ext uri="{FF2B5EF4-FFF2-40B4-BE49-F238E27FC236}">
                <a16:creationId xmlns:a16="http://schemas.microsoft.com/office/drawing/2014/main" id="{BEDFB02E-49AE-4AEC-8D0C-23E7A5409DF3}"/>
              </a:ext>
            </a:extLst>
          </p:cNvPr>
          <p:cNvPicPr>
            <a:picLocks noGrp="1" noChangeAspect="1"/>
          </p:cNvPicPr>
          <p:nvPr>
            <p:ph sz="half" idx="1"/>
          </p:nvPr>
        </p:nvPicPr>
        <p:blipFill>
          <a:blip r:embed="rId2"/>
          <a:stretch>
            <a:fillRect/>
          </a:stretch>
        </p:blipFill>
        <p:spPr>
          <a:xfrm>
            <a:off x="1000610" y="1060174"/>
            <a:ext cx="7507286" cy="5395093"/>
          </a:xfrm>
          <a:prstGeom prst="rect">
            <a:avLst/>
          </a:prstGeom>
        </p:spPr>
      </p:pic>
      <p:sp>
        <p:nvSpPr>
          <p:cNvPr id="5" name="Content Placeholder 4">
            <a:extLst>
              <a:ext uri="{FF2B5EF4-FFF2-40B4-BE49-F238E27FC236}">
                <a16:creationId xmlns:a16="http://schemas.microsoft.com/office/drawing/2014/main" id="{D196BF06-34EF-4A57-BCA5-4644F754F285}"/>
              </a:ext>
            </a:extLst>
          </p:cNvPr>
          <p:cNvSpPr>
            <a:spLocks noGrp="1"/>
          </p:cNvSpPr>
          <p:nvPr>
            <p:ph sz="half" idx="2"/>
          </p:nvPr>
        </p:nvSpPr>
        <p:spPr>
          <a:xfrm>
            <a:off x="8834231" y="1537028"/>
            <a:ext cx="3057939" cy="4200939"/>
          </a:xfrm>
        </p:spPr>
        <p:txBody>
          <a:bodyPr>
            <a:normAutofit/>
          </a:bodyPr>
          <a:lstStyle/>
          <a:p>
            <a:pPr marL="0" indent="0">
              <a:buNone/>
            </a:pPr>
            <a:r>
              <a:rPr lang="en-US" sz="1800" dirty="0"/>
              <a:t>We infer from the bubble plot that undergraduate enrollment in UTD is very less compared to aspire universities. Although UTD is providing graduate enrollment almost in the same range of aspire universities. UTD can increase graduation rate by increasing undergraduate enrollment.</a:t>
            </a:r>
          </a:p>
        </p:txBody>
      </p:sp>
      <p:sp>
        <p:nvSpPr>
          <p:cNvPr id="6" name="Date Placeholder 5">
            <a:extLst>
              <a:ext uri="{FF2B5EF4-FFF2-40B4-BE49-F238E27FC236}">
                <a16:creationId xmlns:a16="http://schemas.microsoft.com/office/drawing/2014/main" id="{A290F066-7010-49CF-A047-F2762B129627}"/>
              </a:ext>
            </a:extLst>
          </p:cNvPr>
          <p:cNvSpPr>
            <a:spLocks noGrp="1"/>
          </p:cNvSpPr>
          <p:nvPr>
            <p:ph type="dt" sz="half" idx="10"/>
          </p:nvPr>
        </p:nvSpPr>
        <p:spPr>
          <a:xfrm>
            <a:off x="10363201" y="6559129"/>
            <a:ext cx="990599" cy="304799"/>
          </a:xfrm>
        </p:spPr>
        <p:txBody>
          <a:bodyPr/>
          <a:lstStyle/>
          <a:p>
            <a:fld id="{1522A384-6775-4946-AE7A-61D2961CA8F8}" type="datetime1">
              <a:rPr lang="en-US" smtClean="0"/>
              <a:t>3/5/2018</a:t>
            </a:fld>
            <a:endParaRPr lang="en-US" dirty="0"/>
          </a:p>
        </p:txBody>
      </p:sp>
      <p:sp>
        <p:nvSpPr>
          <p:cNvPr id="7" name="Slide Number Placeholder 6">
            <a:extLst>
              <a:ext uri="{FF2B5EF4-FFF2-40B4-BE49-F238E27FC236}">
                <a16:creationId xmlns:a16="http://schemas.microsoft.com/office/drawing/2014/main" id="{00B1C06E-2FF0-481D-9CE8-F692541B2D26}"/>
              </a:ext>
            </a:extLst>
          </p:cNvPr>
          <p:cNvSpPr>
            <a:spLocks noGrp="1"/>
          </p:cNvSpPr>
          <p:nvPr>
            <p:ph type="sldNum" sz="quarter" idx="12"/>
          </p:nvPr>
        </p:nvSpPr>
        <p:spPr>
          <a:xfrm>
            <a:off x="11353800" y="6095774"/>
            <a:ext cx="838199" cy="767687"/>
          </a:xfrm>
        </p:spPr>
        <p:txBody>
          <a:bodyPr/>
          <a:lstStyle/>
          <a:p>
            <a:fld id="{5F3E3A4E-349E-4342-8642-F1BBB80B76E4}" type="slidenum">
              <a:rPr lang="en-US" smtClean="0"/>
              <a:t>3</a:t>
            </a:fld>
            <a:endParaRPr lang="en-US" dirty="0"/>
          </a:p>
        </p:txBody>
      </p:sp>
      <p:sp>
        <p:nvSpPr>
          <p:cNvPr id="8" name="Rectangle 7">
            <a:extLst>
              <a:ext uri="{FF2B5EF4-FFF2-40B4-BE49-F238E27FC236}">
                <a16:creationId xmlns:a16="http://schemas.microsoft.com/office/drawing/2014/main" id="{645D0AD2-3059-4946-A272-C044ACB36A75}"/>
              </a:ext>
            </a:extLst>
          </p:cNvPr>
          <p:cNvSpPr/>
          <p:nvPr/>
        </p:nvSpPr>
        <p:spPr>
          <a:xfrm>
            <a:off x="10363201" y="0"/>
            <a:ext cx="1828798" cy="1179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ggplot2</a:t>
            </a:r>
          </a:p>
        </p:txBody>
      </p:sp>
    </p:spTree>
    <p:extLst>
      <p:ext uri="{BB962C8B-B14F-4D97-AF65-F5344CB8AC3E}">
        <p14:creationId xmlns:p14="http://schemas.microsoft.com/office/powerpoint/2010/main" val="896533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DF356-580C-4931-9CB1-9229D616F49C}"/>
              </a:ext>
            </a:extLst>
          </p:cNvPr>
          <p:cNvSpPr>
            <a:spLocks noGrp="1"/>
          </p:cNvSpPr>
          <p:nvPr>
            <p:ph type="title"/>
          </p:nvPr>
        </p:nvSpPr>
        <p:spPr>
          <a:xfrm>
            <a:off x="646111" y="452718"/>
            <a:ext cx="9404723" cy="728509"/>
          </a:xfrm>
        </p:spPr>
        <p:txBody>
          <a:bodyPr/>
          <a:lstStyle/>
          <a:p>
            <a:pPr algn="ctr"/>
            <a:r>
              <a:rPr lang="en-US" sz="2400" dirty="0"/>
              <a:t>Effect of Full time enrollment over Admission Total</a:t>
            </a:r>
          </a:p>
        </p:txBody>
      </p:sp>
      <p:sp>
        <p:nvSpPr>
          <p:cNvPr id="9" name="Content Placeholder 8">
            <a:extLst>
              <a:ext uri="{FF2B5EF4-FFF2-40B4-BE49-F238E27FC236}">
                <a16:creationId xmlns:a16="http://schemas.microsoft.com/office/drawing/2014/main" id="{C8E19365-F3DE-4103-A105-91B8C2466369}"/>
              </a:ext>
            </a:extLst>
          </p:cNvPr>
          <p:cNvSpPr>
            <a:spLocks noGrp="1"/>
          </p:cNvSpPr>
          <p:nvPr>
            <p:ph sz="half" idx="2"/>
          </p:nvPr>
        </p:nvSpPr>
        <p:spPr>
          <a:xfrm>
            <a:off x="8971721" y="1304204"/>
            <a:ext cx="2605955" cy="4200245"/>
          </a:xfrm>
        </p:spPr>
        <p:txBody>
          <a:bodyPr>
            <a:normAutofit fontScale="92500" lnSpcReduction="10000"/>
          </a:bodyPr>
          <a:lstStyle/>
          <a:p>
            <a:pPr marL="0" indent="0">
              <a:buNone/>
            </a:pPr>
            <a:r>
              <a:rPr lang="en-US" dirty="0"/>
              <a:t>We observe from plot that Full time enrollment is more compared to part time enrollment for aspire universities. </a:t>
            </a:r>
          </a:p>
          <a:p>
            <a:pPr marL="0" indent="0">
              <a:buNone/>
            </a:pPr>
            <a:r>
              <a:rPr lang="en-US" dirty="0"/>
              <a:t>Aspire universities have larger enrollment total size.</a:t>
            </a:r>
          </a:p>
          <a:p>
            <a:pPr marL="0" indent="0">
              <a:buNone/>
            </a:pPr>
            <a:r>
              <a:rPr lang="en-US" dirty="0"/>
              <a:t>Hence UTD can focus on increasing full time enrollment keeping the part time enrollment in proportion like aspire universities.</a:t>
            </a:r>
          </a:p>
        </p:txBody>
      </p:sp>
      <p:sp>
        <p:nvSpPr>
          <p:cNvPr id="4" name="Date Placeholder 3">
            <a:extLst>
              <a:ext uri="{FF2B5EF4-FFF2-40B4-BE49-F238E27FC236}">
                <a16:creationId xmlns:a16="http://schemas.microsoft.com/office/drawing/2014/main" id="{63F81CC1-D3BE-4131-A5E3-12394FB97D5A}"/>
              </a:ext>
            </a:extLst>
          </p:cNvPr>
          <p:cNvSpPr>
            <a:spLocks noGrp="1"/>
          </p:cNvSpPr>
          <p:nvPr>
            <p:ph type="dt" sz="half" idx="10"/>
          </p:nvPr>
        </p:nvSpPr>
        <p:spPr>
          <a:xfrm>
            <a:off x="10287001" y="6553201"/>
            <a:ext cx="990599" cy="304799"/>
          </a:xfrm>
        </p:spPr>
        <p:txBody>
          <a:bodyPr/>
          <a:lstStyle/>
          <a:p>
            <a:fld id="{0DEEEB5D-00BA-4480-8D36-BB6D2159BA84}" type="datetime1">
              <a:rPr lang="en-US" smtClean="0"/>
              <a:t>3/5/2018</a:t>
            </a:fld>
            <a:endParaRPr lang="en-US" dirty="0"/>
          </a:p>
        </p:txBody>
      </p:sp>
      <p:sp>
        <p:nvSpPr>
          <p:cNvPr id="5" name="Slide Number Placeholder 4">
            <a:extLst>
              <a:ext uri="{FF2B5EF4-FFF2-40B4-BE49-F238E27FC236}">
                <a16:creationId xmlns:a16="http://schemas.microsoft.com/office/drawing/2014/main" id="{757433E7-0344-4E48-AF24-307CB7900747}"/>
              </a:ext>
            </a:extLst>
          </p:cNvPr>
          <p:cNvSpPr>
            <a:spLocks noGrp="1"/>
          </p:cNvSpPr>
          <p:nvPr>
            <p:ph type="sldNum" sz="quarter" idx="12"/>
          </p:nvPr>
        </p:nvSpPr>
        <p:spPr>
          <a:xfrm>
            <a:off x="11352357" y="6090313"/>
            <a:ext cx="838199" cy="767687"/>
          </a:xfrm>
        </p:spPr>
        <p:txBody>
          <a:bodyPr/>
          <a:lstStyle/>
          <a:p>
            <a:fld id="{5F3E3A4E-349E-4342-8642-F1BBB80B76E4}" type="slidenum">
              <a:rPr lang="en-US" smtClean="0"/>
              <a:t>4</a:t>
            </a:fld>
            <a:endParaRPr lang="en-US" dirty="0"/>
          </a:p>
        </p:txBody>
      </p:sp>
      <p:sp>
        <p:nvSpPr>
          <p:cNvPr id="6" name="Rectangle 5">
            <a:extLst>
              <a:ext uri="{FF2B5EF4-FFF2-40B4-BE49-F238E27FC236}">
                <a16:creationId xmlns:a16="http://schemas.microsoft.com/office/drawing/2014/main" id="{7B76BAC3-D334-4B92-AFF0-C6614737E06C}"/>
              </a:ext>
            </a:extLst>
          </p:cNvPr>
          <p:cNvSpPr/>
          <p:nvPr/>
        </p:nvSpPr>
        <p:spPr>
          <a:xfrm>
            <a:off x="10361758" y="2006"/>
            <a:ext cx="1828798" cy="1179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Power BI</a:t>
            </a:r>
          </a:p>
        </p:txBody>
      </p:sp>
      <p:pic>
        <p:nvPicPr>
          <p:cNvPr id="12" name="Picture 11">
            <a:extLst>
              <a:ext uri="{FF2B5EF4-FFF2-40B4-BE49-F238E27FC236}">
                <a16:creationId xmlns:a16="http://schemas.microsoft.com/office/drawing/2014/main" id="{D62ACB16-AC4B-4AA7-B13A-C698AFB88D79}"/>
              </a:ext>
            </a:extLst>
          </p:cNvPr>
          <p:cNvPicPr>
            <a:picLocks noChangeAspect="1"/>
          </p:cNvPicPr>
          <p:nvPr/>
        </p:nvPicPr>
        <p:blipFill>
          <a:blip r:embed="rId2"/>
          <a:stretch>
            <a:fillRect/>
          </a:stretch>
        </p:blipFill>
        <p:spPr>
          <a:xfrm>
            <a:off x="646110" y="1073426"/>
            <a:ext cx="8193089" cy="5327374"/>
          </a:xfrm>
          <a:prstGeom prst="rect">
            <a:avLst/>
          </a:prstGeom>
        </p:spPr>
      </p:pic>
    </p:spTree>
    <p:extLst>
      <p:ext uri="{BB962C8B-B14F-4D97-AF65-F5344CB8AC3E}">
        <p14:creationId xmlns:p14="http://schemas.microsoft.com/office/powerpoint/2010/main" val="646726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4" descr="A close up of a map&#10;&#10;Description generated with high confidence">
            <a:extLst>
              <a:ext uri="{FF2B5EF4-FFF2-40B4-BE49-F238E27FC236}">
                <a16:creationId xmlns:a16="http://schemas.microsoft.com/office/drawing/2014/main" id="{9A547837-D457-45C6-B3A6-D4A11B1A6D24}"/>
              </a:ext>
            </a:extLst>
          </p:cNvPr>
          <p:cNvPicPr>
            <a:picLocks noChangeAspect="1"/>
          </p:cNvPicPr>
          <p:nvPr/>
        </p:nvPicPr>
        <p:blipFill rotWithShape="1">
          <a:blip r:embed="rId2">
            <a:extLst>
              <a:ext uri="{28A0092B-C50C-407E-A947-70E740481C1C}">
                <a14:useLocalDpi xmlns:a14="http://schemas.microsoft.com/office/drawing/2010/main" val="0"/>
              </a:ext>
            </a:extLst>
          </a:blip>
          <a:srcRect r="14295" b="2"/>
          <a:stretch/>
        </p:blipFill>
        <p:spPr>
          <a:xfrm>
            <a:off x="646111" y="1449387"/>
            <a:ext cx="7278689" cy="4858648"/>
          </a:xfrm>
          <a:prstGeom prst="rect">
            <a:avLst/>
          </a:prstGeom>
        </p:spPr>
      </p:pic>
      <p:sp>
        <p:nvSpPr>
          <p:cNvPr id="7" name="Title 6">
            <a:extLst>
              <a:ext uri="{FF2B5EF4-FFF2-40B4-BE49-F238E27FC236}">
                <a16:creationId xmlns:a16="http://schemas.microsoft.com/office/drawing/2014/main" id="{B68BFD91-895F-493E-882A-9FC3BEE941C0}"/>
              </a:ext>
            </a:extLst>
          </p:cNvPr>
          <p:cNvSpPr>
            <a:spLocks noGrp="1"/>
          </p:cNvSpPr>
          <p:nvPr>
            <p:ph type="title"/>
          </p:nvPr>
        </p:nvSpPr>
        <p:spPr>
          <a:xfrm>
            <a:off x="646111" y="452718"/>
            <a:ext cx="9693403" cy="996669"/>
          </a:xfrm>
        </p:spPr>
        <p:txBody>
          <a:bodyPr vert="horz" lIns="91440" tIns="45720" rIns="91440" bIns="45720" rtlCol="0" anchor="t">
            <a:noAutofit/>
          </a:bodyPr>
          <a:lstStyle/>
          <a:p>
            <a:pPr algn="ctr"/>
            <a:r>
              <a:rPr lang="en-US" sz="2400" dirty="0"/>
              <a:t>Effect of Degrees awarded on Graduation Rate</a:t>
            </a:r>
          </a:p>
        </p:txBody>
      </p:sp>
      <p:sp>
        <p:nvSpPr>
          <p:cNvPr id="12" name="Content Placeholder 11"/>
          <p:cNvSpPr>
            <a:spLocks noGrp="1"/>
          </p:cNvSpPr>
          <p:nvPr>
            <p:ph idx="1"/>
          </p:nvPr>
        </p:nvSpPr>
        <p:spPr>
          <a:xfrm>
            <a:off x="8044070" y="1457739"/>
            <a:ext cx="3309730" cy="4850296"/>
          </a:xfrm>
        </p:spPr>
        <p:txBody>
          <a:bodyPr>
            <a:normAutofit/>
          </a:bodyPr>
          <a:lstStyle/>
          <a:p>
            <a:endParaRPr lang="en-US" sz="1800" dirty="0"/>
          </a:p>
          <a:p>
            <a:pPr marL="0" indent="0">
              <a:buNone/>
            </a:pPr>
            <a:r>
              <a:rPr lang="en-US" sz="1800" dirty="0"/>
              <a:t>We infer from the plot that number of bachelor’s degree awarded is higher for aspire universities.</a:t>
            </a:r>
          </a:p>
          <a:p>
            <a:pPr marL="0" indent="0">
              <a:buNone/>
            </a:pPr>
            <a:r>
              <a:rPr lang="en-US" sz="1800" dirty="0"/>
              <a:t>P.S.-Size represents Graduation rate-Bachelor degree within 5 years, total</a:t>
            </a:r>
          </a:p>
        </p:txBody>
      </p:sp>
      <p:sp>
        <p:nvSpPr>
          <p:cNvPr id="5" name="Date Placeholder 4">
            <a:extLst>
              <a:ext uri="{FF2B5EF4-FFF2-40B4-BE49-F238E27FC236}">
                <a16:creationId xmlns:a16="http://schemas.microsoft.com/office/drawing/2014/main" id="{29B0C932-AE0F-4056-86B6-69E1AC0354DA}"/>
              </a:ext>
            </a:extLst>
          </p:cNvPr>
          <p:cNvSpPr>
            <a:spLocks noGrp="1"/>
          </p:cNvSpPr>
          <p:nvPr>
            <p:ph type="dt" sz="half" idx="10"/>
          </p:nvPr>
        </p:nvSpPr>
        <p:spPr>
          <a:xfrm>
            <a:off x="10339514" y="6553201"/>
            <a:ext cx="990599" cy="304799"/>
          </a:xfrm>
        </p:spPr>
        <p:txBody>
          <a:bodyPr/>
          <a:lstStyle/>
          <a:p>
            <a:fld id="{A68D8F27-CF63-4599-B9F5-36E2E35FA4A5}" type="datetime1">
              <a:rPr lang="en-US" smtClean="0"/>
              <a:t>3/5/2018</a:t>
            </a:fld>
            <a:endParaRPr lang="en-US" dirty="0"/>
          </a:p>
        </p:txBody>
      </p:sp>
      <p:sp>
        <p:nvSpPr>
          <p:cNvPr id="8" name="Slide Number Placeholder 7">
            <a:extLst>
              <a:ext uri="{FF2B5EF4-FFF2-40B4-BE49-F238E27FC236}">
                <a16:creationId xmlns:a16="http://schemas.microsoft.com/office/drawing/2014/main" id="{0E98E7DD-16A4-4A60-9B37-BFADEB419C82}"/>
              </a:ext>
            </a:extLst>
          </p:cNvPr>
          <p:cNvSpPr>
            <a:spLocks noGrp="1"/>
          </p:cNvSpPr>
          <p:nvPr>
            <p:ph type="sldNum" sz="quarter" idx="12"/>
          </p:nvPr>
        </p:nvSpPr>
        <p:spPr>
          <a:xfrm>
            <a:off x="11330113" y="6090313"/>
            <a:ext cx="838199" cy="767687"/>
          </a:xfrm>
        </p:spPr>
        <p:txBody>
          <a:bodyPr/>
          <a:lstStyle/>
          <a:p>
            <a:fld id="{5F3E3A4E-349E-4342-8642-F1BBB80B76E4}" type="slidenum">
              <a:rPr lang="en-US" smtClean="0"/>
              <a:t>5</a:t>
            </a:fld>
            <a:endParaRPr lang="en-US" dirty="0"/>
          </a:p>
        </p:txBody>
      </p:sp>
      <p:sp>
        <p:nvSpPr>
          <p:cNvPr id="13" name="Rectangle 12">
            <a:extLst>
              <a:ext uri="{FF2B5EF4-FFF2-40B4-BE49-F238E27FC236}">
                <a16:creationId xmlns:a16="http://schemas.microsoft.com/office/drawing/2014/main" id="{C892F324-E38A-4D3A-A971-EA01072D664E}"/>
              </a:ext>
            </a:extLst>
          </p:cNvPr>
          <p:cNvSpPr/>
          <p:nvPr/>
        </p:nvSpPr>
        <p:spPr>
          <a:xfrm>
            <a:off x="10363201" y="0"/>
            <a:ext cx="1828798" cy="1179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Tableau</a:t>
            </a:r>
          </a:p>
        </p:txBody>
      </p:sp>
    </p:spTree>
    <p:extLst>
      <p:ext uri="{BB962C8B-B14F-4D97-AF65-F5344CB8AC3E}">
        <p14:creationId xmlns:p14="http://schemas.microsoft.com/office/powerpoint/2010/main" val="368241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1C1FD-7296-475C-AAD9-B612F7FFC674}"/>
              </a:ext>
            </a:extLst>
          </p:cNvPr>
          <p:cNvSpPr>
            <a:spLocks noGrp="1"/>
          </p:cNvSpPr>
          <p:nvPr>
            <p:ph type="title"/>
          </p:nvPr>
        </p:nvSpPr>
        <p:spPr>
          <a:xfrm>
            <a:off x="646111" y="452718"/>
            <a:ext cx="9404723" cy="779734"/>
          </a:xfrm>
        </p:spPr>
        <p:txBody>
          <a:bodyPr/>
          <a:lstStyle/>
          <a:p>
            <a:pPr algn="ctr"/>
            <a:r>
              <a:rPr lang="en-US" sz="2400" dirty="0"/>
              <a:t>Recommendations</a:t>
            </a:r>
          </a:p>
        </p:txBody>
      </p:sp>
      <p:sp>
        <p:nvSpPr>
          <p:cNvPr id="3" name="Content Placeholder 2">
            <a:extLst>
              <a:ext uri="{FF2B5EF4-FFF2-40B4-BE49-F238E27FC236}">
                <a16:creationId xmlns:a16="http://schemas.microsoft.com/office/drawing/2014/main" id="{86D9F924-2AB0-4BCA-8F01-7130C5D9F1DF}"/>
              </a:ext>
            </a:extLst>
          </p:cNvPr>
          <p:cNvSpPr>
            <a:spLocks noGrp="1"/>
          </p:cNvSpPr>
          <p:nvPr>
            <p:ph idx="1"/>
          </p:nvPr>
        </p:nvSpPr>
        <p:spPr>
          <a:xfrm>
            <a:off x="646112" y="1232452"/>
            <a:ext cx="10395322" cy="5015947"/>
          </a:xfrm>
        </p:spPr>
        <p:txBody>
          <a:bodyPr/>
          <a:lstStyle/>
          <a:p>
            <a:pPr algn="just"/>
            <a:r>
              <a:rPr lang="en-US" dirty="0"/>
              <a:t>UTD can try to increase tuition fees to increase endowment. Increase in endowment will help to increase research activities.</a:t>
            </a:r>
          </a:p>
          <a:p>
            <a:pPr algn="just"/>
            <a:r>
              <a:rPr lang="en-US" dirty="0"/>
              <a:t>UTD can increase total number of applicants by increasing doctor’s degree-research/scholarship, as this will imply that UTD focuses more on research.</a:t>
            </a:r>
          </a:p>
          <a:p>
            <a:pPr marL="0" indent="0" algn="just">
              <a:buNone/>
            </a:pPr>
            <a:r>
              <a:rPr lang="en-US" dirty="0"/>
              <a:t>	(Refer Appendix for further information explored)</a:t>
            </a:r>
          </a:p>
          <a:p>
            <a:pPr algn="just"/>
            <a:r>
              <a:rPr lang="en-US" dirty="0"/>
              <a:t>UTD can increase graduation rate by increasing undergraduate enrollment. </a:t>
            </a:r>
          </a:p>
          <a:p>
            <a:pPr algn="just"/>
            <a:r>
              <a:rPr lang="en-US" dirty="0"/>
              <a:t>UTD should try to improve the ratio of Bachelor’s degree awarded to Master’s degree awarded and increase the graduation rate like aspire universities.</a:t>
            </a:r>
          </a:p>
          <a:p>
            <a:pPr algn="just"/>
            <a:r>
              <a:rPr lang="en-US" dirty="0"/>
              <a:t>UTD should prefer full time enrollment over part time enrollment.</a:t>
            </a:r>
          </a:p>
          <a:p>
            <a:pPr algn="just"/>
            <a:endParaRPr lang="en-US" dirty="0"/>
          </a:p>
        </p:txBody>
      </p:sp>
      <p:sp>
        <p:nvSpPr>
          <p:cNvPr id="4" name="Date Placeholder 3">
            <a:extLst>
              <a:ext uri="{FF2B5EF4-FFF2-40B4-BE49-F238E27FC236}">
                <a16:creationId xmlns:a16="http://schemas.microsoft.com/office/drawing/2014/main" id="{01B7EB4B-3201-46DB-A7C2-009BBCE6AF2E}"/>
              </a:ext>
            </a:extLst>
          </p:cNvPr>
          <p:cNvSpPr>
            <a:spLocks noGrp="1"/>
          </p:cNvSpPr>
          <p:nvPr>
            <p:ph type="dt" sz="half" idx="10"/>
          </p:nvPr>
        </p:nvSpPr>
        <p:spPr>
          <a:xfrm>
            <a:off x="10349950" y="6540416"/>
            <a:ext cx="990599" cy="304799"/>
          </a:xfrm>
        </p:spPr>
        <p:txBody>
          <a:bodyPr/>
          <a:lstStyle/>
          <a:p>
            <a:fld id="{C37C5FDA-F59C-402A-B958-C1B07AA6E72F}" type="datetime1">
              <a:rPr lang="en-US" smtClean="0"/>
              <a:t>3/5/2018</a:t>
            </a:fld>
            <a:endParaRPr lang="en-US"/>
          </a:p>
        </p:txBody>
      </p:sp>
      <p:sp>
        <p:nvSpPr>
          <p:cNvPr id="5" name="Slide Number Placeholder 4">
            <a:extLst>
              <a:ext uri="{FF2B5EF4-FFF2-40B4-BE49-F238E27FC236}">
                <a16:creationId xmlns:a16="http://schemas.microsoft.com/office/drawing/2014/main" id="{EDBD7AD7-EF0E-49F9-81BD-62CC22EBD27F}"/>
              </a:ext>
            </a:extLst>
          </p:cNvPr>
          <p:cNvSpPr>
            <a:spLocks noGrp="1"/>
          </p:cNvSpPr>
          <p:nvPr>
            <p:ph type="sldNum" sz="quarter" idx="12"/>
          </p:nvPr>
        </p:nvSpPr>
        <p:spPr>
          <a:xfrm>
            <a:off x="11340549" y="6077061"/>
            <a:ext cx="838199" cy="767687"/>
          </a:xfrm>
        </p:spPr>
        <p:txBody>
          <a:bodyPr/>
          <a:lstStyle/>
          <a:p>
            <a:fld id="{5F3E3A4E-349E-4342-8642-F1BBB80B76E4}" type="slidenum">
              <a:rPr lang="en-US" smtClean="0"/>
              <a:t>6</a:t>
            </a:fld>
            <a:endParaRPr lang="en-US" dirty="0"/>
          </a:p>
        </p:txBody>
      </p:sp>
    </p:spTree>
    <p:extLst>
      <p:ext uri="{BB962C8B-B14F-4D97-AF65-F5344CB8AC3E}">
        <p14:creationId xmlns:p14="http://schemas.microsoft.com/office/powerpoint/2010/main" val="1948613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6B68-8E1C-417D-9C98-8A469492721F}"/>
              </a:ext>
            </a:extLst>
          </p:cNvPr>
          <p:cNvSpPr>
            <a:spLocks noGrp="1"/>
          </p:cNvSpPr>
          <p:nvPr>
            <p:ph type="title"/>
          </p:nvPr>
        </p:nvSpPr>
        <p:spPr>
          <a:xfrm>
            <a:off x="646111" y="452718"/>
            <a:ext cx="9404723" cy="832743"/>
          </a:xfrm>
        </p:spPr>
        <p:txBody>
          <a:bodyPr/>
          <a:lstStyle/>
          <a:p>
            <a:pPr algn="ctr"/>
            <a:r>
              <a:rPr lang="en-US" sz="2400" dirty="0"/>
              <a:t>Appendix</a:t>
            </a:r>
          </a:p>
        </p:txBody>
      </p:sp>
      <p:sp>
        <p:nvSpPr>
          <p:cNvPr id="3" name="Content Placeholder 2">
            <a:extLst>
              <a:ext uri="{FF2B5EF4-FFF2-40B4-BE49-F238E27FC236}">
                <a16:creationId xmlns:a16="http://schemas.microsoft.com/office/drawing/2014/main" id="{F3685EC3-4793-4DB4-8AB7-F1581846F31B}"/>
              </a:ext>
            </a:extLst>
          </p:cNvPr>
          <p:cNvSpPr>
            <a:spLocks noGrp="1"/>
          </p:cNvSpPr>
          <p:nvPr>
            <p:ph idx="1"/>
          </p:nvPr>
        </p:nvSpPr>
        <p:spPr/>
        <p:txBody>
          <a:bodyPr/>
          <a:lstStyle/>
          <a:p>
            <a:r>
              <a:rPr lang="en-US" dirty="0">
                <a:hlinkClick r:id="rId2"/>
              </a:rPr>
              <a:t>https://www.reputationmanagement.com/blog/academic-reputation-important-factor-college-choice/</a:t>
            </a:r>
            <a:endParaRPr lang="en-US" dirty="0"/>
          </a:p>
          <a:p>
            <a:endParaRPr lang="en-US" dirty="0"/>
          </a:p>
          <a:p>
            <a:r>
              <a:rPr lang="en-US" dirty="0">
                <a:hlinkClick r:id="rId3"/>
              </a:rPr>
              <a:t>https://www.timeshighereducation.com/world-reputation-rankings-2014-methodology</a:t>
            </a:r>
            <a:endParaRPr lang="en-US" dirty="0"/>
          </a:p>
          <a:p>
            <a:endParaRPr lang="en-US" dirty="0"/>
          </a:p>
          <a:p>
            <a:endParaRPr lang="en-US" dirty="0"/>
          </a:p>
        </p:txBody>
      </p:sp>
    </p:spTree>
    <p:extLst>
      <p:ext uri="{BB962C8B-B14F-4D97-AF65-F5344CB8AC3E}">
        <p14:creationId xmlns:p14="http://schemas.microsoft.com/office/powerpoint/2010/main" val="33459041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181</TotalTime>
  <Words>343</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Ion</vt:lpstr>
      <vt:lpstr>Effect of Tuition fees and Full Time enrollment on Endowment</vt:lpstr>
      <vt:lpstr>Effect of Doctor’s Degree on Applicant Total and ACT score</vt:lpstr>
      <vt:lpstr>Relation between Undergraduate and Graduate Enrollment </vt:lpstr>
      <vt:lpstr>Effect of Full time enrollment over Admission Total</vt:lpstr>
      <vt:lpstr>Effect of Degrees awarded on Graduation Rate</vt:lpstr>
      <vt:lpstr>Recommendations</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Langade, Priyanka Dhananjay</dc:creator>
  <cp:lastModifiedBy>Langade, Priyanka Dhananjay</cp:lastModifiedBy>
  <cp:revision>37</cp:revision>
  <dcterms:created xsi:type="dcterms:W3CDTF">2017-10-06T01:57:18Z</dcterms:created>
  <dcterms:modified xsi:type="dcterms:W3CDTF">2018-03-06T04:03:24Z</dcterms:modified>
</cp:coreProperties>
</file>