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56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6" autoAdjust="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8E80F-CE01-49B0-9B87-38E622292C1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F4CA-8AD1-4C74-807B-BE4BCBE2C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F4CA-8AD1-4C74-807B-BE4BCBE2C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9F4CA-8AD1-4C74-807B-BE4BCBE2C7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5EC0-46D6-4A3E-8132-60626F8A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DB1BA-A7E5-4CDB-9D69-10FD5B14F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74C3-494C-45D7-836D-F62107D0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FF86-C673-4EF8-90BA-6AAACB04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EB9B-5CDB-4C81-B842-56609FE7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11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8495-60BF-4A64-BE47-71F8A62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F268-DB8D-49AF-998F-4FB7B6B09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E487-C376-44C9-9F69-99297F12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B66A-1115-4219-85E0-43B3437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2BF0-3B9E-400C-B6A8-B5C0416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6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04F15-7CFD-47E3-940E-E0289DE65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BC8F-06B6-4BB3-A407-CB88CC919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6C0BC-6E20-4C40-8B78-6B1B9195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920ED-DA57-4A27-9835-B2E0A2E9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4E52-BEBD-4DFE-8648-FAFC5EF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2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70C-CF2C-4F16-ABAE-0EE6865E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B3F1-DA0A-4EFE-A7A4-E2E35D77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8008-FE28-4ACE-8C7F-0485743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590E-8BD4-456F-9519-13A94126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260E-1B93-46BA-811F-55C81FA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20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79E-077C-4DB6-94B7-85D64424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983C-02A6-456F-98FF-7DE6491D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F171-A39D-4A90-B95D-23100AD0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C2C30-CE5D-4035-88C5-CE56BDA1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A4F2-359F-4C28-8F7F-B0B11600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19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5DA2-573F-4ABF-A2F9-FBD805B0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432E-E530-4837-9045-699DE458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2FF2-1888-43B4-87D6-C8F94DFF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2B3A-2BE7-4825-B339-5DFC5939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A3C8-1B4B-48F5-BE7A-352F5266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1E6B-1850-4AA6-930E-71006DC0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284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2956-A41F-48C0-9A10-4720B651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1480-BC6B-4DCA-B188-7B769551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7935-12F8-472D-B5E2-46582CA8C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8293-E87C-4F69-9686-B2AEEFFF3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7F73B-05FD-48BA-BAC1-F646B8A73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2A6F7-1A84-4F62-B15A-62094E6F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13C-4666-4B2B-B614-822C2780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EF6C-3886-4789-B0E9-F12D415D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6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F6C-D6A3-4241-BE6A-40DB7FF7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B4515-D94F-47C0-A1D2-11A72E8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BD5B-8F2A-4BA2-B128-E38C5397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60A5-F324-4E2A-AC0C-F2540CB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33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B9236-9A3F-4B2A-B076-DFD31D1E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32432-3A90-4E27-AF01-318B67D0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50398-C555-4DDE-8E6B-334F2D0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0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9683-1D66-404B-9DD6-7EB59C2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03D0-031B-4857-8FBA-0C1983F1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4399-48E2-4D55-8985-94020C7A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F1E0C-BD0C-41F8-9125-E3B4856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623C-1EDD-495E-A420-986DBC20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EF32-0823-4F9D-B4C6-3EEB535B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34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FAA1-D033-44EB-A8FD-4896F93B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85F85-00F1-4625-9389-B24C8E6A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A859C-520B-4C97-9FB4-0C965DF8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227F-BFC9-4E2F-A16E-1E2F2584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8805-6F5F-4EE6-AB42-FB572D69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4A76-03D1-49CB-B05E-F1BF6D2E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93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0C7E-92DA-410E-A1FE-977F469C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70CC-55BD-4348-A098-9290BF36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842D-8585-4C63-BF80-A52D25E1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F996-6C7F-4171-A5A7-35389022FF7E}" type="datetimeFigureOut">
              <a:rPr lang="th-TH" smtClean="0"/>
              <a:t>07/12/64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58E7-2584-4FA9-A450-C253C028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2B4B-2576-4953-840F-3C37D9C62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8BF5-241B-4A3F-AD68-100BABF0677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126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C8DE4A-31C0-4C8F-AC73-F6129C54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75785"/>
              </p:ext>
            </p:extLst>
          </p:nvPr>
        </p:nvGraphicFramePr>
        <p:xfrm>
          <a:off x="2496000" y="1833563"/>
          <a:ext cx="7200000" cy="3850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7256">
                  <a:extLst>
                    <a:ext uri="{9D8B030D-6E8A-4147-A177-3AD203B41FA5}">
                      <a16:colId xmlns:a16="http://schemas.microsoft.com/office/drawing/2014/main" val="3536334680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1557530868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2766182728"/>
                    </a:ext>
                  </a:extLst>
                </a:gridCol>
                <a:gridCol w="1394248">
                  <a:extLst>
                    <a:ext uri="{9D8B030D-6E8A-4147-A177-3AD203B41FA5}">
                      <a16:colId xmlns:a16="http://schemas.microsoft.com/office/drawing/2014/main" val="2484470125"/>
                    </a:ext>
                  </a:extLst>
                </a:gridCol>
              </a:tblGrid>
              <a:tr h="284797">
                <a:tc rowSpan="2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ระดับผู้ใช้งาน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596963"/>
                  </a:ext>
                </a:extLst>
              </a:tr>
              <a:tr h="816373">
                <a:tc vMerge="1">
                  <a:txBody>
                    <a:bodyPr/>
                    <a:lstStyle/>
                    <a:p>
                      <a:pPr algn="ctr" fontAlgn="t"/>
                      <a:r>
                        <a:rPr lang="th-T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1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เลขาคณะทำงาน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2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ผู้ประสานงานหน่วยงาน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ระดับ 3</a:t>
                      </a:r>
                    </a:p>
                    <a:p>
                      <a:pPr algn="ctr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ผู้บริหารศูนย์</a:t>
                      </a:r>
                      <a:endParaRPr lang="th-TH" sz="18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10434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เพิ่มเลขมอก.</a:t>
                      </a:r>
                      <a:b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เพื่อเริ่มต้นงาน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31855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บันทึกสถานะ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บันทึกความก้าวหน้า และแนบเอกสาร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884931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สร้างรายงาน</a:t>
                      </a:r>
                    </a:p>
                    <a:p>
                      <a:pPr algn="l" fontAlgn="t"/>
                      <a:r>
                        <a:rPr lang="th-T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สร้างรายงาน และเรียกดูรายงานจากข้อมูลที่บันทึกแล้ว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ได้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l" fontAlgn="t"/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3329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รายชื่อเจ้าหน้าที่ในแต่ละระดับ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วรรษมน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ชลณภัทร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สุรเดช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 ผู้ประสานงานศูนย์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ผวว.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พี่วิรัช</a:t>
                      </a:r>
                    </a:p>
                    <a:p>
                      <a:pPr algn="l" fontAlgn="t"/>
                      <a:r>
                        <a:rPr lang="th-TH" sz="1800" u="none" strike="noStrike" dirty="0"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พี่หมู</a:t>
                      </a:r>
                      <a:endParaRPr lang="th-TH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07955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C54EE5-C934-43D2-AEA7-038A43285A63}"/>
              </a:ext>
            </a:extLst>
          </p:cNvPr>
          <p:cNvSpPr txBox="1"/>
          <p:nvPr/>
        </p:nvSpPr>
        <p:spPr>
          <a:xfrm>
            <a:off x="0" y="650260"/>
            <a:ext cx="12192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ร่างระบบติดตามงานมาตรา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487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D9662-323D-4B41-9D19-4AACF397C5DB}"/>
              </a:ext>
            </a:extLst>
          </p:cNvPr>
          <p:cNvSpPr/>
          <p:nvPr/>
        </p:nvSpPr>
        <p:spPr>
          <a:xfrm>
            <a:off x="4989250" y="2574524"/>
            <a:ext cx="1793290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ระบบติดตามงานมาตรา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5FF0A-ED6D-4F74-836E-2921DB54E3CB}"/>
              </a:ext>
            </a:extLst>
          </p:cNvPr>
          <p:cNvSpPr/>
          <p:nvPr/>
        </p:nvSpPr>
        <p:spPr>
          <a:xfrm>
            <a:off x="223796" y="5630523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th-TH" sz="2800" b="1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ผู้บริหารศูนย์</a:t>
            </a:r>
            <a:endParaRPr lang="th-TH" sz="2800" b="1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D5509-6017-449A-A2DD-2C23A8D3F9B8}"/>
              </a:ext>
            </a:extLst>
          </p:cNvPr>
          <p:cNvSpPr/>
          <p:nvPr/>
        </p:nvSpPr>
        <p:spPr>
          <a:xfrm>
            <a:off x="9707733" y="83739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Admin</a:t>
            </a:r>
            <a:endParaRPr lang="th-TH" sz="2800" b="1" i="0" u="none" strike="noStrike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4C41F4-D56A-43EE-BCC2-41BBDE309C1D}"/>
              </a:ext>
            </a:extLst>
          </p:cNvPr>
          <p:cNvCxnSpPr>
            <a:cxnSpLocks/>
            <a:stCxn id="18" idx="2"/>
            <a:endCxn id="4" idx="3"/>
          </p:cNvCxnSpPr>
          <p:nvPr/>
        </p:nvCxnSpPr>
        <p:spPr>
          <a:xfrm rot="5400000">
            <a:off x="7652253" y="190571"/>
            <a:ext cx="1993636" cy="3733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87D2B27-93D1-483C-B386-065C7A225C99}"/>
              </a:ext>
            </a:extLst>
          </p:cNvPr>
          <p:cNvCxnSpPr>
            <a:stCxn id="4" idx="2"/>
            <a:endCxn id="6" idx="3"/>
          </p:cNvCxnSpPr>
          <p:nvPr/>
        </p:nvCxnSpPr>
        <p:spPr>
          <a:xfrm rot="5400000">
            <a:off x="2569973" y="2802873"/>
            <a:ext cx="2585482" cy="404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F82DCA9-EC66-4A4A-AC31-258BE969D914}"/>
              </a:ext>
            </a:extLst>
          </p:cNvPr>
          <p:cNvCxnSpPr>
            <a:stCxn id="6" idx="0"/>
            <a:endCxn id="4" idx="1"/>
          </p:cNvCxnSpPr>
          <p:nvPr/>
        </p:nvCxnSpPr>
        <p:spPr>
          <a:xfrm rot="5400000" flipH="1" flipV="1">
            <a:off x="1722155" y="2363428"/>
            <a:ext cx="2576604" cy="3957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633AF5-8B15-4694-BFEF-FBB9FD19A86E}"/>
              </a:ext>
            </a:extLst>
          </p:cNvPr>
          <p:cNvSpPr txBox="1"/>
          <p:nvPr/>
        </p:nvSpPr>
        <p:spPr>
          <a:xfrm>
            <a:off x="9536828" y="1139410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6D4313-C67D-4831-971B-DCA9FD48635E}"/>
              </a:ext>
            </a:extLst>
          </p:cNvPr>
          <p:cNvSpPr txBox="1"/>
          <p:nvPr/>
        </p:nvSpPr>
        <p:spPr>
          <a:xfrm>
            <a:off x="8575267" y="1390873"/>
            <a:ext cx="1923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ข้อมูลจากการประชุม</a:t>
            </a:r>
          </a:p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ข้อมูลจากจดหมายสมอ.</a:t>
            </a:r>
          </a:p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ข้อมูลจากราชกิจจานุเบกษา</a:t>
            </a:r>
          </a:p>
          <a:p>
            <a:pPr algn="r"/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8C297C-B0AF-4355-898D-36082C74E1E9}"/>
              </a:ext>
            </a:extLst>
          </p:cNvPr>
          <p:cNvSpPr txBox="1"/>
          <p:nvPr/>
        </p:nvSpPr>
        <p:spPr>
          <a:xfrm>
            <a:off x="9202251" y="2130606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ข้อมูลความก้าวหน้า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8C74E-6A1F-4857-9169-B963BDCE180F}"/>
              </a:ext>
            </a:extLst>
          </p:cNvPr>
          <p:cNvSpPr txBox="1"/>
          <p:nvPr/>
        </p:nvSpPr>
        <p:spPr>
          <a:xfrm>
            <a:off x="9202250" y="2373038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ข้อมูลเอกสารแนบ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C3D90B-9755-4418-B068-54280E5446A2}"/>
              </a:ext>
            </a:extLst>
          </p:cNvPr>
          <p:cNvSpPr txBox="1"/>
          <p:nvPr/>
        </p:nvSpPr>
        <p:spPr>
          <a:xfrm>
            <a:off x="4619725" y="5682814"/>
            <a:ext cx="126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AC9652-0AD5-4A21-B6D9-2230A2E39DED}"/>
              </a:ext>
            </a:extLst>
          </p:cNvPr>
          <p:cNvSpPr txBox="1"/>
          <p:nvPr/>
        </p:nvSpPr>
        <p:spPr>
          <a:xfrm>
            <a:off x="9202250" y="2632464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ข้อมูลสถานะ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7620C5-497D-4AB7-B559-DD19E4D4DC2B}"/>
              </a:ext>
            </a:extLst>
          </p:cNvPr>
          <p:cNvSpPr txBox="1"/>
          <p:nvPr/>
        </p:nvSpPr>
        <p:spPr>
          <a:xfrm>
            <a:off x="4764706" y="5441769"/>
            <a:ext cx="107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รายงานรายศูนย์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0C066D-A301-478A-9D99-B9C5D39FC15C}"/>
              </a:ext>
            </a:extLst>
          </p:cNvPr>
          <p:cNvSpPr txBox="1"/>
          <p:nvPr/>
        </p:nvSpPr>
        <p:spPr>
          <a:xfrm>
            <a:off x="4572000" y="5203420"/>
            <a:ext cx="126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รายงานรายช่วงเวลา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69F7EF-91C0-4994-ADCA-EB6530709CEF}"/>
              </a:ext>
            </a:extLst>
          </p:cNvPr>
          <p:cNvSpPr txBox="1"/>
          <p:nvPr/>
        </p:nvSpPr>
        <p:spPr>
          <a:xfrm>
            <a:off x="4637849" y="4972183"/>
            <a:ext cx="1266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รายงานรายสถานะ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AD9AF6-2945-4D85-99FA-F9E1FA40B69C}"/>
              </a:ext>
            </a:extLst>
          </p:cNvPr>
          <p:cNvSpPr txBox="1"/>
          <p:nvPr/>
        </p:nvSpPr>
        <p:spPr>
          <a:xfrm>
            <a:off x="4484325" y="4757676"/>
            <a:ext cx="140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รายงานตามเลข มอก. 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CF47D4-FD0D-44C6-B710-AF5C4A455B1E}"/>
              </a:ext>
            </a:extLst>
          </p:cNvPr>
          <p:cNvSpPr txBox="1"/>
          <p:nvPr/>
        </p:nvSpPr>
        <p:spPr>
          <a:xfrm>
            <a:off x="3569764" y="4234988"/>
            <a:ext cx="228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รายงานตามหน่วยงานคู่แข่งที่เลือก หรือจำนวนคู่แข่ง (มาก-น้อย)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B22CDF-508D-4F4E-875F-403416223774}"/>
              </a:ext>
            </a:extLst>
          </p:cNvPr>
          <p:cNvSpPr txBox="1"/>
          <p:nvPr/>
        </p:nvSpPr>
        <p:spPr>
          <a:xfrm>
            <a:off x="4370218" y="3969356"/>
            <a:ext cx="1524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รายงานแบบกำหนดเอง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D57AE13-4855-4515-B9A7-5C6D47023D03}"/>
              </a:ext>
            </a:extLst>
          </p:cNvPr>
          <p:cNvCxnSpPr>
            <a:stCxn id="4" idx="0"/>
            <a:endCxn id="18" idx="1"/>
          </p:cNvCxnSpPr>
          <p:nvPr/>
        </p:nvCxnSpPr>
        <p:spPr>
          <a:xfrm rot="5400000" flipH="1" flipV="1">
            <a:off x="6795558" y="-337651"/>
            <a:ext cx="2002513" cy="382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534D400-6E27-4D0C-82D6-6FCDA4493E6D}"/>
              </a:ext>
            </a:extLst>
          </p:cNvPr>
          <p:cNvSpPr txBox="1"/>
          <p:nvPr/>
        </p:nvSpPr>
        <p:spPr>
          <a:xfrm>
            <a:off x="1043315" y="3311745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9C7E1A-496E-4F47-8F3F-13B738BD4A71}"/>
              </a:ext>
            </a:extLst>
          </p:cNvPr>
          <p:cNvSpPr txBox="1"/>
          <p:nvPr/>
        </p:nvSpPr>
        <p:spPr>
          <a:xfrm>
            <a:off x="5823752" y="642602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DC1FB4-E16F-42FF-BDDD-70D5A66A2C90}"/>
              </a:ext>
            </a:extLst>
          </p:cNvPr>
          <p:cNvSpPr txBox="1"/>
          <p:nvPr/>
        </p:nvSpPr>
        <p:spPr>
          <a:xfrm>
            <a:off x="5976152" y="795002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363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27F8913D-5669-462B-B7A8-0F549600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519113"/>
            <a:ext cx="7362825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2E49E-D576-4E29-9D5C-5FF71D49A3F3}"/>
              </a:ext>
            </a:extLst>
          </p:cNvPr>
          <p:cNvSpPr txBox="1"/>
          <p:nvPr/>
        </p:nvSpPr>
        <p:spPr>
          <a:xfrm>
            <a:off x="2875174" y="1348033"/>
            <a:ext cx="15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ตารางคู่แข่ง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86551-D7E7-4776-AFFE-DD7331784545}"/>
              </a:ext>
            </a:extLst>
          </p:cNvPr>
          <p:cNvSpPr txBox="1"/>
          <p:nvPr/>
        </p:nvSpPr>
        <p:spPr>
          <a:xfrm>
            <a:off x="2875174" y="3843460"/>
            <a:ext cx="15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ตารางศูนย์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C8340-D31B-49F4-970B-15C533724A2B}"/>
              </a:ext>
            </a:extLst>
          </p:cNvPr>
          <p:cNvSpPr txBox="1"/>
          <p:nvPr/>
        </p:nvSpPr>
        <p:spPr>
          <a:xfrm>
            <a:off x="5252300" y="755715"/>
            <a:ext cx="15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ตารางสถานะ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E352F-3BF1-418D-979B-F56F119D907D}"/>
              </a:ext>
            </a:extLst>
          </p:cNvPr>
          <p:cNvSpPr txBox="1"/>
          <p:nvPr/>
        </p:nvSpPr>
        <p:spPr>
          <a:xfrm>
            <a:off x="5498968" y="5439390"/>
            <a:ext cx="15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ตารางผู้ใช้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B6B87-1829-4296-A95F-1CD228B70CF3}"/>
              </a:ext>
            </a:extLst>
          </p:cNvPr>
          <p:cNvSpPr txBox="1"/>
          <p:nvPr/>
        </p:nvSpPr>
        <p:spPr>
          <a:xfrm>
            <a:off x="9645435" y="755714"/>
            <a:ext cx="155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ตารางประเภท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C3FFF-9A7B-4EFA-958A-95133D347E00}"/>
              </a:ext>
            </a:extLst>
          </p:cNvPr>
          <p:cNvSpPr txBox="1"/>
          <p:nvPr/>
        </p:nvSpPr>
        <p:spPr>
          <a:xfrm>
            <a:off x="9807507" y="3085636"/>
            <a:ext cx="18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ตารางข้อมูล มอก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4877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ABD048-EE7E-424F-8E05-B7FC60CADDC9}"/>
              </a:ext>
            </a:extLst>
          </p:cNvPr>
          <p:cNvSpPr txBox="1"/>
          <p:nvPr/>
        </p:nvSpPr>
        <p:spPr>
          <a:xfrm>
            <a:off x="213360" y="381739"/>
            <a:ext cx="4214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ตารางข้อมูลมอก.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PK</a:t>
            </a: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tis_id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sz="18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type_name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กลุ่มผลิตภัณฑ์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group_name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ศูนย์ที่เกี่ยวข้อง</a:t>
            </a:r>
            <a:r>
              <a:rPr lang="en-US" sz="1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center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from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ชื่อการประชุมวาระ</a:t>
            </a:r>
            <a:r>
              <a:rPr lang="en-US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meet_name</a:t>
            </a:r>
            <a:endParaRPr lang="th-TH" sz="1800" dirty="0">
              <a:highlight>
                <a:srgbClr val="00FFFF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ส่งแบบสำรวจล่วงหน้าแล้ว </a:t>
            </a:r>
            <a:r>
              <a:rPr lang="en-US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survey</a:t>
            </a:r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*คืออะไรก่อนอันนี้</a:t>
            </a:r>
          </a:p>
          <a:p>
            <a:r>
              <a:rPr lang="th-TH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รับหนังสือจากสมอ. (ระบุวันที่)</a:t>
            </a:r>
            <a:r>
              <a:rPr lang="en-US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receive_date</a:t>
            </a:r>
            <a:endParaRPr lang="th-TH" sz="1800" dirty="0">
              <a:highlight>
                <a:srgbClr val="00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วันที่ส่งเอกสารออกไปสมอ. (ระบุวันที่)</a:t>
            </a:r>
            <a:r>
              <a:rPr lang="en-US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send_date</a:t>
            </a:r>
            <a:endParaRPr lang="th-TH" sz="1800" dirty="0">
              <a:highlight>
                <a:srgbClr val="00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หน่วยงานคู่แข่ง</a:t>
            </a:r>
            <a:r>
              <a:rPr lang="en-US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rival</a:t>
            </a:r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วันที่ประกาศราชกิจจานุเบกษา (ระบุวันที่) </a:t>
            </a:r>
            <a:r>
              <a:rPr lang="en-US" sz="1800" dirty="0" err="1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Gazette_date</a:t>
            </a:r>
            <a:endParaRPr lang="th-TH" sz="1800" dirty="0">
              <a:highlight>
                <a:srgbClr val="FF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เอกสารแนบ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file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วันที่ส่งเอกสาร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date_submit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tracking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tracking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note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3B58C-DB7B-4C7F-B07E-79E001F432E0}"/>
              </a:ext>
            </a:extLst>
          </p:cNvPr>
          <p:cNvSpPr txBox="1"/>
          <p:nvPr/>
        </p:nvSpPr>
        <p:spPr>
          <a:xfrm>
            <a:off x="5484514" y="476007"/>
            <a:ext cx="4214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ตารางข้อมูลมอก.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ลำดับที่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วาระจากในที่ประชุมสมอ.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Meet_id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เลขที่มอก. </a:t>
            </a:r>
            <a:r>
              <a:rPr lang="en-US" sz="18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tis_id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ชื่อมาตรฐาน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หน่วยงานที่สามารถทดสอบได้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agency 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มาตรฐานบังคับ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standard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หน่วยงานที่ขอ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agency_req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ระบุวันที่ขอ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date_req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สถานะ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status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เลขเอกสารที่เกี่ยวข้อง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doc_num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21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731D5-EDB8-4E3C-B285-16D9415A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82"/>
            <a:ext cx="12192000" cy="6666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D5D2A-9CF2-4E49-8401-A77A650279C1}"/>
              </a:ext>
            </a:extLst>
          </p:cNvPr>
          <p:cNvSpPr txBox="1"/>
          <p:nvPr/>
        </p:nvSpPr>
        <p:spPr>
          <a:xfrm>
            <a:off x="667870" y="775028"/>
            <a:ext cx="3451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standard_id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ลำดับ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ที่รันไปเรื่อยๆ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175C4-9D61-4DF2-9C33-FF9682C98883}"/>
              </a:ext>
            </a:extLst>
          </p:cNvPr>
          <p:cNvSpPr txBox="1"/>
          <p:nvPr/>
        </p:nvSpPr>
        <p:spPr>
          <a:xfrm>
            <a:off x="757517" y="1494418"/>
            <a:ext cx="2720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standard_meet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9BD3F-7D70-4E53-824C-68EA4BE247CA}"/>
              </a:ext>
            </a:extLst>
          </p:cNvPr>
          <p:cNvSpPr txBox="1"/>
          <p:nvPr/>
        </p:nvSpPr>
        <p:spPr>
          <a:xfrm>
            <a:off x="4576482" y="1494418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standard_number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E5E7E-E540-4DB5-B8C7-FDED1016DD72}"/>
              </a:ext>
            </a:extLst>
          </p:cNvPr>
          <p:cNvSpPr txBox="1"/>
          <p:nvPr/>
        </p:nvSpPr>
        <p:spPr>
          <a:xfrm>
            <a:off x="8108575" y="1494418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type_id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07018-9004-470B-B689-BD278503E49D}"/>
              </a:ext>
            </a:extLst>
          </p:cNvPr>
          <p:cNvSpPr txBox="1"/>
          <p:nvPr/>
        </p:nvSpPr>
        <p:spPr>
          <a:xfrm>
            <a:off x="757516" y="2078319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group_id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74150-745A-4EB6-BFE2-78101C9C67F3}"/>
              </a:ext>
            </a:extLst>
          </p:cNvPr>
          <p:cNvSpPr txBox="1"/>
          <p:nvPr/>
        </p:nvSpPr>
        <p:spPr>
          <a:xfrm>
            <a:off x="4361329" y="2081150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standard_detail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4EAC9-EC42-4775-98B7-D24E382297E8}"/>
              </a:ext>
            </a:extLst>
          </p:cNvPr>
          <p:cNvSpPr txBox="1"/>
          <p:nvPr/>
        </p:nvSpPr>
        <p:spPr>
          <a:xfrm>
            <a:off x="8099609" y="2078319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agency_id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F6857-012D-4300-80AB-9B24F000EC86}"/>
              </a:ext>
            </a:extLst>
          </p:cNvPr>
          <p:cNvSpPr txBox="1"/>
          <p:nvPr/>
        </p:nvSpPr>
        <p:spPr>
          <a:xfrm>
            <a:off x="4576482" y="2640549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department_id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D5D12-D2E7-4BAF-9A61-9D1D91BD8DC1}"/>
              </a:ext>
            </a:extLst>
          </p:cNvPr>
          <p:cNvSpPr txBox="1"/>
          <p:nvPr/>
        </p:nvSpPr>
        <p:spPr>
          <a:xfrm>
            <a:off x="757516" y="2604252"/>
            <a:ext cx="2353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standard_mandatory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563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CAF84-8760-4FF2-B514-2DF5A5E7BA59}"/>
              </a:ext>
            </a:extLst>
          </p:cNvPr>
          <p:cNvSpPr/>
          <p:nvPr/>
        </p:nvSpPr>
        <p:spPr>
          <a:xfrm>
            <a:off x="8136294" y="1511561"/>
            <a:ext cx="2855167" cy="2741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193D2-B8E5-4344-A8EA-A61ADD7B575B}"/>
              </a:ext>
            </a:extLst>
          </p:cNvPr>
          <p:cNvSpPr txBox="1"/>
          <p:nvPr/>
        </p:nvSpPr>
        <p:spPr>
          <a:xfrm>
            <a:off x="8554677" y="2154481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บันทึกสถานะ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BEE777-F039-4114-80EF-39B1F54F56BB}"/>
              </a:ext>
            </a:extLst>
          </p:cNvPr>
          <p:cNvGrpSpPr/>
          <p:nvPr/>
        </p:nvGrpSpPr>
        <p:grpSpPr>
          <a:xfrm>
            <a:off x="196247" y="3465513"/>
            <a:ext cx="2759651" cy="516301"/>
            <a:chOff x="1644850" y="445282"/>
            <a:chExt cx="3609975" cy="6753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D2C6D6-9B6C-4FEE-881C-71523BE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4850" y="445282"/>
              <a:ext cx="3609975" cy="52387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383883-7F71-4B0D-ABA6-9809CDD1A8ED}"/>
                </a:ext>
              </a:extLst>
            </p:cNvPr>
            <p:cNvSpPr txBox="1"/>
            <p:nvPr/>
          </p:nvSpPr>
          <p:spPr>
            <a:xfrm>
              <a:off x="2148895" y="516753"/>
              <a:ext cx="2458025" cy="60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800" b="1" dirty="0">
                  <a:solidFill>
                    <a:srgbClr val="FF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พิมพ์ในช่องค้นหา เช่น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44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648F7-6799-4533-8A6A-AF5C80FAA4E1}"/>
              </a:ext>
            </a:extLst>
          </p:cNvPr>
          <p:cNvGrpSpPr/>
          <p:nvPr/>
        </p:nvGrpSpPr>
        <p:grpSpPr>
          <a:xfrm>
            <a:off x="5577257" y="1771362"/>
            <a:ext cx="1907895" cy="1372501"/>
            <a:chOff x="1971475" y="2918948"/>
            <a:chExt cx="1907895" cy="13725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91B11-FC13-42D8-B16B-ABD1D884A61A}"/>
                </a:ext>
              </a:extLst>
            </p:cNvPr>
            <p:cNvSpPr txBox="1"/>
            <p:nvPr/>
          </p:nvSpPr>
          <p:spPr>
            <a:xfrm>
              <a:off x="1971475" y="2918948"/>
              <a:ext cx="17908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" panose="05000000000000000000" pitchFamily="2" charset="2"/>
                </a:rPr>
                <a:t>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" panose="05000000000000000000" pitchFamily="2" charset="2"/>
                </a:rPr>
                <a:t>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44-2560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696BDD-3F76-438E-8135-D4FAF50713BA}"/>
                </a:ext>
              </a:extLst>
            </p:cNvPr>
            <p:cNvSpPr txBox="1"/>
            <p:nvPr/>
          </p:nvSpPr>
          <p:spPr>
            <a:xfrm>
              <a:off x="1971475" y="3368119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 2" panose="05020102010507070707" pitchFamily="18" charset="2"/>
                </a:rPr>
                <a:t>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244-2560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5DA5D6-B9F8-4145-BC0C-2BC1CD074F17}"/>
                </a:ext>
              </a:extLst>
            </p:cNvPr>
            <p:cNvSpPr txBox="1"/>
            <p:nvPr/>
          </p:nvSpPr>
          <p:spPr>
            <a:xfrm>
              <a:off x="1971475" y="3829784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  <a:sym typeface="Wingdings 2" panose="05020102010507070707" pitchFamily="18" charset="2"/>
                </a:rPr>
                <a:t> </a:t>
              </a:r>
              <a:r>
                <a:rPr lang="th-TH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มอก. </a:t>
              </a:r>
              <a:r>
                <a:rPr lang="en-US" sz="2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244-2562</a:t>
              </a:r>
              <a:endPara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9C011-812B-4E89-8817-2899577AC02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15643" y="2414207"/>
            <a:ext cx="539034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446928-1DC9-432D-95CD-AC5DA2B8EBE2}"/>
              </a:ext>
            </a:extLst>
          </p:cNvPr>
          <p:cNvSpPr/>
          <p:nvPr/>
        </p:nvSpPr>
        <p:spPr>
          <a:xfrm>
            <a:off x="510243" y="2694493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1137A-6810-4FD4-A882-50F9BFCAEAD5}"/>
              </a:ext>
            </a:extLst>
          </p:cNvPr>
          <p:cNvSpPr/>
          <p:nvPr/>
        </p:nvSpPr>
        <p:spPr>
          <a:xfrm>
            <a:off x="3975011" y="2154926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เจอ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A360C-905E-4284-A2E0-18100FCB9AA4}"/>
              </a:ext>
            </a:extLst>
          </p:cNvPr>
          <p:cNvSpPr/>
          <p:nvPr/>
        </p:nvSpPr>
        <p:spPr>
          <a:xfrm>
            <a:off x="3975010" y="3331623"/>
            <a:ext cx="160486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ไม่เจอ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51467-8BEB-48BB-B427-30E26A430E59}"/>
              </a:ext>
            </a:extLst>
          </p:cNvPr>
          <p:cNvSpPr txBox="1"/>
          <p:nvPr/>
        </p:nvSpPr>
        <p:spPr>
          <a:xfrm>
            <a:off x="6090917" y="3331623"/>
            <a:ext cx="192472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0DBF1A-7043-464B-8260-5883544C29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586872" y="3593233"/>
            <a:ext cx="504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DDFACE-79CA-4187-A796-A486FE4F4CFE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115108" y="2416536"/>
            <a:ext cx="1859903" cy="5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03B771-FE50-4DB8-8807-5C530034D18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15108" y="2956103"/>
            <a:ext cx="1859902" cy="6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479427-6D32-4100-9F46-D42D2472167D}"/>
              </a:ext>
            </a:extLst>
          </p:cNvPr>
          <p:cNvSpPr txBox="1"/>
          <p:nvPr/>
        </p:nvSpPr>
        <p:spPr>
          <a:xfrm>
            <a:off x="8554678" y="3331623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บันทึกสถานะ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45415-3E24-46A4-AE67-855A434126C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015644" y="3591349"/>
            <a:ext cx="539034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255B2F-D693-4E5D-B0A8-68FE7C980961}"/>
              </a:ext>
            </a:extLst>
          </p:cNvPr>
          <p:cNvSpPr txBox="1"/>
          <p:nvPr/>
        </p:nvSpPr>
        <p:spPr>
          <a:xfrm>
            <a:off x="450530" y="194541"/>
            <a:ext cx="874003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เริ่มต้นใช้งาน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6D2884-BDA2-4D63-92E3-88E254A4A0B5}"/>
              </a:ext>
            </a:extLst>
          </p:cNvPr>
          <p:cNvCxnSpPr>
            <a:cxnSpLocks/>
          </p:cNvCxnSpPr>
          <p:nvPr/>
        </p:nvCxnSpPr>
        <p:spPr>
          <a:xfrm>
            <a:off x="9604958" y="4252877"/>
            <a:ext cx="0" cy="59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D5C055-4002-488A-801D-CC9AB1CB7507}"/>
              </a:ext>
            </a:extLst>
          </p:cNvPr>
          <p:cNvSpPr txBox="1"/>
          <p:nvPr/>
        </p:nvSpPr>
        <p:spPr>
          <a:xfrm>
            <a:off x="8554677" y="4846622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รายงานสถานะ</a:t>
            </a:r>
          </a:p>
        </p:txBody>
      </p:sp>
    </p:spTree>
    <p:extLst>
      <p:ext uri="{BB962C8B-B14F-4D97-AF65-F5344CB8AC3E}">
        <p14:creationId xmlns:p14="http://schemas.microsoft.com/office/powerpoint/2010/main" val="345534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9B695-2D8A-42E3-AF00-E12A92B8C920}"/>
              </a:ext>
            </a:extLst>
          </p:cNvPr>
          <p:cNvSpPr txBox="1"/>
          <p:nvPr/>
        </p:nvSpPr>
        <p:spPr>
          <a:xfrm>
            <a:off x="450531" y="740732"/>
            <a:ext cx="2213521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7D81-B6FA-499A-9C8C-0F3306F35F56}"/>
              </a:ext>
            </a:extLst>
          </p:cNvPr>
          <p:cNvSpPr txBox="1"/>
          <p:nvPr/>
        </p:nvSpPr>
        <p:spPr>
          <a:xfrm>
            <a:off x="3001438" y="3914795"/>
            <a:ext cx="3229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4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th-TH" sz="24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จำเป็นต้องกรอก</a:t>
            </a:r>
            <a:r>
              <a:rPr lang="th-TH" sz="2400" b="1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60CE4-3297-4AD6-BBBE-D97666AF7D63}"/>
              </a:ext>
            </a:extLst>
          </p:cNvPr>
          <p:cNvSpPr txBox="1"/>
          <p:nvPr/>
        </p:nvSpPr>
        <p:spPr>
          <a:xfrm>
            <a:off x="5723742" y="2607341"/>
            <a:ext cx="327137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รับหนังสือจากสมอ.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วันที่ส่งเอกสารออกไปสมอ.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5D0E1B-CFDB-4F81-8253-02BF28696F0A}"/>
              </a:ext>
            </a:extLst>
          </p:cNvPr>
          <p:cNvSpPr txBox="1"/>
          <p:nvPr/>
        </p:nvSpPr>
        <p:spPr>
          <a:xfrm>
            <a:off x="3001438" y="1235843"/>
            <a:ext cx="2455465" cy="23409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 (ชื่อการประชุม</a:t>
            </a:r>
            <a:r>
              <a:rPr lang="en-US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วาระ)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ส่งแบบสำรวจล่วงหน้าแล้ว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62725-C5C1-487E-969B-6741196814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664053" y="2207068"/>
            <a:ext cx="33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4D23A9-F5EE-4992-AB48-B2496076FE3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671483" y="3761503"/>
            <a:ext cx="3052259" cy="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2AC21E-5EA3-4C52-A6FE-035691ABE7CE}"/>
              </a:ext>
            </a:extLst>
          </p:cNvPr>
          <p:cNvSpPr txBox="1"/>
          <p:nvPr/>
        </p:nvSpPr>
        <p:spPr>
          <a:xfrm>
            <a:off x="450532" y="1837736"/>
            <a:ext cx="2213521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1.1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จากการประชุม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ฝนกรอกหลัก</a:t>
            </a:r>
            <a:endParaRPr lang="th-TH" sz="1800" b="1" dirty="0"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B6AF1-09DE-4E09-9546-999C186F9803}"/>
              </a:ext>
            </a:extLst>
          </p:cNvPr>
          <p:cNvSpPr txBox="1"/>
          <p:nvPr/>
        </p:nvSpPr>
        <p:spPr>
          <a:xfrm>
            <a:off x="450532" y="3278699"/>
            <a:ext cx="2213521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1.2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จากจดหมายสมอ.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ใหม่กรอกหลัก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2DE228-E022-4BF2-A93C-DAC3D53E1981}"/>
              </a:ext>
            </a:extLst>
          </p:cNvPr>
          <p:cNvSpPr txBox="1"/>
          <p:nvPr/>
        </p:nvSpPr>
        <p:spPr>
          <a:xfrm>
            <a:off x="527619" y="4942031"/>
            <a:ext cx="2213521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1.3 </a:t>
            </a:r>
            <a:r>
              <a:rPr lang="th-TH" sz="24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จากราชกิจจานุเบกษา</a:t>
            </a:r>
          </a:p>
          <a:p>
            <a:r>
              <a:rPr lang="th-TH" sz="1800" b="1" dirty="0">
                <a:solidFill>
                  <a:srgbClr val="000000"/>
                </a:solidFill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ฝนกรอกหลัก (ทอปส่งหลักฐาน)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08D024-78B4-4B1C-9B6F-A874C0763D9E}"/>
              </a:ext>
            </a:extLst>
          </p:cNvPr>
          <p:cNvSpPr txBox="1"/>
          <p:nvPr/>
        </p:nvSpPr>
        <p:spPr>
          <a:xfrm>
            <a:off x="9167372" y="4017363"/>
            <a:ext cx="288000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</a:t>
            </a:r>
            <a:r>
              <a:rPr lang="th-TH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หน่วยงานคู่แข่ง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วันที่ประกาศราชกิจจานุเบกษา (ระบุวันที่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56062-BEDF-4B2F-A8F2-29101474B7FF}"/>
              </a:ext>
            </a:extLst>
          </p:cNvPr>
          <p:cNvSpPr txBox="1"/>
          <p:nvPr/>
        </p:nvSpPr>
        <p:spPr>
          <a:xfrm>
            <a:off x="3001438" y="829426"/>
            <a:ext cx="625889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รายละเอียดที่ต้องกรอก อยากให้มีปุ่มเพิ่มบรรทัด จะได้กรอกได้หน้าละหลายๆ เลขมอก.ด้วยค่ะ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10CEB-3935-4C24-85D8-B96E0369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65" y="1103790"/>
            <a:ext cx="6349742" cy="1579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8D942E-B4C4-4EA6-B99B-9664A2296202}"/>
              </a:ext>
            </a:extLst>
          </p:cNvPr>
          <p:cNvCxnSpPr>
            <a:cxnSpLocks/>
          </p:cNvCxnSpPr>
          <p:nvPr/>
        </p:nvCxnSpPr>
        <p:spPr>
          <a:xfrm>
            <a:off x="8934751" y="1053185"/>
            <a:ext cx="564849" cy="20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D09FBE-1E67-49AD-B4C1-CDD2D7DA7DFC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2741140" y="5310025"/>
            <a:ext cx="6426232" cy="18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6D3DC1-604E-4548-9880-4DA06D6FEAF9}"/>
              </a:ext>
            </a:extLst>
          </p:cNvPr>
          <p:cNvSpPr txBox="1"/>
          <p:nvPr/>
        </p:nvSpPr>
        <p:spPr>
          <a:xfrm>
            <a:off x="450530" y="194541"/>
            <a:ext cx="874003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เพิ่มเลขมอก. โดยเลือกที่มา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1.1-1.3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โดยจะมีช่องให้กรอก หมายเลข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5-6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14998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54193D2-B8E5-4344-A8EA-A61ADD7B575B}"/>
              </a:ext>
            </a:extLst>
          </p:cNvPr>
          <p:cNvSpPr txBox="1"/>
          <p:nvPr/>
        </p:nvSpPr>
        <p:spPr>
          <a:xfrm>
            <a:off x="450532" y="1406783"/>
            <a:ext cx="1924726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รายงานสถานะ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2AA611-BF6D-4F7D-9F4B-21EFB3B21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43084"/>
              </p:ext>
            </p:extLst>
          </p:nvPr>
        </p:nvGraphicFramePr>
        <p:xfrm>
          <a:off x="2581818" y="1406783"/>
          <a:ext cx="4270396" cy="3864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396">
                  <a:extLst>
                    <a:ext uri="{9D8B030D-6E8A-4147-A177-3AD203B41FA5}">
                      <a16:colId xmlns:a16="http://schemas.microsoft.com/office/drawing/2014/main" val="639053008"/>
                    </a:ext>
                  </a:extLst>
                </a:gridCol>
              </a:tblGrid>
              <a:tr h="221864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เมื่อกดปุ่มรายงานสถานะ ให้เลือกว่าจะกรอกสถานะใด โดยเลือกจาก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สถานะ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1552455"/>
                  </a:ext>
                </a:extLst>
              </a:tr>
              <a:tr h="3552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สถานะ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 </a:t>
                      </a:r>
                      <a:r>
                        <a:rPr lang="en-US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6 </a:t>
                      </a:r>
                      <a:r>
                        <a:rPr lang="th-TH" sz="2400" u="none" strike="noStrike" dirty="0">
                          <a:effectLst/>
                          <a:highlight>
                            <a:srgbClr val="00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อย่าง ดังนี้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4078259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2.1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รับหนังสือจากสมอ.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9830255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2.2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ส่งเอกสารออกไปสมอ.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94941742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2.3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สำรวจล่วงหน้าแล้ว (ฝนกรอก)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9458936"/>
                  </a:ext>
                </a:extLst>
              </a:tr>
              <a:tr h="3729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2.4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ตรวจประเมิน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 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+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ตัวแทนศูนย์กรอก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6355375"/>
                  </a:ext>
                </a:extLst>
              </a:tr>
              <a:tr h="54396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2.5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แต่งตั้ง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/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ใหม่ 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+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ตัวแทนศูนย์กรอก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955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2.6 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ประกาศราชกิจจาฯ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(</a:t>
                      </a:r>
                      <a:r>
                        <a:rPr lang="th-TH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ทอปส่งประกาศ ให้ฝนกรอก</a:t>
                      </a:r>
                      <a:r>
                        <a:rPr lang="en-US" sz="24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414758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4ED8E94-F4DD-4FC8-BDA9-9B7204C9C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18498"/>
              </p:ext>
            </p:extLst>
          </p:nvPr>
        </p:nvGraphicFramePr>
        <p:xfrm>
          <a:off x="7267074" y="1406783"/>
          <a:ext cx="4741512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1512">
                  <a:extLst>
                    <a:ext uri="{9D8B030D-6E8A-4147-A177-3AD203B41FA5}">
                      <a16:colId xmlns:a16="http://schemas.microsoft.com/office/drawing/2014/main" val="639053008"/>
                    </a:ext>
                  </a:extLst>
                </a:gridCol>
              </a:tblGrid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โดยแต่ละสถานะระบุ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3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อย่าง </a:t>
                      </a:r>
                      <a:b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วันที่ (เป็นรูปแบบปฏิทินให้เลือกวัน และจะต้องดึงไปใช้ในรายงานว่าเดือนนี้มีความก้าวหน้าในมอก.เลขอะไร และอยู่ในสถานะไหน)*</a:t>
                      </a:r>
                      <a:b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แนบเอกสาร (รูปแบบ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PDF)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</a:b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-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ช่องบันทึกหมายเหตุ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 </a:t>
                      </a:r>
                      <a:r>
                        <a:rPr lang="th-TH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เพิ่มเติม สำหรับสถานะประกาศราชกิจจาฯ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เพิ่มข้อมูลคู่แข่งของมอก.เลขนั้น ซึ่งในราชกิจจาจะมีระบุไว้ โดยทำเป็น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คู่แข่ง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(ติ๊กได้มากกว่า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ราย) และ</a:t>
                      </a:r>
                    </a:p>
                    <a:p>
                      <a:pPr algn="l" fontAlgn="t"/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ศูนย์ที่รับทดสอบภายในวว. โดยทำเป็น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List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หน่วยงาน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(ติ๊กได้มากกว่า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</a:t>
                      </a:r>
                      <a:r>
                        <a:rPr lang="th-T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ราย)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786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6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062198-F825-4217-A61B-299C95989071}"/>
              </a:ext>
            </a:extLst>
          </p:cNvPr>
          <p:cNvSpPr txBox="1"/>
          <p:nvPr/>
        </p:nvSpPr>
        <p:spPr>
          <a:xfrm>
            <a:off x="395868" y="197346"/>
            <a:ext cx="570013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คู่แข่ง</a:t>
            </a:r>
            <a:endParaRPr lang="th-TH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สถาบันรับรองมาตรฐานไอเอสโอ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MASCI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สถาบันไฟฟ้าและอิเล็กทรอนิกส์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EEI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สถาบันยานยนต์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สถาบันพัฒนาอุตสาหกรรมสิ่งทอ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THTI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สถาบันวิจัยวิทยาศาสตร์และเทคโนโลยีแห่งประเทศไทย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TISTR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ศูนย์ทดสอบผลิตภัณฑ์ไฟฟ้าและอิเล็กทรอนิกส์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PTEC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เอสจีเอส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SGS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บูโร เวอริทัส เซอทิฟิเคชั่น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BVC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อินเตอร์เทค เทสติ้ง เซอร์วิสเซส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INTERTEK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ทูฟนอร์ด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TUVN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โกบอล เซอร์ติฟิเคชั่น เซอร์วิส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GCS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ศูนย์เทคโนโลยีอิเล็กทรอนิกส์และคอมพิวเตอร์แห่งชาติ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NECTEC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ทูฟ ซูด (ประเทศไทย)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TUVS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เอ็นพีซีเซฟตี้แอนด์ เอ็นไวรอนเมนทอล เซอร์วิส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NPC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แบงค็อก เซอร์ติฟิเคชั่น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อันเดอร์ไรเตอร์ แลบอราทอรี่ส์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วิจัยและพัฒนา อุตสาหกรรม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IRD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ทีไอเอส อินสเปคชั่น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TISCO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 ไอเอสโอซิสเตม เทรนนิ่งแอนด์คอนซัลแทนท์ จำกัด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ISOTC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สถาบันเหล็กและเหล็กกล้าแห่งประเทศไทย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ISIT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โปรดระบุ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D585F-06EF-46BB-975E-531EAB47D64C}"/>
              </a:ext>
            </a:extLst>
          </p:cNvPr>
          <p:cNvSpPr txBox="1"/>
          <p:nvPr/>
        </p:nvSpPr>
        <p:spPr>
          <a:xfrm>
            <a:off x="7038474" y="197922"/>
            <a:ext cx="4290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</a:t>
            </a:r>
            <a:endParaRPr lang="th-TH" sz="1800" b="0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ศทม.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ศพว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ศบท.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ศทร.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ศนก.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ศนอ.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ศนส.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ศคช.</a:t>
            </a:r>
          </a:p>
          <a:p>
            <a:pPr algn="l" fontAlgn="t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ศนว.</a:t>
            </a:r>
          </a:p>
        </p:txBody>
      </p:sp>
    </p:spTree>
    <p:extLst>
      <p:ext uri="{BB962C8B-B14F-4D97-AF65-F5344CB8AC3E}">
        <p14:creationId xmlns:p14="http://schemas.microsoft.com/office/powerpoint/2010/main" val="103791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D8444-FC05-472A-A8F4-BA0B2A892C67}"/>
              </a:ext>
            </a:extLst>
          </p:cNvPr>
          <p:cNvSpPr txBox="1"/>
          <p:nvPr/>
        </p:nvSpPr>
        <p:spPr>
          <a:xfrm>
            <a:off x="260032" y="226867"/>
            <a:ext cx="192472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สร้างรายงาน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B6418-C0AC-4306-9216-FB5589C5F12F}"/>
              </a:ext>
            </a:extLst>
          </p:cNvPr>
          <p:cNvSpPr txBox="1"/>
          <p:nvPr/>
        </p:nvSpPr>
        <p:spPr>
          <a:xfrm>
            <a:off x="2184758" y="750087"/>
            <a:ext cx="3911242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เลือกรูปแบบรายงานอัตโนมัติ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3.1.1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รายงานรายศูนย์ (เลือกศูนย์ที่ต้องการ จาก </a:t>
            </a:r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3.1.2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รายงานรายช่วงเวลา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(เลือกจากปฏิทิน)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3.1.3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รายงานรายสถานะ (เลือกสถานะที่ต้องการ จาก </a:t>
            </a:r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3.1.4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รายงานตามเลขมอก. (เลือกได้หลายเลขมอก. เพื่อแสดงผลในหน้าเดียวกันได้)</a:t>
            </a:r>
          </a:p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3.1.5 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รายงานตามหน่วยงานคู่แข่งที่เลือก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จำนวนคู่แข่ง (มาก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3082C-5A39-49FF-B689-767E4B1ADCCF}"/>
              </a:ext>
            </a:extLst>
          </p:cNvPr>
          <p:cNvSpPr txBox="1"/>
          <p:nvPr/>
        </p:nvSpPr>
        <p:spPr>
          <a:xfrm>
            <a:off x="6774026" y="750086"/>
            <a:ext cx="2573854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ติ๊กรายละเอียดที่ต้องการให้แสดงผล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แสดงวันที่ของสถานะทั้งหมด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แสดงเอกสารแนบทั้งหมด (สร้างเป็น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จากในระบบเพื่อให้กดดูได้)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DF4F7C-F63E-4462-B385-2D7B46BA679D}"/>
              </a:ext>
            </a:extLst>
          </p:cNvPr>
          <p:cNvSpPr txBox="1"/>
          <p:nvPr/>
        </p:nvSpPr>
        <p:spPr>
          <a:xfrm>
            <a:off x="2184758" y="4029181"/>
            <a:ext cx="391124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3.2 </a:t>
            </a:r>
            <a:r>
              <a:rPr lang="th-TH" sz="2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เลือกรูปแบบรายงานแบบกำหนดเอง</a:t>
            </a:r>
            <a:endParaRPr lang="th-TH" sz="20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227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10C83-6B9F-4F48-A4BC-C970E34F2C16}"/>
              </a:ext>
            </a:extLst>
          </p:cNvPr>
          <p:cNvSpPr txBox="1"/>
          <p:nvPr/>
        </p:nvSpPr>
        <p:spPr>
          <a:xfrm>
            <a:off x="967667" y="230819"/>
            <a:ext cx="113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ค้นหา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A52C0-3D9E-48A3-A5A0-31C3A1E1568E}"/>
              </a:ext>
            </a:extLst>
          </p:cNvPr>
          <p:cNvSpPr txBox="1"/>
          <p:nvPr/>
        </p:nvSpPr>
        <p:spPr>
          <a:xfrm>
            <a:off x="800471" y="1182209"/>
            <a:ext cx="1827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เจอ/ไม่เจอ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BFDC9-EEAF-4F5F-A85F-1F9E150284D2}"/>
              </a:ext>
            </a:extLst>
          </p:cNvPr>
          <p:cNvSpPr txBox="1"/>
          <p:nvPr/>
        </p:nvSpPr>
        <p:spPr>
          <a:xfrm>
            <a:off x="1062361" y="2222375"/>
            <a:ext cx="94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เจอ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9B557-8164-4651-B0BC-AA2C989529D3}"/>
              </a:ext>
            </a:extLst>
          </p:cNvPr>
          <p:cNvSpPr txBox="1"/>
          <p:nvPr/>
        </p:nvSpPr>
        <p:spPr>
          <a:xfrm>
            <a:off x="2741720" y="1182209"/>
            <a:ext cx="94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ไม่เจอ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4C25D-3C7F-4652-9669-67777362053B}"/>
              </a:ext>
            </a:extLst>
          </p:cNvPr>
          <p:cNvSpPr txBox="1"/>
          <p:nvPr/>
        </p:nvSpPr>
        <p:spPr>
          <a:xfrm>
            <a:off x="7757603" y="230819"/>
            <a:ext cx="1572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เพิ่มเอกสาร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A0B02-FBD0-4464-A845-900ECC030A4B}"/>
              </a:ext>
            </a:extLst>
          </p:cNvPr>
          <p:cNvSpPr txBox="1"/>
          <p:nvPr/>
        </p:nvSpPr>
        <p:spPr>
          <a:xfrm>
            <a:off x="5748296" y="1030091"/>
            <a:ext cx="1764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จากการประชุม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29D5B-47B2-41DD-B359-CC500B7D4F1D}"/>
              </a:ext>
            </a:extLst>
          </p:cNvPr>
          <p:cNvSpPr txBox="1"/>
          <p:nvPr/>
        </p:nvSpPr>
        <p:spPr>
          <a:xfrm>
            <a:off x="7519018" y="1030091"/>
            <a:ext cx="1968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จากจดหมายสมอ.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747CA-A9B9-4563-90F3-A16CB0756832}"/>
              </a:ext>
            </a:extLst>
          </p:cNvPr>
          <p:cNvSpPr txBox="1"/>
          <p:nvPr/>
        </p:nvSpPr>
        <p:spPr>
          <a:xfrm>
            <a:off x="9487641" y="1030091"/>
            <a:ext cx="2350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จากราชกิจจานุเบกษา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F5270-FDED-4AFD-89C4-227DFC717595}"/>
              </a:ext>
            </a:extLst>
          </p:cNvPr>
          <p:cNvSpPr txBox="1"/>
          <p:nvPr/>
        </p:nvSpPr>
        <p:spPr>
          <a:xfrm>
            <a:off x="4175049" y="1705429"/>
            <a:ext cx="2455465" cy="23409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 (ชื่อการประชุม</a:t>
            </a:r>
            <a:r>
              <a:rPr lang="en-US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วาระ)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ส่งแบบสำรวจล่วงหน้าแล้ว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175B5-25D2-406C-92D4-FFF346DBF7CC}"/>
              </a:ext>
            </a:extLst>
          </p:cNvPr>
          <p:cNvSpPr txBox="1"/>
          <p:nvPr/>
        </p:nvSpPr>
        <p:spPr>
          <a:xfrm>
            <a:off x="6867643" y="1721764"/>
            <a:ext cx="255156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รับหนังสือจากสมอ.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วันที่ส่งเอกสารออกไปสมอ. (ระบุวันที่)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221A6-663D-4D8B-8C30-4108CB36AAC5}"/>
              </a:ext>
            </a:extLst>
          </p:cNvPr>
          <p:cNvSpPr txBox="1"/>
          <p:nvPr/>
        </p:nvSpPr>
        <p:spPr>
          <a:xfrm>
            <a:off x="9900636" y="1713912"/>
            <a:ext cx="2048708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numCol="1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 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ประเภทผลิตภัณฑ์</a:t>
            </a:r>
            <a:r>
              <a:rPr lang="th-TH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*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กลุ่มผลิตภัณฑ์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ศูนย์ที่เกี่ยวข้อง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หน่วยงานคู่แข่ง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วันที่ประกาศราชกิจจานุเบกษา (ระบุวันที่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เอกสารแนบ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หมายเหตุเลข </a:t>
            </a:r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tracking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A8B29F-6EB2-484C-824B-32243046F483}"/>
              </a:ext>
            </a:extLst>
          </p:cNvPr>
          <p:cNvSpPr txBox="1"/>
          <p:nvPr/>
        </p:nvSpPr>
        <p:spPr>
          <a:xfrm>
            <a:off x="967667" y="3523203"/>
            <a:ext cx="94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บันทึก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CF359-2C0C-4B1B-9F6A-66FE1F663376}"/>
              </a:ext>
            </a:extLst>
          </p:cNvPr>
          <p:cNvSpPr txBox="1"/>
          <p:nvPr/>
        </p:nvSpPr>
        <p:spPr>
          <a:xfrm>
            <a:off x="8143425" y="4953987"/>
            <a:ext cx="94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บันทึก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9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A14E4-7AD6-467A-A2FD-94CF5C4BA9DC}"/>
              </a:ext>
            </a:extLst>
          </p:cNvPr>
          <p:cNvSpPr txBox="1"/>
          <p:nvPr/>
        </p:nvSpPr>
        <p:spPr>
          <a:xfrm>
            <a:off x="213360" y="381739"/>
            <a:ext cx="4214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ตารางข้อมูลมอก.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มาตรฐานเลขที่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 PK</a:t>
            </a:r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tis_id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ประเภทผลิตภัณฑ์ </a:t>
            </a:r>
            <a:r>
              <a:rPr lang="en-US" sz="1800" b="0" u="none" strike="noStrike" dirty="0">
                <a:solidFill>
                  <a:srgbClr val="FF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en-US" sz="18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type_name</a:t>
            </a:r>
            <a:endParaRPr lang="th-TH" sz="1800" b="0" u="none" strike="noStrike" dirty="0">
              <a:solidFill>
                <a:srgbClr val="FF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กลุ่มผลิตภัณฑ์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group_name</a:t>
            </a:r>
            <a:endParaRPr lang="th-TH" sz="1800" b="0" u="none" strike="noStrike" dirty="0">
              <a:solidFill>
                <a:srgbClr val="000000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ศูนย์ที่เกี่ยวข้อง</a:t>
            </a:r>
            <a:r>
              <a:rPr lang="en-US" sz="1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center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from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ชื่อการประชุมวาระ</a:t>
            </a:r>
            <a:r>
              <a:rPr lang="en-US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meet_name</a:t>
            </a:r>
            <a:endParaRPr lang="th-TH" sz="1800" dirty="0">
              <a:highlight>
                <a:srgbClr val="00FFFF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ส่งแบบสำรวจล่วงหน้าแล้ว </a:t>
            </a:r>
            <a:r>
              <a:rPr lang="en-US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survey</a:t>
            </a:r>
            <a:r>
              <a:rPr lang="th-TH" sz="1800" dirty="0">
                <a:highlight>
                  <a:srgbClr val="00FFFF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*คืออะไรก่อนอันนี้</a:t>
            </a:r>
          </a:p>
          <a:p>
            <a:r>
              <a:rPr lang="th-TH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รับหนังสือจากสมอ. (ระบุวันที่)</a:t>
            </a:r>
            <a:r>
              <a:rPr lang="en-US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receive_date</a:t>
            </a:r>
            <a:endParaRPr lang="th-TH" sz="1800" dirty="0">
              <a:highlight>
                <a:srgbClr val="00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วันที่ส่งเอกสารออกไปสมอ. (ระบุวันที่)</a:t>
            </a:r>
            <a:r>
              <a:rPr lang="en-US" sz="1800" dirty="0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highlight>
                  <a:srgbClr val="00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send_date</a:t>
            </a:r>
            <a:endParaRPr lang="th-TH" sz="1800" dirty="0">
              <a:highlight>
                <a:srgbClr val="00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หน่วยงานคู่แข่ง</a:t>
            </a:r>
            <a:r>
              <a:rPr lang="en-US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rival</a:t>
            </a:r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1800" dirty="0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วันที่ประกาศราชกิจจานุเบกษา (ระบุวันที่) </a:t>
            </a:r>
            <a:r>
              <a:rPr lang="en-US" sz="1800" dirty="0" err="1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Gazette_date</a:t>
            </a:r>
            <a:endParaRPr lang="th-TH" sz="1800" dirty="0">
              <a:highlight>
                <a:srgbClr val="FFFF0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เอกสารแนบ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file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วันที่ส่งเอกสาร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date_submit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tracking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tracking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note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7DA9C-FD0B-4ECA-BB80-CCBCD753AE73}"/>
              </a:ext>
            </a:extLst>
          </p:cNvPr>
          <p:cNvSpPr txBox="1"/>
          <p:nvPr/>
        </p:nvSpPr>
        <p:spPr>
          <a:xfrm>
            <a:off x="7589668" y="381739"/>
            <a:ext cx="164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ตารางคู่แข่ง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tb_rival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เลขคู่แข่ง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PK </a:t>
            </a:r>
            <a:r>
              <a:rPr lang="en-US" sz="1800" dirty="0" err="1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rival_id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ชื่อคู่แข่ง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rival_name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CF0DC-1678-4743-8AE9-71985703449B}"/>
              </a:ext>
            </a:extLst>
          </p:cNvPr>
          <p:cNvSpPr txBox="1"/>
          <p:nvPr/>
        </p:nvSpPr>
        <p:spPr>
          <a:xfrm>
            <a:off x="7647752" y="2309600"/>
            <a:ext cx="218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ตารางหน่วยงาน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tb_center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เลขหน่วยงาน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PK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center_id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ชื่อหน่วยงาน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center_name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A537A-900D-4A03-80D6-88DF1C22CB30}"/>
              </a:ext>
            </a:extLst>
          </p:cNvPr>
          <p:cNvSpPr txBox="1"/>
          <p:nvPr/>
        </p:nvSpPr>
        <p:spPr>
          <a:xfrm>
            <a:off x="3642360" y="381739"/>
            <a:ext cx="237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ตารางสถานะ</a:t>
            </a:r>
            <a:r>
              <a:rPr lang="en-US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tb_status</a:t>
            </a:r>
            <a:endParaRPr lang="th-TH" sz="1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เลขสถานะ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PK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status_id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ชื่อสถานะ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status_name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status_date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เอกสาร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file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หมายเหตุ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note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มาตรฐานเลขที่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FK </a:t>
            </a:r>
            <a:r>
              <a:rPr lang="en-US" sz="18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tis_id</a:t>
            </a:r>
            <a:endParaRPr lang="th-TH" sz="1800" b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เลขคู่แข่ง</a:t>
            </a:r>
            <a:r>
              <a:rPr lang="en-US" sz="1800" dirty="0"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FK </a:t>
            </a:r>
            <a:r>
              <a:rPr lang="en-US" sz="1800" dirty="0" err="1">
                <a:highlight>
                  <a:srgbClr val="FFFF0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rival_id</a:t>
            </a:r>
            <a:endParaRPr lang="th-TH" sz="1800" dirty="0">
              <a:highlight>
                <a:srgbClr val="C0C0C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เลขหน่วยงาน</a:t>
            </a:r>
            <a:r>
              <a:rPr lang="en-US" sz="1800" dirty="0">
                <a:highlight>
                  <a:srgbClr val="C0C0C0"/>
                </a:highlight>
                <a:latin typeface="TH SarabunPSK" panose="020B0500040200020003" pitchFamily="34" charset="-34"/>
                <a:cs typeface="TH SarabunPSK" panose="020B0500040200020003" pitchFamily="34" charset="-34"/>
              </a:rPr>
              <a:t> FK </a:t>
            </a:r>
            <a:r>
              <a:rPr lang="en-US" sz="1800" dirty="0" err="1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center_id</a:t>
            </a:r>
            <a:endParaRPr lang="th-TH" sz="1800" dirty="0">
              <a:highlight>
                <a:srgbClr val="C0C0C0"/>
              </a:highligh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50ADC-AAC8-4E65-9CBD-741A8B9302DA}"/>
              </a:ext>
            </a:extLst>
          </p:cNvPr>
          <p:cNvSpPr txBox="1"/>
          <p:nvPr/>
        </p:nvSpPr>
        <p:spPr>
          <a:xfrm>
            <a:off x="5803891" y="381739"/>
            <a:ext cx="1679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ตารางผู้ใช้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User_id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PK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name</a:t>
            </a: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นามสกุล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lastname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position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เบอร์โทร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tel</a:t>
            </a:r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941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3697D-E1B7-443B-ADAF-2F05225EE810}"/>
              </a:ext>
            </a:extLst>
          </p:cNvPr>
          <p:cNvSpPr/>
          <p:nvPr/>
        </p:nvSpPr>
        <p:spPr>
          <a:xfrm>
            <a:off x="4989250" y="2574524"/>
            <a:ext cx="1793290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ระบบติดตามงานมาตรา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31822-8ADA-4804-9555-1E7A3C964F82}"/>
              </a:ext>
            </a:extLst>
          </p:cNvPr>
          <p:cNvSpPr/>
          <p:nvPr/>
        </p:nvSpPr>
        <p:spPr>
          <a:xfrm>
            <a:off x="545974" y="124287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th-TH" sz="2800" b="1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เลขาคณะทำงาน</a:t>
            </a:r>
            <a:endParaRPr lang="th-TH" sz="2800" b="1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AB991-0B99-41BA-81C7-07E3270C8A7E}"/>
              </a:ext>
            </a:extLst>
          </p:cNvPr>
          <p:cNvSpPr/>
          <p:nvPr/>
        </p:nvSpPr>
        <p:spPr>
          <a:xfrm>
            <a:off x="9553852" y="4725879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th-TH" sz="2800" b="1" u="none" strike="noStrike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ผู้บริหารศูนย์</a:t>
            </a:r>
            <a:endParaRPr lang="th-TH" sz="2800" b="1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34B18-4E62-40B9-9DB8-DB30B983AD3E}"/>
              </a:ext>
            </a:extLst>
          </p:cNvPr>
          <p:cNvSpPr/>
          <p:nvPr/>
        </p:nvSpPr>
        <p:spPr>
          <a:xfrm>
            <a:off x="1251751" y="4725879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th-TH" sz="2800" b="1" u="none" strike="noStrike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ผู้ประสานงานหน่วยงาน</a:t>
            </a:r>
            <a:endParaRPr lang="th-TH" sz="2800" b="1" i="0" u="none" strike="noStrike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C773242-819E-4605-A7A4-E577510B6021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2161710" y="612559"/>
            <a:ext cx="3724185" cy="1961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55055B9-2FFF-49FF-9457-0BAD2D9BB1D1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353842" y="1100831"/>
            <a:ext cx="3634666" cy="1700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B207ECB-345A-462B-A43A-F1B4FE990528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2826058" y="2562688"/>
            <a:ext cx="1396753" cy="2929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E351278-C0A2-4E5B-8D6B-1DE7B3F52F8D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2867487" y="3533313"/>
            <a:ext cx="2601158" cy="1680838"/>
          </a:xfrm>
          <a:prstGeom prst="bentConnector3">
            <a:avLst>
              <a:gd name="adj1" fmla="val -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0228E22-B1AC-414C-8E4F-C89F1C5AC9D3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7871534" y="2235693"/>
            <a:ext cx="1401192" cy="3579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F8E9B3-ED60-4B71-B652-5042128191AC}"/>
              </a:ext>
            </a:extLst>
          </p:cNvPr>
          <p:cNvCxnSpPr>
            <a:endCxn id="6" idx="1"/>
          </p:cNvCxnSpPr>
          <p:nvPr/>
        </p:nvCxnSpPr>
        <p:spPr>
          <a:xfrm>
            <a:off x="6338656" y="3533313"/>
            <a:ext cx="3215196" cy="1680838"/>
          </a:xfrm>
          <a:prstGeom prst="bentConnector3">
            <a:avLst>
              <a:gd name="adj1" fmla="val 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327E1E-20F1-4190-BF00-C62C4522F724}"/>
              </a:ext>
            </a:extLst>
          </p:cNvPr>
          <p:cNvSpPr txBox="1"/>
          <p:nvPr/>
        </p:nvSpPr>
        <p:spPr>
          <a:xfrm>
            <a:off x="2095131" y="3410782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ค้นหาข้อมูล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C865C-B480-43A3-B628-02808BA25667}"/>
              </a:ext>
            </a:extLst>
          </p:cNvPr>
          <p:cNvSpPr txBox="1"/>
          <p:nvPr/>
        </p:nvSpPr>
        <p:spPr>
          <a:xfrm>
            <a:off x="5029286" y="621578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A682A3-B303-4198-9752-DB124B092C2E}"/>
              </a:ext>
            </a:extLst>
          </p:cNvPr>
          <p:cNvSpPr txBox="1"/>
          <p:nvPr/>
        </p:nvSpPr>
        <p:spPr>
          <a:xfrm>
            <a:off x="3964527" y="860630"/>
            <a:ext cx="1923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เพิ่มข้อมูลจากการประชุม</a:t>
            </a:r>
          </a:p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เพิ่มข้อมูลจากจดหมายสมอ.</a:t>
            </a:r>
          </a:p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เพิ่มข้อมูลจากราชกิจจานุเบกษา</a:t>
            </a:r>
          </a:p>
          <a:p>
            <a:pPr algn="r"/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5604D-1E5C-42A3-B7DC-6CBE25DBE524}"/>
              </a:ext>
            </a:extLst>
          </p:cNvPr>
          <p:cNvSpPr txBox="1"/>
          <p:nvPr/>
        </p:nvSpPr>
        <p:spPr>
          <a:xfrm>
            <a:off x="9478392" y="3330441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3ECBF1-54AA-4603-B277-1934E87D2153}"/>
              </a:ext>
            </a:extLst>
          </p:cNvPr>
          <p:cNvSpPr/>
          <p:nvPr/>
        </p:nvSpPr>
        <p:spPr>
          <a:xfrm>
            <a:off x="9707733" y="83739"/>
            <a:ext cx="1615736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Admin</a:t>
            </a:r>
            <a:endParaRPr lang="th-TH" sz="2800" b="1" i="0" u="none" strike="noStrike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36A4C9A-C663-4B63-A892-1D5DF7EBEAA4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7761005" y="81819"/>
            <a:ext cx="1776133" cy="3733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F0CDB23-9F33-42AF-B5FD-6A11CDBDC5CE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118660" y="572011"/>
            <a:ext cx="3589073" cy="2002513"/>
          </a:xfrm>
          <a:prstGeom prst="bentConnector3">
            <a:avLst>
              <a:gd name="adj1" fmla="val 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088665-67E2-49F1-863F-605CA74663EC}"/>
              </a:ext>
            </a:extLst>
          </p:cNvPr>
          <p:cNvSpPr txBox="1"/>
          <p:nvPr/>
        </p:nvSpPr>
        <p:spPr>
          <a:xfrm>
            <a:off x="9655209" y="1315513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ค้นหาข้อมูล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3907B7-0DE9-4912-8EEC-AE4047880010}"/>
              </a:ext>
            </a:extLst>
          </p:cNvPr>
          <p:cNvSpPr txBox="1"/>
          <p:nvPr/>
        </p:nvSpPr>
        <p:spPr>
          <a:xfrm>
            <a:off x="8883312" y="1567787"/>
            <a:ext cx="178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ลบ/แก้ไข 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9E23AC-5D5F-415A-AF45-E5C5293AE378}"/>
              </a:ext>
            </a:extLst>
          </p:cNvPr>
          <p:cNvSpPr txBox="1"/>
          <p:nvPr/>
        </p:nvSpPr>
        <p:spPr>
          <a:xfrm>
            <a:off x="6353453" y="4759474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B47EE5-F6BF-435A-9476-6326EC490CC8}"/>
              </a:ext>
            </a:extLst>
          </p:cNvPr>
          <p:cNvSpPr txBox="1"/>
          <p:nvPr/>
        </p:nvSpPr>
        <p:spPr>
          <a:xfrm>
            <a:off x="9556348" y="2036827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C6C698-69B0-40EC-AAD6-DD20A782D7A8}"/>
              </a:ext>
            </a:extLst>
          </p:cNvPr>
          <p:cNvSpPr txBox="1"/>
          <p:nvPr/>
        </p:nvSpPr>
        <p:spPr>
          <a:xfrm>
            <a:off x="6139099" y="891327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B0DB1B-CBB0-41F0-BBA9-BA9C7B5045C0}"/>
              </a:ext>
            </a:extLst>
          </p:cNvPr>
          <p:cNvSpPr txBox="1"/>
          <p:nvPr/>
        </p:nvSpPr>
        <p:spPr>
          <a:xfrm>
            <a:off x="1341262" y="2441265"/>
            <a:ext cx="152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8CD018-2D73-43DD-A5F9-9E3A848657A3}"/>
              </a:ext>
            </a:extLst>
          </p:cNvPr>
          <p:cNvSpPr txBox="1"/>
          <p:nvPr/>
        </p:nvSpPr>
        <p:spPr>
          <a:xfrm>
            <a:off x="4444839" y="4876371"/>
            <a:ext cx="116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ข้อมูลเลข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48EA11-5DC8-48CD-9483-275D8C713C2D}"/>
              </a:ext>
            </a:extLst>
          </p:cNvPr>
          <p:cNvSpPr txBox="1"/>
          <p:nvPr/>
        </p:nvSpPr>
        <p:spPr>
          <a:xfrm>
            <a:off x="6136139" y="636944"/>
            <a:ext cx="126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ข้อมูลเลข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9FF8-98A5-43F0-8FD8-E37E9F43F6F1}"/>
              </a:ext>
            </a:extLst>
          </p:cNvPr>
          <p:cNvSpPr txBox="1"/>
          <p:nvPr/>
        </p:nvSpPr>
        <p:spPr>
          <a:xfrm>
            <a:off x="2084774" y="3666153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บันทึกความก้าวหน้า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C037F3-DA61-49F7-A974-5139BA4C4E76}"/>
              </a:ext>
            </a:extLst>
          </p:cNvPr>
          <p:cNvSpPr txBox="1"/>
          <p:nvPr/>
        </p:nvSpPr>
        <p:spPr>
          <a:xfrm>
            <a:off x="2122504" y="3917086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แนบเอกสาร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83ED8C-9D41-41ED-B39C-7434DD708A29}"/>
              </a:ext>
            </a:extLst>
          </p:cNvPr>
          <p:cNvSpPr txBox="1"/>
          <p:nvPr/>
        </p:nvSpPr>
        <p:spPr>
          <a:xfrm>
            <a:off x="4567461" y="1579638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ข้อมูลความก้าวหน้า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DA87D1-BE5A-4C9E-9F88-F710F8BC46A9}"/>
              </a:ext>
            </a:extLst>
          </p:cNvPr>
          <p:cNvSpPr txBox="1"/>
          <p:nvPr/>
        </p:nvSpPr>
        <p:spPr>
          <a:xfrm>
            <a:off x="4567460" y="1822070"/>
            <a:ext cx="129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ข้อมูลเอกสารแนบ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EE81EE-D889-482C-8379-7A2CAF0C7466}"/>
              </a:ext>
            </a:extLst>
          </p:cNvPr>
          <p:cNvSpPr txBox="1"/>
          <p:nvPr/>
        </p:nvSpPr>
        <p:spPr>
          <a:xfrm>
            <a:off x="1385653" y="2197362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รายงานข้อมูล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6755AA-FA61-4C8B-A034-3163DBAE8FFD}"/>
              </a:ext>
            </a:extLst>
          </p:cNvPr>
          <p:cNvSpPr txBox="1"/>
          <p:nvPr/>
        </p:nvSpPr>
        <p:spPr>
          <a:xfrm>
            <a:off x="4474346" y="4594680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633111-E64C-49DD-B24E-183AFB18E6F3}"/>
              </a:ext>
            </a:extLst>
          </p:cNvPr>
          <p:cNvSpPr txBox="1"/>
          <p:nvPr/>
        </p:nvSpPr>
        <p:spPr>
          <a:xfrm>
            <a:off x="2106221" y="4174031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สร้างรายงาน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499238-95FE-42C2-99CB-D0F075A7AF50}"/>
              </a:ext>
            </a:extLst>
          </p:cNvPr>
          <p:cNvSpPr txBox="1"/>
          <p:nvPr/>
        </p:nvSpPr>
        <p:spPr>
          <a:xfrm>
            <a:off x="9186957" y="2313755"/>
            <a:ext cx="18544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จัดการผู้ใช้งานระบบ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F4D043-DDFC-481C-BD89-0DA66F2FDD33}"/>
              </a:ext>
            </a:extLst>
          </p:cNvPr>
          <p:cNvSpPr txBox="1"/>
          <p:nvPr/>
        </p:nvSpPr>
        <p:spPr>
          <a:xfrm>
            <a:off x="9028590" y="3595063"/>
            <a:ext cx="179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ดู/แก้ไข ข้อมูลส่วนตัว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333816-3200-4055-8F84-2FDC2845AF8E}"/>
              </a:ext>
            </a:extLst>
          </p:cNvPr>
          <p:cNvSpPr txBox="1"/>
          <p:nvPr/>
        </p:nvSpPr>
        <p:spPr>
          <a:xfrm>
            <a:off x="2074330" y="4402168"/>
            <a:ext cx="179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ดู/แก้ไข ข้อมูลส่วนตัว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4AB728-FE28-4EFE-90C0-368EB8F41506}"/>
              </a:ext>
            </a:extLst>
          </p:cNvPr>
          <p:cNvSpPr txBox="1"/>
          <p:nvPr/>
        </p:nvSpPr>
        <p:spPr>
          <a:xfrm>
            <a:off x="4567460" y="2291248"/>
            <a:ext cx="179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ดู/แก้ไข ข้อมูลส่วนตัว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71965-8969-4816-ABF5-B8B52FA64032}"/>
              </a:ext>
            </a:extLst>
          </p:cNvPr>
          <p:cNvSpPr txBox="1"/>
          <p:nvPr/>
        </p:nvSpPr>
        <p:spPr>
          <a:xfrm>
            <a:off x="4446141" y="4293295"/>
            <a:ext cx="1134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ข้อมูลส่วนตัว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E4F222-DE83-4A9B-841E-A2D4492E2FD8}"/>
              </a:ext>
            </a:extLst>
          </p:cNvPr>
          <p:cNvSpPr txBox="1"/>
          <p:nvPr/>
        </p:nvSpPr>
        <p:spPr>
          <a:xfrm>
            <a:off x="6305778" y="4485884"/>
            <a:ext cx="1134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ข้อมูลส่วนตัว</a:t>
            </a:r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4E4F6D-D263-4AE6-8F72-517F3E215DB3}"/>
              </a:ext>
            </a:extLst>
          </p:cNvPr>
          <p:cNvSpPr txBox="1"/>
          <p:nvPr/>
        </p:nvSpPr>
        <p:spPr>
          <a:xfrm>
            <a:off x="9553852" y="3871867"/>
            <a:ext cx="95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ค้นหาข้อมูล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91AF3D-549D-4CF2-A620-FEEFF9C7A5D4}"/>
              </a:ext>
            </a:extLst>
          </p:cNvPr>
          <p:cNvSpPr txBox="1"/>
          <p:nvPr/>
        </p:nvSpPr>
        <p:spPr>
          <a:xfrm>
            <a:off x="6338656" y="4210154"/>
            <a:ext cx="152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ข้อมูลเลข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53E815-B3E8-4A43-A5F8-82EC33611428}"/>
              </a:ext>
            </a:extLst>
          </p:cNvPr>
          <p:cNvSpPr txBox="1"/>
          <p:nvPr/>
        </p:nvSpPr>
        <p:spPr>
          <a:xfrm>
            <a:off x="8991808" y="1791094"/>
            <a:ext cx="178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แก้ไข สถานะข้อมูล มอก.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642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1486</Words>
  <Application>Microsoft Office PowerPoint</Application>
  <PresentationFormat>Widescreen</PresentationFormat>
  <Paragraphs>314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TH Sarabun New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Watsamon Saetae</dc:creator>
  <cp:lastModifiedBy>Atapol Jitrukmun</cp:lastModifiedBy>
  <cp:revision>69</cp:revision>
  <dcterms:created xsi:type="dcterms:W3CDTF">2021-11-07T08:46:16Z</dcterms:created>
  <dcterms:modified xsi:type="dcterms:W3CDTF">2021-12-06T17:32:25Z</dcterms:modified>
</cp:coreProperties>
</file>