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9260800" cy="43891200"/>
  <p:notesSz cx="6858000" cy="9144000"/>
  <p:defaultText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uricio"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00"/>
    <a:srgbClr val="80D669"/>
    <a:srgbClr val="00FF00"/>
    <a:srgbClr val="FD10AF"/>
    <a:srgbClr val="00C600"/>
    <a:srgbClr val="2159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58" autoAdjust="0"/>
    <p:restoredTop sz="98592" autoAdjust="0"/>
  </p:normalViewPr>
  <p:slideViewPr>
    <p:cSldViewPr snapToGrid="0">
      <p:cViewPr>
        <p:scale>
          <a:sx n="25" d="100"/>
          <a:sy n="25" d="100"/>
        </p:scale>
        <p:origin x="-1496" y="-80"/>
      </p:cViewPr>
      <p:guideLst>
        <p:guide orient="horz" pos="13232"/>
        <p:guide pos="7424"/>
      </p:guideLst>
    </p:cSldViewPr>
  </p:slideViewPr>
  <p:notesTextViewPr>
    <p:cViewPr>
      <p:scale>
        <a:sx n="1" d="1"/>
        <a:sy n="1" d="1"/>
      </p:scale>
      <p:origin x="0" y="4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5010" y="0"/>
            <a:ext cx="2971800" cy="457200"/>
          </a:xfrm>
          <a:prstGeom prst="rect">
            <a:avLst/>
          </a:prstGeom>
        </p:spPr>
        <p:txBody>
          <a:bodyPr vert="horz" lIns="91440" tIns="45720" rIns="91440" bIns="45720" rtlCol="0"/>
          <a:lstStyle>
            <a:lvl1pPr algn="r">
              <a:defRPr sz="1200"/>
            </a:lvl1pPr>
          </a:lstStyle>
          <a:p>
            <a:fld id="{5980A235-64E1-4AD5-BCB0-8614A8E40216}" type="datetimeFigureOut">
              <a:rPr lang="en-US" smtClean="0"/>
              <a:pPr/>
              <a:t>8/17/15</a:t>
            </a:fld>
            <a:endParaRPr lang="en-US"/>
          </a:p>
        </p:txBody>
      </p:sp>
      <p:sp>
        <p:nvSpPr>
          <p:cNvPr id="4" name="Slide Image Placeholder 3"/>
          <p:cNvSpPr>
            <a:spLocks noGrp="1" noRot="1" noChangeAspect="1"/>
          </p:cNvSpPr>
          <p:nvPr>
            <p:ph type="sldImg" idx="2"/>
          </p:nvPr>
        </p:nvSpPr>
        <p:spPr>
          <a:xfrm>
            <a:off x="2286000" y="685800"/>
            <a:ext cx="228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5010" y="8684684"/>
            <a:ext cx="2971800" cy="457200"/>
          </a:xfrm>
          <a:prstGeom prst="rect">
            <a:avLst/>
          </a:prstGeom>
        </p:spPr>
        <p:txBody>
          <a:bodyPr vert="horz" lIns="91440" tIns="45720" rIns="91440" bIns="45720" rtlCol="0" anchor="b"/>
          <a:lstStyle>
            <a:lvl1pPr algn="r">
              <a:defRPr sz="1200"/>
            </a:lvl1pPr>
          </a:lstStyle>
          <a:p>
            <a:fld id="{C20645FC-66B0-4995-9355-87C254201D88}" type="slidenum">
              <a:rPr lang="en-US" smtClean="0"/>
              <a:pPr/>
              <a:t>‹#›</a:t>
            </a:fld>
            <a:endParaRPr lang="en-US"/>
          </a:p>
        </p:txBody>
      </p:sp>
    </p:spTree>
    <p:extLst>
      <p:ext uri="{BB962C8B-B14F-4D97-AF65-F5344CB8AC3E}">
        <p14:creationId xmlns:p14="http://schemas.microsoft.com/office/powerpoint/2010/main" val="3197677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685800"/>
            <a:ext cx="228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0645FC-66B0-4995-9355-87C254201D88}" type="slidenum">
              <a:rPr lang="en-US" smtClean="0"/>
              <a:pPr/>
              <a:t>1</a:t>
            </a:fld>
            <a:endParaRPr lang="en-US"/>
          </a:p>
        </p:txBody>
      </p:sp>
    </p:spTree>
    <p:extLst>
      <p:ext uri="{BB962C8B-B14F-4D97-AF65-F5344CB8AC3E}">
        <p14:creationId xmlns:p14="http://schemas.microsoft.com/office/powerpoint/2010/main" val="3036149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94560" y="13634722"/>
            <a:ext cx="24871680" cy="9408160"/>
          </a:xfrm>
        </p:spPr>
        <p:txBody>
          <a:bodyPr/>
          <a:lstStyle/>
          <a:p>
            <a:r>
              <a:rPr lang="en-US" smtClean="0"/>
              <a:t>Click to edit Master title style</a:t>
            </a:r>
            <a:endParaRPr lang="en-US"/>
          </a:p>
        </p:txBody>
      </p:sp>
      <p:sp>
        <p:nvSpPr>
          <p:cNvPr id="3" name="Subtitle 2"/>
          <p:cNvSpPr>
            <a:spLocks noGrp="1"/>
          </p:cNvSpPr>
          <p:nvPr>
            <p:ph type="subTitle" idx="1"/>
          </p:nvPr>
        </p:nvSpPr>
        <p:spPr>
          <a:xfrm>
            <a:off x="4389120" y="24871680"/>
            <a:ext cx="20482560" cy="11216640"/>
          </a:xfrm>
        </p:spPr>
        <p:txBody>
          <a:bodyPr/>
          <a:lstStyle>
            <a:lvl1pPr marL="0" indent="0" algn="ctr">
              <a:buNone/>
              <a:defRPr>
                <a:solidFill>
                  <a:schemeClr val="tx1">
                    <a:tint val="75000"/>
                  </a:schemeClr>
                </a:solidFill>
              </a:defRPr>
            </a:lvl1pPr>
            <a:lvl2pPr marL="2037786" indent="0" algn="ctr">
              <a:buNone/>
              <a:defRPr>
                <a:solidFill>
                  <a:schemeClr val="tx1">
                    <a:tint val="75000"/>
                  </a:schemeClr>
                </a:solidFill>
              </a:defRPr>
            </a:lvl2pPr>
            <a:lvl3pPr marL="4075572" indent="0" algn="ctr">
              <a:buNone/>
              <a:defRPr>
                <a:solidFill>
                  <a:schemeClr val="tx1">
                    <a:tint val="75000"/>
                  </a:schemeClr>
                </a:solidFill>
              </a:defRPr>
            </a:lvl3pPr>
            <a:lvl4pPr marL="6113358" indent="0" algn="ctr">
              <a:buNone/>
              <a:defRPr>
                <a:solidFill>
                  <a:schemeClr val="tx1">
                    <a:tint val="75000"/>
                  </a:schemeClr>
                </a:solidFill>
              </a:defRPr>
            </a:lvl4pPr>
            <a:lvl5pPr marL="8151144" indent="0" algn="ctr">
              <a:buNone/>
              <a:defRPr>
                <a:solidFill>
                  <a:schemeClr val="tx1">
                    <a:tint val="75000"/>
                  </a:schemeClr>
                </a:solidFill>
              </a:defRPr>
            </a:lvl5pPr>
            <a:lvl6pPr marL="10188931" indent="0" algn="ctr">
              <a:buNone/>
              <a:defRPr>
                <a:solidFill>
                  <a:schemeClr val="tx1">
                    <a:tint val="75000"/>
                  </a:schemeClr>
                </a:solidFill>
              </a:defRPr>
            </a:lvl6pPr>
            <a:lvl7pPr marL="12226717" indent="0" algn="ctr">
              <a:buNone/>
              <a:defRPr>
                <a:solidFill>
                  <a:schemeClr val="tx1">
                    <a:tint val="75000"/>
                  </a:schemeClr>
                </a:solidFill>
              </a:defRPr>
            </a:lvl7pPr>
            <a:lvl8pPr marL="14264503" indent="0" algn="ctr">
              <a:buNone/>
              <a:defRPr>
                <a:solidFill>
                  <a:schemeClr val="tx1">
                    <a:tint val="75000"/>
                  </a:schemeClr>
                </a:solidFill>
              </a:defRPr>
            </a:lvl8pPr>
            <a:lvl9pPr marL="1630228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F98343-64EF-44C1-ADA5-11FF6724508F}" type="datetimeFigureOut">
              <a:rPr lang="en-US" smtClean="0"/>
              <a:pPr/>
              <a:t>8/17/15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CAEB5-7750-426C-9A23-EC3E08FDCFBE}" type="slidenum">
              <a:rPr lang="en-US" smtClean="0"/>
              <a:pPr/>
              <a:t>‹#›</a:t>
            </a:fld>
            <a:endParaRPr lang="en-US"/>
          </a:p>
        </p:txBody>
      </p:sp>
    </p:spTree>
    <p:extLst>
      <p:ext uri="{BB962C8B-B14F-4D97-AF65-F5344CB8AC3E}">
        <p14:creationId xmlns:p14="http://schemas.microsoft.com/office/powerpoint/2010/main" val="2437306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F98343-64EF-44C1-ADA5-11FF6724508F}" type="datetimeFigureOut">
              <a:rPr lang="en-US" smtClean="0"/>
              <a:pPr/>
              <a:t>8/17/15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CAEB5-7750-426C-9A23-EC3E08FDCFBE}" type="slidenum">
              <a:rPr lang="en-US" smtClean="0"/>
              <a:pPr/>
              <a:t>‹#›</a:t>
            </a:fld>
            <a:endParaRPr lang="en-US"/>
          </a:p>
        </p:txBody>
      </p:sp>
    </p:spTree>
    <p:extLst>
      <p:ext uri="{BB962C8B-B14F-4D97-AF65-F5344CB8AC3E}">
        <p14:creationId xmlns:p14="http://schemas.microsoft.com/office/powerpoint/2010/main" val="4098793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098123" y="8432800"/>
            <a:ext cx="27650438" cy="17976088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146801" y="8432800"/>
            <a:ext cx="82463642" cy="1797608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F98343-64EF-44C1-ADA5-11FF6724508F}" type="datetimeFigureOut">
              <a:rPr lang="en-US" smtClean="0"/>
              <a:pPr/>
              <a:t>8/17/15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CAEB5-7750-426C-9A23-EC3E08FDCFBE}" type="slidenum">
              <a:rPr lang="en-US" smtClean="0"/>
              <a:pPr/>
              <a:t>‹#›</a:t>
            </a:fld>
            <a:endParaRPr lang="en-US"/>
          </a:p>
        </p:txBody>
      </p:sp>
    </p:spTree>
    <p:extLst>
      <p:ext uri="{BB962C8B-B14F-4D97-AF65-F5344CB8AC3E}">
        <p14:creationId xmlns:p14="http://schemas.microsoft.com/office/powerpoint/2010/main" val="404702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F98343-64EF-44C1-ADA5-11FF6724508F}" type="datetimeFigureOut">
              <a:rPr lang="en-US" smtClean="0"/>
              <a:pPr/>
              <a:t>8/17/15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CAEB5-7750-426C-9A23-EC3E08FDCFBE}" type="slidenum">
              <a:rPr lang="en-US" smtClean="0"/>
              <a:pPr/>
              <a:t>‹#›</a:t>
            </a:fld>
            <a:endParaRPr lang="en-US"/>
          </a:p>
        </p:txBody>
      </p:sp>
    </p:spTree>
    <p:extLst>
      <p:ext uri="{BB962C8B-B14F-4D97-AF65-F5344CB8AC3E}">
        <p14:creationId xmlns:p14="http://schemas.microsoft.com/office/powerpoint/2010/main" val="2613480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11402" y="28204162"/>
            <a:ext cx="24871680" cy="8717280"/>
          </a:xfrm>
        </p:spPr>
        <p:txBody>
          <a:bodyPr anchor="t"/>
          <a:lstStyle>
            <a:lvl1pPr algn="l">
              <a:defRPr sz="17800" b="1" cap="all"/>
            </a:lvl1pPr>
          </a:lstStyle>
          <a:p>
            <a:r>
              <a:rPr lang="en-US" smtClean="0"/>
              <a:t>Click to edit Master title style</a:t>
            </a:r>
            <a:endParaRPr lang="en-US"/>
          </a:p>
        </p:txBody>
      </p:sp>
      <p:sp>
        <p:nvSpPr>
          <p:cNvPr id="3" name="Text Placeholder 2"/>
          <p:cNvSpPr>
            <a:spLocks noGrp="1"/>
          </p:cNvSpPr>
          <p:nvPr>
            <p:ph type="body" idx="1"/>
          </p:nvPr>
        </p:nvSpPr>
        <p:spPr>
          <a:xfrm>
            <a:off x="2311402" y="18602967"/>
            <a:ext cx="24871680" cy="9601198"/>
          </a:xfrm>
        </p:spPr>
        <p:txBody>
          <a:bodyPr anchor="b"/>
          <a:lstStyle>
            <a:lvl1pPr marL="0" indent="0">
              <a:buNone/>
              <a:defRPr sz="8900">
                <a:solidFill>
                  <a:schemeClr val="tx1">
                    <a:tint val="75000"/>
                  </a:schemeClr>
                </a:solidFill>
              </a:defRPr>
            </a:lvl1pPr>
            <a:lvl2pPr marL="2037786" indent="0">
              <a:buNone/>
              <a:defRPr sz="8000">
                <a:solidFill>
                  <a:schemeClr val="tx1">
                    <a:tint val="75000"/>
                  </a:schemeClr>
                </a:solidFill>
              </a:defRPr>
            </a:lvl2pPr>
            <a:lvl3pPr marL="4075572" indent="0">
              <a:buNone/>
              <a:defRPr sz="7100">
                <a:solidFill>
                  <a:schemeClr val="tx1">
                    <a:tint val="75000"/>
                  </a:schemeClr>
                </a:solidFill>
              </a:defRPr>
            </a:lvl3pPr>
            <a:lvl4pPr marL="6113358" indent="0">
              <a:buNone/>
              <a:defRPr sz="6200">
                <a:solidFill>
                  <a:schemeClr val="tx1">
                    <a:tint val="75000"/>
                  </a:schemeClr>
                </a:solidFill>
              </a:defRPr>
            </a:lvl4pPr>
            <a:lvl5pPr marL="8151144" indent="0">
              <a:buNone/>
              <a:defRPr sz="6200">
                <a:solidFill>
                  <a:schemeClr val="tx1">
                    <a:tint val="75000"/>
                  </a:schemeClr>
                </a:solidFill>
              </a:defRPr>
            </a:lvl5pPr>
            <a:lvl6pPr marL="10188931" indent="0">
              <a:buNone/>
              <a:defRPr sz="6200">
                <a:solidFill>
                  <a:schemeClr val="tx1">
                    <a:tint val="75000"/>
                  </a:schemeClr>
                </a:solidFill>
              </a:defRPr>
            </a:lvl6pPr>
            <a:lvl7pPr marL="12226717" indent="0">
              <a:buNone/>
              <a:defRPr sz="6200">
                <a:solidFill>
                  <a:schemeClr val="tx1">
                    <a:tint val="75000"/>
                  </a:schemeClr>
                </a:solidFill>
              </a:defRPr>
            </a:lvl7pPr>
            <a:lvl8pPr marL="14264503" indent="0">
              <a:buNone/>
              <a:defRPr sz="6200">
                <a:solidFill>
                  <a:schemeClr val="tx1">
                    <a:tint val="75000"/>
                  </a:schemeClr>
                </a:solidFill>
              </a:defRPr>
            </a:lvl8pPr>
            <a:lvl9pPr marL="16302289"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F98343-64EF-44C1-ADA5-11FF6724508F}" type="datetimeFigureOut">
              <a:rPr lang="en-US" smtClean="0"/>
              <a:pPr/>
              <a:t>8/17/15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CAEB5-7750-426C-9A23-EC3E08FDCFBE}" type="slidenum">
              <a:rPr lang="en-US" smtClean="0"/>
              <a:pPr/>
              <a:t>‹#›</a:t>
            </a:fld>
            <a:endParaRPr lang="en-US"/>
          </a:p>
        </p:txBody>
      </p:sp>
    </p:spTree>
    <p:extLst>
      <p:ext uri="{BB962C8B-B14F-4D97-AF65-F5344CB8AC3E}">
        <p14:creationId xmlns:p14="http://schemas.microsoft.com/office/powerpoint/2010/main" val="383148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146802" y="49154080"/>
            <a:ext cx="55057040" cy="13903960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691522" y="49154080"/>
            <a:ext cx="55057040" cy="13903960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F98343-64EF-44C1-ADA5-11FF6724508F}" type="datetimeFigureOut">
              <a:rPr lang="en-US" smtClean="0"/>
              <a:pPr/>
              <a:t>8/17/15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CAEB5-7750-426C-9A23-EC3E08FDCFBE}" type="slidenum">
              <a:rPr lang="en-US" smtClean="0"/>
              <a:pPr/>
              <a:t>‹#›</a:t>
            </a:fld>
            <a:endParaRPr lang="en-US"/>
          </a:p>
        </p:txBody>
      </p:sp>
    </p:spTree>
    <p:extLst>
      <p:ext uri="{BB962C8B-B14F-4D97-AF65-F5344CB8AC3E}">
        <p14:creationId xmlns:p14="http://schemas.microsoft.com/office/powerpoint/2010/main" val="2597823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63040" y="1757682"/>
            <a:ext cx="26334720" cy="7315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63041" y="9824722"/>
            <a:ext cx="12928602" cy="409447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463041" y="13919200"/>
            <a:ext cx="12928602" cy="2528824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4864082" y="9824722"/>
            <a:ext cx="12933680" cy="409447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4864082" y="13919200"/>
            <a:ext cx="12933680" cy="2528824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F98343-64EF-44C1-ADA5-11FF6724508F}" type="datetimeFigureOut">
              <a:rPr lang="en-US" smtClean="0"/>
              <a:pPr/>
              <a:t>8/17/15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DCAEB5-7750-426C-9A23-EC3E08FDCFBE}" type="slidenum">
              <a:rPr lang="en-US" smtClean="0"/>
              <a:pPr/>
              <a:t>‹#›</a:t>
            </a:fld>
            <a:endParaRPr lang="en-US"/>
          </a:p>
        </p:txBody>
      </p:sp>
    </p:spTree>
    <p:extLst>
      <p:ext uri="{BB962C8B-B14F-4D97-AF65-F5344CB8AC3E}">
        <p14:creationId xmlns:p14="http://schemas.microsoft.com/office/powerpoint/2010/main" val="3174807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F98343-64EF-44C1-ADA5-11FF6724508F}" type="datetimeFigureOut">
              <a:rPr lang="en-US" smtClean="0"/>
              <a:pPr/>
              <a:t>8/17/15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DCAEB5-7750-426C-9A23-EC3E08FDCFBE}" type="slidenum">
              <a:rPr lang="en-US" smtClean="0"/>
              <a:pPr/>
              <a:t>‹#›</a:t>
            </a:fld>
            <a:endParaRPr lang="en-US"/>
          </a:p>
        </p:txBody>
      </p:sp>
    </p:spTree>
    <p:extLst>
      <p:ext uri="{BB962C8B-B14F-4D97-AF65-F5344CB8AC3E}">
        <p14:creationId xmlns:p14="http://schemas.microsoft.com/office/powerpoint/2010/main" val="2379408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F98343-64EF-44C1-ADA5-11FF6724508F}" type="datetimeFigureOut">
              <a:rPr lang="en-US" smtClean="0"/>
              <a:pPr/>
              <a:t>8/17/15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DCAEB5-7750-426C-9A23-EC3E08FDCFBE}" type="slidenum">
              <a:rPr lang="en-US" smtClean="0"/>
              <a:pPr/>
              <a:t>‹#›</a:t>
            </a:fld>
            <a:endParaRPr lang="en-US"/>
          </a:p>
        </p:txBody>
      </p:sp>
    </p:spTree>
    <p:extLst>
      <p:ext uri="{BB962C8B-B14F-4D97-AF65-F5344CB8AC3E}">
        <p14:creationId xmlns:p14="http://schemas.microsoft.com/office/powerpoint/2010/main" val="2553996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63043" y="1747520"/>
            <a:ext cx="9626602" cy="743712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1440160" y="1747525"/>
            <a:ext cx="16357600" cy="37459922"/>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63043" y="9184645"/>
            <a:ext cx="9626602" cy="30022802"/>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F98343-64EF-44C1-ADA5-11FF6724508F}" type="datetimeFigureOut">
              <a:rPr lang="en-US" smtClean="0"/>
              <a:pPr/>
              <a:t>8/17/15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CAEB5-7750-426C-9A23-EC3E08FDCFBE}" type="slidenum">
              <a:rPr lang="en-US" smtClean="0"/>
              <a:pPr/>
              <a:t>‹#›</a:t>
            </a:fld>
            <a:endParaRPr lang="en-US"/>
          </a:p>
        </p:txBody>
      </p:sp>
    </p:spTree>
    <p:extLst>
      <p:ext uri="{BB962C8B-B14F-4D97-AF65-F5344CB8AC3E}">
        <p14:creationId xmlns:p14="http://schemas.microsoft.com/office/powerpoint/2010/main" val="1886438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35322" y="30723840"/>
            <a:ext cx="17556480" cy="3627122"/>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5735322" y="3921760"/>
            <a:ext cx="17556480" cy="26334720"/>
          </a:xfrm>
        </p:spPr>
        <p:txBody>
          <a:bodyPr/>
          <a:lstStyle>
            <a:lvl1pPr marL="0" indent="0">
              <a:buNone/>
              <a:defRPr sz="143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r>
              <a:rPr lang="en-US" smtClean="0"/>
              <a:t>Click icon to add picture</a:t>
            </a:r>
            <a:endParaRPr lang="en-US"/>
          </a:p>
        </p:txBody>
      </p:sp>
      <p:sp>
        <p:nvSpPr>
          <p:cNvPr id="4" name="Text Placeholder 3"/>
          <p:cNvSpPr>
            <a:spLocks noGrp="1"/>
          </p:cNvSpPr>
          <p:nvPr>
            <p:ph type="body" sz="half" idx="2"/>
          </p:nvPr>
        </p:nvSpPr>
        <p:spPr>
          <a:xfrm>
            <a:off x="5735322" y="34350962"/>
            <a:ext cx="17556480" cy="5151118"/>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F98343-64EF-44C1-ADA5-11FF6724508F}" type="datetimeFigureOut">
              <a:rPr lang="en-US" smtClean="0"/>
              <a:pPr/>
              <a:t>8/17/15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CAEB5-7750-426C-9A23-EC3E08FDCFBE}" type="slidenum">
              <a:rPr lang="en-US" smtClean="0"/>
              <a:pPr/>
              <a:t>‹#›</a:t>
            </a:fld>
            <a:endParaRPr lang="en-US"/>
          </a:p>
        </p:txBody>
      </p:sp>
    </p:spTree>
    <p:extLst>
      <p:ext uri="{BB962C8B-B14F-4D97-AF65-F5344CB8AC3E}">
        <p14:creationId xmlns:p14="http://schemas.microsoft.com/office/powerpoint/2010/main" val="6145609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15000">
              <a:schemeClr val="accent1">
                <a:lumMod val="4000"/>
                <a:lumOff val="96000"/>
              </a:schemeClr>
            </a:gs>
            <a:gs pos="90000">
              <a:srgbClr val="C4D6EB"/>
            </a:gs>
            <a:gs pos="100000">
              <a:srgbClr val="FFEBFA"/>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63040" y="1757682"/>
            <a:ext cx="26334720" cy="7315200"/>
          </a:xfrm>
          <a:prstGeom prst="rect">
            <a:avLst/>
          </a:prstGeom>
        </p:spPr>
        <p:txBody>
          <a:bodyPr vert="horz" lIns="407557" tIns="203779" rIns="407557" bIns="20377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463040" y="10241285"/>
            <a:ext cx="26334720" cy="28966162"/>
          </a:xfrm>
          <a:prstGeom prst="rect">
            <a:avLst/>
          </a:prstGeom>
        </p:spPr>
        <p:txBody>
          <a:bodyPr vert="horz" lIns="407557" tIns="203779" rIns="407557" bIns="2037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463040" y="40680642"/>
            <a:ext cx="6827520" cy="2336800"/>
          </a:xfrm>
          <a:prstGeom prst="rect">
            <a:avLst/>
          </a:prstGeom>
        </p:spPr>
        <p:txBody>
          <a:bodyPr vert="horz" lIns="407557" tIns="203779" rIns="407557" bIns="203779" rtlCol="0" anchor="ctr"/>
          <a:lstStyle>
            <a:lvl1pPr algn="l">
              <a:defRPr sz="5300">
                <a:solidFill>
                  <a:schemeClr val="tx1">
                    <a:tint val="75000"/>
                  </a:schemeClr>
                </a:solidFill>
              </a:defRPr>
            </a:lvl1pPr>
          </a:lstStyle>
          <a:p>
            <a:fld id="{5BF98343-64EF-44C1-ADA5-11FF6724508F}" type="datetimeFigureOut">
              <a:rPr lang="en-US" smtClean="0"/>
              <a:pPr/>
              <a:t>8/17/15</a:t>
            </a:fld>
            <a:endParaRPr lang="en-US"/>
          </a:p>
        </p:txBody>
      </p:sp>
      <p:sp>
        <p:nvSpPr>
          <p:cNvPr id="5" name="Footer Placeholder 4"/>
          <p:cNvSpPr>
            <a:spLocks noGrp="1"/>
          </p:cNvSpPr>
          <p:nvPr>
            <p:ph type="ftr" sz="quarter" idx="3"/>
          </p:nvPr>
        </p:nvSpPr>
        <p:spPr>
          <a:xfrm>
            <a:off x="9997440" y="40680642"/>
            <a:ext cx="9265920" cy="2336800"/>
          </a:xfrm>
          <a:prstGeom prst="rect">
            <a:avLst/>
          </a:prstGeom>
        </p:spPr>
        <p:txBody>
          <a:bodyPr vert="horz" lIns="407557" tIns="203779" rIns="407557" bIns="203779" rtlCol="0" anchor="ctr"/>
          <a:lstStyle>
            <a:lvl1pPr algn="ctr">
              <a:defRPr sz="5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970240" y="40680642"/>
            <a:ext cx="6827520" cy="2336800"/>
          </a:xfrm>
          <a:prstGeom prst="rect">
            <a:avLst/>
          </a:prstGeom>
        </p:spPr>
        <p:txBody>
          <a:bodyPr vert="horz" lIns="407557" tIns="203779" rIns="407557" bIns="203779" rtlCol="0" anchor="ctr"/>
          <a:lstStyle>
            <a:lvl1pPr algn="r">
              <a:defRPr sz="5300">
                <a:solidFill>
                  <a:schemeClr val="tx1">
                    <a:tint val="75000"/>
                  </a:schemeClr>
                </a:solidFill>
              </a:defRPr>
            </a:lvl1pPr>
          </a:lstStyle>
          <a:p>
            <a:fld id="{CADCAEB5-7750-426C-9A23-EC3E08FDCFBE}" type="slidenum">
              <a:rPr lang="en-US" smtClean="0"/>
              <a:pPr/>
              <a:t>‹#›</a:t>
            </a:fld>
            <a:endParaRPr lang="en-US"/>
          </a:p>
        </p:txBody>
      </p:sp>
    </p:spTree>
    <p:extLst>
      <p:ext uri="{BB962C8B-B14F-4D97-AF65-F5344CB8AC3E}">
        <p14:creationId xmlns:p14="http://schemas.microsoft.com/office/powerpoint/2010/main" val="183486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572" rtl="0" eaLnBrk="1" latinLnBrk="0" hangingPunct="1">
        <a:spcBef>
          <a:spcPct val="0"/>
        </a:spcBef>
        <a:buNone/>
        <a:defRPr sz="19600" kern="1200">
          <a:solidFill>
            <a:schemeClr val="tx1"/>
          </a:solidFill>
          <a:latin typeface="+mj-lt"/>
          <a:ea typeface="+mj-ea"/>
          <a:cs typeface="+mj-cs"/>
        </a:defRPr>
      </a:lvl1pPr>
    </p:titleStyle>
    <p:bodyStyle>
      <a:lvl1pPr marL="1528340" indent="-1528340" algn="l" defTabSz="4075572" rtl="0" eaLnBrk="1" latinLnBrk="0" hangingPunct="1">
        <a:spcBef>
          <a:spcPct val="20000"/>
        </a:spcBef>
        <a:buFont typeface="Arial" pitchFamily="34" charset="0"/>
        <a:buChar char="•"/>
        <a:defRPr sz="14300" kern="1200">
          <a:solidFill>
            <a:schemeClr val="tx1"/>
          </a:solidFill>
          <a:latin typeface="+mn-lt"/>
          <a:ea typeface="+mn-ea"/>
          <a:cs typeface="+mn-cs"/>
        </a:defRPr>
      </a:lvl1pPr>
      <a:lvl2pPr marL="3311402" indent="-1273616" algn="l" defTabSz="4075572" rtl="0" eaLnBrk="1" latinLnBrk="0" hangingPunct="1">
        <a:spcBef>
          <a:spcPct val="20000"/>
        </a:spcBef>
        <a:buFont typeface="Arial" pitchFamily="34" charset="0"/>
        <a:buChar char="–"/>
        <a:defRPr sz="12500" kern="1200">
          <a:solidFill>
            <a:schemeClr val="tx1"/>
          </a:solidFill>
          <a:latin typeface="+mn-lt"/>
          <a:ea typeface="+mn-ea"/>
          <a:cs typeface="+mn-cs"/>
        </a:defRPr>
      </a:lvl2pPr>
      <a:lvl3pPr marL="5094465" indent="-1018893" algn="l" defTabSz="4075572" rtl="0" eaLnBrk="1" latinLnBrk="0" hangingPunct="1">
        <a:spcBef>
          <a:spcPct val="20000"/>
        </a:spcBef>
        <a:buFont typeface="Arial" pitchFamily="34" charset="0"/>
        <a:buChar char="•"/>
        <a:defRPr sz="10700" kern="1200">
          <a:solidFill>
            <a:schemeClr val="tx1"/>
          </a:solidFill>
          <a:latin typeface="+mn-lt"/>
          <a:ea typeface="+mn-ea"/>
          <a:cs typeface="+mn-cs"/>
        </a:defRPr>
      </a:lvl3pPr>
      <a:lvl4pPr marL="7132251"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4pPr>
      <a:lvl5pPr marL="9170038"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5pPr>
      <a:lvl6pPr marL="11207824"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6pPr>
      <a:lvl7pPr marL="13245610"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7pPr>
      <a:lvl8pPr marL="15283396"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8pPr>
      <a:lvl9pPr marL="17321182"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9pPr>
    </p:bodyStyle>
    <p:other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gif"/><Relationship Id="rId13" Type="http://schemas.openxmlformats.org/officeDocument/2006/relationships/image" Target="../media/image11.png"/><Relationship Id="rId14" Type="http://schemas.openxmlformats.org/officeDocument/2006/relationships/image" Target="../media/image12.jpeg"/><Relationship Id="rId15" Type="http://schemas.openxmlformats.org/officeDocument/2006/relationships/image" Target="../media/image13.jpe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0"/>
              </a:schemeClr>
            </a:gs>
            <a:gs pos="16000">
              <a:schemeClr val="tx1">
                <a:lumMod val="85000"/>
                <a:lumOff val="15000"/>
              </a:schemeClr>
            </a:gs>
          </a:gsLst>
          <a:lin ang="15660000" scaled="0"/>
          <a:tileRect/>
        </a:gradFill>
        <a:effectLst/>
      </p:bgPr>
    </p:bg>
    <p:spTree>
      <p:nvGrpSpPr>
        <p:cNvPr id="1" name=""/>
        <p:cNvGrpSpPr/>
        <p:nvPr/>
      </p:nvGrpSpPr>
      <p:grpSpPr>
        <a:xfrm>
          <a:off x="0" y="0"/>
          <a:ext cx="0" cy="0"/>
          <a:chOff x="0" y="0"/>
          <a:chExt cx="0" cy="0"/>
        </a:xfrm>
      </p:grpSpPr>
      <p:sp>
        <p:nvSpPr>
          <p:cNvPr id="4" name="Rectangle 3"/>
          <p:cNvSpPr/>
          <p:nvPr/>
        </p:nvSpPr>
        <p:spPr>
          <a:xfrm>
            <a:off x="4020457" y="990600"/>
            <a:ext cx="21219885" cy="3170099"/>
          </a:xfrm>
          <a:prstGeom prst="rect">
            <a:avLst/>
          </a:prstGeom>
        </p:spPr>
        <p:txBody>
          <a:bodyPr wrap="square">
            <a:spAutoFit/>
          </a:bodyPr>
          <a:lstStyle/>
          <a:p>
            <a:pPr algn="ctr"/>
            <a:r>
              <a:rPr lang="en-US" sz="3200" u="sng" dirty="0" smtClean="0">
                <a:solidFill>
                  <a:schemeClr val="bg1">
                    <a:lumMod val="65000"/>
                  </a:schemeClr>
                </a:solidFill>
                <a:cs typeface="Arial" pitchFamily="34" charset="0"/>
              </a:rPr>
              <a:t>Joel A. Velasco</a:t>
            </a:r>
            <a:r>
              <a:rPr lang="en-US" sz="3200" baseline="30000" dirty="0" smtClean="0">
                <a:solidFill>
                  <a:schemeClr val="bg1">
                    <a:lumMod val="65000"/>
                  </a:schemeClr>
                </a:solidFill>
                <a:cs typeface="Arial" pitchFamily="34" charset="0"/>
              </a:rPr>
              <a:t>1,2</a:t>
            </a:r>
            <a:r>
              <a:rPr lang="en-US" sz="3200" dirty="0" smtClean="0">
                <a:solidFill>
                  <a:schemeClr val="bg1">
                    <a:lumMod val="65000"/>
                  </a:schemeClr>
                </a:solidFill>
                <a:cs typeface="Arial" pitchFamily="34" charset="0"/>
              </a:rPr>
              <a:t>, Mauricio A. Reynoso</a:t>
            </a:r>
            <a:r>
              <a:rPr lang="en-US" sz="3200" baseline="30000" dirty="0" smtClean="0">
                <a:solidFill>
                  <a:schemeClr val="bg1">
                    <a:lumMod val="65000"/>
                  </a:schemeClr>
                </a:solidFill>
                <a:cs typeface="Arial" pitchFamily="34" charset="0"/>
              </a:rPr>
              <a:t>3</a:t>
            </a:r>
            <a:r>
              <a:rPr lang="en-US" sz="3200" dirty="0" smtClean="0">
                <a:solidFill>
                  <a:schemeClr val="bg1">
                    <a:lumMod val="65000"/>
                  </a:schemeClr>
                </a:solidFill>
                <a:cs typeface="Arial" pitchFamily="34" charset="0"/>
              </a:rPr>
              <a:t>, Germain Pauluzzi</a:t>
            </a:r>
            <a:r>
              <a:rPr lang="en-US" sz="3200" baseline="30000" dirty="0" smtClean="0">
                <a:solidFill>
                  <a:schemeClr val="bg1">
                    <a:lumMod val="65000"/>
                  </a:schemeClr>
                </a:solidFill>
                <a:cs typeface="Arial" pitchFamily="34" charset="0"/>
              </a:rPr>
              <a:t>3</a:t>
            </a:r>
            <a:r>
              <a:rPr lang="en-US" sz="3200" dirty="0" smtClean="0">
                <a:solidFill>
                  <a:schemeClr val="bg1">
                    <a:lumMod val="65000"/>
                  </a:schemeClr>
                </a:solidFill>
                <a:cs typeface="Arial" pitchFamily="34" charset="0"/>
              </a:rPr>
              <a:t> &amp; Julia Bailey-Serres</a:t>
            </a:r>
            <a:r>
              <a:rPr lang="en-US" sz="3200" baseline="30000" dirty="0" smtClean="0">
                <a:solidFill>
                  <a:schemeClr val="bg1">
                    <a:lumMod val="65000"/>
                  </a:schemeClr>
                </a:solidFill>
                <a:cs typeface="Arial" pitchFamily="34" charset="0"/>
              </a:rPr>
              <a:t>3</a:t>
            </a:r>
            <a:endParaRPr lang="en-US" sz="3200" dirty="0" smtClean="0">
              <a:solidFill>
                <a:schemeClr val="bg1">
                  <a:lumMod val="65000"/>
                </a:schemeClr>
              </a:solidFill>
              <a:cs typeface="Arial" pitchFamily="34" charset="0"/>
            </a:endParaRPr>
          </a:p>
          <a:p>
            <a:pPr algn="ctr"/>
            <a:r>
              <a:rPr lang="en-US" sz="3200" baseline="30000" dirty="0" smtClean="0">
                <a:solidFill>
                  <a:schemeClr val="bg1">
                    <a:lumMod val="65000"/>
                  </a:schemeClr>
                </a:solidFill>
              </a:rPr>
              <a:t>1</a:t>
            </a:r>
            <a:r>
              <a:rPr lang="en-US" sz="3200" dirty="0" smtClean="0">
                <a:solidFill>
                  <a:schemeClr val="bg1">
                    <a:lumMod val="65000"/>
                  </a:schemeClr>
                </a:solidFill>
              </a:rPr>
              <a:t>: Center for Plant Cell Biology REU Site: Research Experience for Undergraduates in Next Generation Plant Cell Biology. Department of Botany and Plant Sciences, University of California at Riverside   </a:t>
            </a:r>
          </a:p>
          <a:p>
            <a:pPr algn="ctr"/>
            <a:r>
              <a:rPr lang="en-US" sz="3200" baseline="30000" dirty="0" smtClean="0">
                <a:solidFill>
                  <a:schemeClr val="bg1">
                    <a:lumMod val="65000"/>
                  </a:schemeClr>
                </a:solidFill>
              </a:rPr>
              <a:t>2</a:t>
            </a:r>
            <a:r>
              <a:rPr lang="en-US" sz="3200" dirty="0" smtClean="0">
                <a:solidFill>
                  <a:schemeClr val="bg1">
                    <a:lumMod val="65000"/>
                  </a:schemeClr>
                </a:solidFill>
              </a:rPr>
              <a:t>: Department of Biological Sciences, Boise State University, Boise, ID</a:t>
            </a:r>
          </a:p>
          <a:p>
            <a:pPr algn="ctr"/>
            <a:r>
              <a:rPr lang="en-US" sz="3200" baseline="30000" dirty="0" smtClean="0">
                <a:solidFill>
                  <a:schemeClr val="bg1">
                    <a:lumMod val="65000"/>
                  </a:schemeClr>
                </a:solidFill>
              </a:rPr>
              <a:t>3</a:t>
            </a:r>
            <a:r>
              <a:rPr lang="en-US" sz="3200" dirty="0" smtClean="0">
                <a:solidFill>
                  <a:schemeClr val="bg1">
                    <a:lumMod val="65000"/>
                  </a:schemeClr>
                </a:solidFill>
              </a:rPr>
              <a:t>: Center for Plant Cell Biology, Department of Botany and Plant Sciences, University of California at Riverside </a:t>
            </a:r>
            <a:endParaRPr lang="en-US" sz="3200" baseline="30000" dirty="0" smtClean="0">
              <a:solidFill>
                <a:schemeClr val="bg1">
                  <a:lumMod val="65000"/>
                </a:schemeClr>
              </a:solidFill>
            </a:endParaRPr>
          </a:p>
          <a:p>
            <a:endParaRPr lang="en-US" sz="4000" dirty="0">
              <a:solidFill>
                <a:schemeClr val="bg1">
                  <a:lumMod val="65000"/>
                </a:schemeClr>
              </a:solidFill>
              <a:cs typeface="Arial" pitchFamily="34" charset="0"/>
            </a:endParaRPr>
          </a:p>
        </p:txBody>
      </p:sp>
      <p:sp>
        <p:nvSpPr>
          <p:cNvPr id="25" name="TextBox 24"/>
          <p:cNvSpPr txBox="1"/>
          <p:nvPr/>
        </p:nvSpPr>
        <p:spPr>
          <a:xfrm>
            <a:off x="2184401" y="15036803"/>
            <a:ext cx="184666" cy="461665"/>
          </a:xfrm>
          <a:prstGeom prst="rect">
            <a:avLst/>
          </a:prstGeom>
          <a:noFill/>
        </p:spPr>
        <p:txBody>
          <a:bodyPr wrap="none" rtlCol="0">
            <a:spAutoFit/>
          </a:bodyPr>
          <a:lstStyle/>
          <a:p>
            <a:endParaRPr lang="en-US" sz="2400" dirty="0" smtClean="0"/>
          </a:p>
        </p:txBody>
      </p:sp>
      <p:sp>
        <p:nvSpPr>
          <p:cNvPr id="22" name="TextBox 21"/>
          <p:cNvSpPr txBox="1"/>
          <p:nvPr/>
        </p:nvSpPr>
        <p:spPr>
          <a:xfrm>
            <a:off x="597985" y="0"/>
            <a:ext cx="28318871" cy="1015663"/>
          </a:xfrm>
          <a:prstGeom prst="rect">
            <a:avLst/>
          </a:prstGeom>
          <a:noFill/>
        </p:spPr>
        <p:txBody>
          <a:bodyPr wrap="none" rtlCol="0">
            <a:spAutoFit/>
          </a:bodyPr>
          <a:lstStyle/>
          <a:p>
            <a:pPr algn="ctr"/>
            <a:r>
              <a:rPr lang="en-US" sz="6000" b="1" dirty="0" smtClean="0">
                <a:solidFill>
                  <a:schemeClr val="bg1"/>
                </a:solidFill>
              </a:rPr>
              <a:t>Facile Mapping of T-DNA Insertion Sites for a Cell-type Gene Expression Toolbox of Rice </a:t>
            </a:r>
          </a:p>
        </p:txBody>
      </p:sp>
      <p:sp>
        <p:nvSpPr>
          <p:cNvPr id="23" name="Rectangle 22"/>
          <p:cNvSpPr/>
          <p:nvPr/>
        </p:nvSpPr>
        <p:spPr>
          <a:xfrm>
            <a:off x="418718" y="3524214"/>
            <a:ext cx="14020800" cy="4903820"/>
          </a:xfrm>
          <a:prstGeom prst="rect">
            <a:avLst/>
          </a:prstGeom>
          <a:no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470801" y="3387444"/>
            <a:ext cx="3681717" cy="707886"/>
          </a:xfrm>
          <a:prstGeom prst="rect">
            <a:avLst/>
          </a:prstGeom>
          <a:noFill/>
        </p:spPr>
        <p:txBody>
          <a:bodyPr wrap="none" rtlCol="0">
            <a:spAutoFit/>
          </a:bodyPr>
          <a:lstStyle/>
          <a:p>
            <a:r>
              <a:rPr lang="en-US" sz="4000" b="1" dirty="0" smtClean="0">
                <a:solidFill>
                  <a:schemeClr val="bg1"/>
                </a:solidFill>
              </a:rPr>
              <a:t>(1) Introduction</a:t>
            </a:r>
          </a:p>
        </p:txBody>
      </p:sp>
      <p:sp>
        <p:nvSpPr>
          <p:cNvPr id="40" name="Rectangle 39"/>
          <p:cNvSpPr/>
          <p:nvPr/>
        </p:nvSpPr>
        <p:spPr>
          <a:xfrm>
            <a:off x="418718" y="16678584"/>
            <a:ext cx="14020800" cy="11430000"/>
          </a:xfrm>
          <a:prstGeom prst="rect">
            <a:avLst/>
          </a:prstGeom>
          <a:no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415152" y="16541814"/>
            <a:ext cx="13871965" cy="707886"/>
          </a:xfrm>
          <a:prstGeom prst="rect">
            <a:avLst/>
          </a:prstGeom>
          <a:noFill/>
        </p:spPr>
        <p:txBody>
          <a:bodyPr wrap="square" rtlCol="0">
            <a:spAutoFit/>
          </a:bodyPr>
          <a:lstStyle/>
          <a:p>
            <a:r>
              <a:rPr lang="en-US" sz="4000" b="1" dirty="0" smtClean="0">
                <a:solidFill>
                  <a:schemeClr val="bg1"/>
                </a:solidFill>
              </a:rPr>
              <a:t>(3) Cell Types Targeted with Specific Promoters</a:t>
            </a:r>
          </a:p>
        </p:txBody>
      </p:sp>
      <p:sp>
        <p:nvSpPr>
          <p:cNvPr id="35" name="TextBox 34"/>
          <p:cNvSpPr txBox="1"/>
          <p:nvPr/>
        </p:nvSpPr>
        <p:spPr>
          <a:xfrm>
            <a:off x="533400" y="4124044"/>
            <a:ext cx="13716000" cy="4247317"/>
          </a:xfrm>
          <a:prstGeom prst="rect">
            <a:avLst/>
          </a:prstGeom>
          <a:noFill/>
        </p:spPr>
        <p:txBody>
          <a:bodyPr wrap="square" rtlCol="0">
            <a:spAutoFit/>
          </a:bodyPr>
          <a:lstStyle/>
          <a:p>
            <a:r>
              <a:rPr lang="en-US" sz="3000" dirty="0" smtClean="0">
                <a:solidFill>
                  <a:schemeClr val="bg1">
                    <a:lumMod val="95000"/>
                  </a:schemeClr>
                </a:solidFill>
              </a:rPr>
              <a:t>INTACT and TRAP technologies developed in the model plant </a:t>
            </a:r>
            <a:r>
              <a:rPr lang="en-US" sz="3000" i="1" dirty="0" smtClean="0">
                <a:solidFill>
                  <a:schemeClr val="bg1">
                    <a:lumMod val="95000"/>
                  </a:schemeClr>
                </a:solidFill>
              </a:rPr>
              <a:t>Arabidops</a:t>
            </a:r>
            <a:r>
              <a:rPr lang="en-US" sz="3000" dirty="0" smtClean="0">
                <a:solidFill>
                  <a:schemeClr val="bg1">
                    <a:lumMod val="95000"/>
                  </a:schemeClr>
                </a:solidFill>
              </a:rPr>
              <a:t>is allow for cell-type specific gene expression analysis. </a:t>
            </a:r>
            <a:r>
              <a:rPr lang="en-US" sz="3000" dirty="0">
                <a:solidFill>
                  <a:schemeClr val="bg1">
                    <a:lumMod val="95000"/>
                  </a:schemeClr>
                </a:solidFill>
              </a:rPr>
              <a:t>T</a:t>
            </a:r>
            <a:r>
              <a:rPr lang="en-US" sz="3000" dirty="0" smtClean="0">
                <a:solidFill>
                  <a:schemeClr val="bg1">
                    <a:lumMod val="95000"/>
                  </a:schemeClr>
                </a:solidFill>
              </a:rPr>
              <a:t>o translate INTACT and TRAP to an important crop species, transgenic rice (</a:t>
            </a:r>
            <a:r>
              <a:rPr lang="en-US" sz="3000" i="1" dirty="0" smtClean="0">
                <a:solidFill>
                  <a:schemeClr val="bg1">
                    <a:lumMod val="95000"/>
                  </a:schemeClr>
                </a:solidFill>
              </a:rPr>
              <a:t>Oryza sativa</a:t>
            </a:r>
            <a:r>
              <a:rPr lang="en-US" sz="3000" dirty="0" smtClean="0">
                <a:solidFill>
                  <a:schemeClr val="bg1">
                    <a:lumMod val="95000"/>
                  </a:schemeClr>
                </a:solidFill>
              </a:rPr>
              <a:t>) lines containing the TRAP and INTACT constructs were developed. Shown here is a facile process of identifying the number and location of Transfer DNA (T-DNA) insertions containing the mentioned constructs, within genomic DNA (</a:t>
            </a:r>
            <a:r>
              <a:rPr lang="en-US" sz="3000" dirty="0" err="1" smtClean="0">
                <a:solidFill>
                  <a:schemeClr val="bg1">
                    <a:lumMod val="95000"/>
                  </a:schemeClr>
                </a:solidFill>
              </a:rPr>
              <a:t>gDNA</a:t>
            </a:r>
            <a:r>
              <a:rPr lang="en-US" sz="3000" dirty="0" smtClean="0">
                <a:solidFill>
                  <a:schemeClr val="bg1">
                    <a:lumMod val="95000"/>
                  </a:schemeClr>
                </a:solidFill>
              </a:rPr>
              <a:t>), of a transgenic collection. Knowledge of the insertion site and the location of INTACT /TRAP construct expression will be used to select the best lines for further use. This toolbox will be employed to study how physiology and development is perturbed by two major environmental threats: droughts and floods. </a:t>
            </a:r>
          </a:p>
        </p:txBody>
      </p:sp>
      <p:sp>
        <p:nvSpPr>
          <p:cNvPr id="445" name="Line 20"/>
          <p:cNvSpPr>
            <a:spLocks noChangeShapeType="1"/>
          </p:cNvSpPr>
          <p:nvPr/>
        </p:nvSpPr>
        <p:spPr bwMode="auto">
          <a:xfrm>
            <a:off x="3078054" y="13591416"/>
            <a:ext cx="0" cy="0"/>
          </a:xfrm>
          <a:prstGeom prst="line">
            <a:avLst/>
          </a:prstGeom>
          <a:noFill/>
          <a:ln w="28575">
            <a:solidFill>
              <a:sysClr val="windowText" lastClr="000000"/>
            </a:solidFill>
            <a:round/>
            <a:headEnd/>
            <a:tailEnd/>
          </a:ln>
          <a:effectLst>
            <a:outerShdw blurRad="63500" dist="12700" dir="2700000" algn="ctr" rotWithShape="0">
              <a:srgbClr val="EEECE1">
                <a:alpha val="75000"/>
              </a:srgbClr>
            </a:outerShdw>
          </a:effectLst>
          <a:extLst>
            <a:ext uri="{909E8E84-426E-40dd-AFC4-6F175D3DCCD1}">
              <a14:hiddenFill xmlns:a14="http://schemas.microsoft.com/office/drawing/2010/main">
                <a:no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513" name="Oval 71"/>
          <p:cNvSpPr>
            <a:spLocks noChangeAspect="1" noChangeArrowheads="1"/>
          </p:cNvSpPr>
          <p:nvPr/>
        </p:nvSpPr>
        <p:spPr bwMode="auto">
          <a:xfrm rot="18912339" flipV="1">
            <a:off x="4942811" y="12960343"/>
            <a:ext cx="147367" cy="139544"/>
          </a:xfrm>
          <a:prstGeom prst="ellipse">
            <a:avLst/>
          </a:prstGeom>
          <a:gradFill rotWithShape="0">
            <a:gsLst>
              <a:gs pos="0">
                <a:sysClr val="window" lastClr="FFFFFF"/>
              </a:gs>
              <a:gs pos="100000">
                <a:sysClr val="windowText" lastClr="000000"/>
              </a:gs>
            </a:gsLst>
            <a:path path="shape">
              <a:fillToRect l="50000" t="50000" r="50000" b="50000"/>
            </a:path>
          </a:gradFill>
          <a:ln w="9525">
            <a:solidFill>
              <a:sysClr val="windowText" lastClr="000000"/>
            </a:solidFill>
            <a:round/>
            <a:headEnd/>
            <a:tailEnd/>
          </a:ln>
          <a:effectLst>
            <a:outerShdw blurRad="63500" dist="12700" dir="13500000" algn="ctr" rotWithShape="0">
              <a:srgbClr val="EEECE1">
                <a:alpha val="9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514" name="Oval 72"/>
          <p:cNvSpPr>
            <a:spLocks noChangeAspect="1" noChangeArrowheads="1"/>
          </p:cNvSpPr>
          <p:nvPr/>
        </p:nvSpPr>
        <p:spPr bwMode="auto">
          <a:xfrm rot="19055082" flipV="1">
            <a:off x="5033499" y="13066563"/>
            <a:ext cx="126585" cy="89559"/>
          </a:xfrm>
          <a:prstGeom prst="ellipse">
            <a:avLst/>
          </a:prstGeom>
          <a:gradFill rotWithShape="0">
            <a:gsLst>
              <a:gs pos="0">
                <a:sysClr val="window" lastClr="FFFFFF"/>
              </a:gs>
              <a:gs pos="100000">
                <a:sysClr val="windowText" lastClr="000000"/>
              </a:gs>
            </a:gsLst>
            <a:path path="shape">
              <a:fillToRect l="50000" t="50000" r="50000" b="50000"/>
            </a:path>
          </a:gradFill>
          <a:ln w="9525">
            <a:solidFill>
              <a:sysClr val="windowText" lastClr="000000"/>
            </a:solidFill>
            <a:round/>
            <a:headEnd/>
            <a:tailEnd/>
          </a:ln>
          <a:effectLst>
            <a:outerShdw blurRad="63500" dist="12700" dir="13500000" algn="ctr" rotWithShape="0">
              <a:srgbClr val="EEECE1">
                <a:alpha val="9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graphicFrame>
        <p:nvGraphicFramePr>
          <p:cNvPr id="2" name="Table 1"/>
          <p:cNvGraphicFramePr>
            <a:graphicFrameLocks noGrp="1"/>
          </p:cNvGraphicFramePr>
          <p:nvPr>
            <p:extLst>
              <p:ext uri="{D42A27DB-BD31-4B8C-83A1-F6EECF244321}">
                <p14:modId xmlns:p14="http://schemas.microsoft.com/office/powerpoint/2010/main" val="3983559305"/>
              </p:ext>
            </p:extLst>
          </p:nvPr>
        </p:nvGraphicFramePr>
        <p:xfrm>
          <a:off x="685800" y="17554508"/>
          <a:ext cx="5562600" cy="10286992"/>
        </p:xfrm>
        <a:graphic>
          <a:graphicData uri="http://schemas.openxmlformats.org/drawingml/2006/table">
            <a:tbl>
              <a:tblPr firstRow="1" bandRow="1">
                <a:tableStyleId>{073A0DAA-6AF3-43AB-8588-CEC1D06C72B9}</a:tableStyleId>
              </a:tblPr>
              <a:tblGrid>
                <a:gridCol w="2743200"/>
                <a:gridCol w="1600200"/>
                <a:gridCol w="1219200"/>
              </a:tblGrid>
              <a:tr h="778981">
                <a:tc>
                  <a:txBody>
                    <a:bodyPr/>
                    <a:lstStyle/>
                    <a:p>
                      <a:pPr algn="ctr"/>
                      <a:r>
                        <a:rPr lang="en-US" sz="2800" dirty="0" smtClean="0">
                          <a:solidFill>
                            <a:schemeClr val="bg1"/>
                          </a:solidFill>
                        </a:rPr>
                        <a:t>Cell</a:t>
                      </a:r>
                      <a:r>
                        <a:rPr lang="en-US" sz="2800" baseline="0" dirty="0" smtClean="0">
                          <a:solidFill>
                            <a:schemeClr val="bg1"/>
                          </a:solidFill>
                        </a:rPr>
                        <a:t> Type</a:t>
                      </a:r>
                      <a:endParaRPr lang="en-US" sz="2800" dirty="0">
                        <a:solidFill>
                          <a:schemeClr val="bg1"/>
                        </a:solidFill>
                      </a:endParaRPr>
                    </a:p>
                  </a:txBody>
                  <a:tcPr marL="68315" marR="68315" marT="34158" marB="34158">
                    <a:solidFill>
                      <a:schemeClr val="accent5">
                        <a:lumMod val="50000"/>
                        <a:alpha val="27000"/>
                      </a:schemeClr>
                    </a:solidFill>
                  </a:tcPr>
                </a:tc>
                <a:tc>
                  <a:txBody>
                    <a:bodyPr/>
                    <a:lstStyle/>
                    <a:p>
                      <a:pPr algn="ctr"/>
                      <a:r>
                        <a:rPr lang="en-US" sz="2800" dirty="0" smtClean="0">
                          <a:solidFill>
                            <a:schemeClr val="bg1"/>
                          </a:solidFill>
                        </a:rPr>
                        <a:t>Promoter</a:t>
                      </a:r>
                      <a:r>
                        <a:rPr lang="en-US" sz="2800" baseline="0" dirty="0" smtClean="0">
                          <a:solidFill>
                            <a:schemeClr val="bg1"/>
                          </a:solidFill>
                        </a:rPr>
                        <a:t> </a:t>
                      </a:r>
                      <a:endParaRPr lang="en-US" sz="2800" dirty="0">
                        <a:solidFill>
                          <a:schemeClr val="bg1"/>
                        </a:solidFill>
                      </a:endParaRPr>
                    </a:p>
                  </a:txBody>
                  <a:tcPr marL="68315" marR="68315" marT="34158" marB="34158">
                    <a:solidFill>
                      <a:schemeClr val="accent5">
                        <a:lumMod val="50000"/>
                        <a:alpha val="27000"/>
                      </a:schemeClr>
                    </a:solidFill>
                  </a:tcPr>
                </a:tc>
                <a:tc>
                  <a:txBody>
                    <a:bodyPr/>
                    <a:lstStyle/>
                    <a:p>
                      <a:pPr algn="ctr"/>
                      <a:r>
                        <a:rPr lang="en-US" sz="2800" baseline="0" dirty="0" smtClean="0">
                          <a:solidFill>
                            <a:schemeClr val="bg1"/>
                          </a:solidFill>
                        </a:rPr>
                        <a:t>Lines </a:t>
                      </a:r>
                      <a:endParaRPr lang="en-US" sz="2800" dirty="0">
                        <a:solidFill>
                          <a:schemeClr val="bg1"/>
                        </a:solidFill>
                      </a:endParaRPr>
                    </a:p>
                  </a:txBody>
                  <a:tcPr marL="68315" marR="68315" marT="34158" marB="34158">
                    <a:solidFill>
                      <a:schemeClr val="accent5">
                        <a:lumMod val="50000"/>
                        <a:alpha val="27000"/>
                      </a:schemeClr>
                    </a:solidFill>
                  </a:tcPr>
                </a:tc>
              </a:tr>
              <a:tr h="781021">
                <a:tc>
                  <a:txBody>
                    <a:bodyPr/>
                    <a:lstStyle/>
                    <a:p>
                      <a:r>
                        <a:rPr lang="en-US" sz="2400" dirty="0" smtClean="0">
                          <a:solidFill>
                            <a:schemeClr val="bg1">
                              <a:lumMod val="95000"/>
                            </a:schemeClr>
                          </a:solidFill>
                        </a:rPr>
                        <a:t>Pericycle</a:t>
                      </a:r>
                      <a:endParaRPr lang="en-US" sz="2400" dirty="0">
                        <a:solidFill>
                          <a:schemeClr val="bg1">
                            <a:lumMod val="95000"/>
                          </a:schemeClr>
                        </a:solidFill>
                      </a:endParaRPr>
                    </a:p>
                  </a:txBody>
                  <a:tcPr marL="68315" marR="68315" marT="34158" marB="34158">
                    <a:solidFill>
                      <a:schemeClr val="accent5">
                        <a:lumMod val="50000"/>
                        <a:alpha val="27000"/>
                      </a:schemeClr>
                    </a:solidFill>
                  </a:tcPr>
                </a:tc>
                <a:tc>
                  <a:txBody>
                    <a:bodyPr/>
                    <a:lstStyle/>
                    <a:p>
                      <a:r>
                        <a:rPr lang="en-US" sz="2400" i="1" dirty="0" smtClean="0">
                          <a:solidFill>
                            <a:schemeClr val="bg1">
                              <a:lumMod val="95000"/>
                            </a:schemeClr>
                          </a:solidFill>
                        </a:rPr>
                        <a:t>OsHMA5</a:t>
                      </a:r>
                      <a:endParaRPr lang="en-US" sz="2400" i="1" dirty="0">
                        <a:solidFill>
                          <a:schemeClr val="bg1">
                            <a:lumMod val="95000"/>
                          </a:schemeClr>
                        </a:solidFill>
                      </a:endParaRPr>
                    </a:p>
                  </a:txBody>
                  <a:tcPr marL="68315" marR="68315" marT="34158" marB="34158">
                    <a:solidFill>
                      <a:schemeClr val="accent5">
                        <a:lumMod val="50000"/>
                        <a:alpha val="27000"/>
                      </a:schemeClr>
                    </a:solidFill>
                  </a:tcPr>
                </a:tc>
                <a:tc>
                  <a:txBody>
                    <a:bodyPr/>
                    <a:lstStyle/>
                    <a:p>
                      <a:pPr algn="ctr"/>
                      <a:r>
                        <a:rPr lang="en-US" sz="2400" dirty="0" smtClean="0">
                          <a:solidFill>
                            <a:schemeClr val="bg1">
                              <a:lumMod val="95000"/>
                            </a:schemeClr>
                          </a:solidFill>
                        </a:rPr>
                        <a:t>34</a:t>
                      </a:r>
                      <a:endParaRPr lang="en-US" sz="2400" dirty="0">
                        <a:solidFill>
                          <a:schemeClr val="bg1">
                            <a:lumMod val="95000"/>
                          </a:schemeClr>
                        </a:solidFill>
                      </a:endParaRPr>
                    </a:p>
                  </a:txBody>
                  <a:tcPr marL="68315" marR="68315" marT="34158" marB="34158">
                    <a:solidFill>
                      <a:schemeClr val="accent5">
                        <a:lumMod val="50000"/>
                        <a:alpha val="27000"/>
                      </a:schemeClr>
                    </a:solidFill>
                  </a:tcPr>
                </a:tc>
              </a:tr>
              <a:tr h="7810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lumMod val="95000"/>
                            </a:schemeClr>
                          </a:solidFill>
                        </a:rPr>
                        <a:t>Root hairs</a:t>
                      </a:r>
                    </a:p>
                  </a:txBody>
                  <a:tcPr marL="68315" marR="68315" marT="34158" marB="34158">
                    <a:solidFill>
                      <a:schemeClr val="accent5">
                        <a:lumMod val="50000"/>
                        <a:alpha val="27000"/>
                      </a:schemeClr>
                    </a:solidFill>
                  </a:tcPr>
                </a:tc>
                <a:tc>
                  <a:txBody>
                    <a:bodyPr/>
                    <a:lstStyle/>
                    <a:p>
                      <a:r>
                        <a:rPr lang="en-US" sz="2400" i="1" dirty="0" smtClean="0">
                          <a:solidFill>
                            <a:schemeClr val="bg1">
                              <a:lumMod val="95000"/>
                            </a:schemeClr>
                          </a:solidFill>
                        </a:rPr>
                        <a:t>OsEXPB5</a:t>
                      </a:r>
                      <a:endParaRPr lang="en-US" sz="2400" i="1" dirty="0">
                        <a:solidFill>
                          <a:schemeClr val="bg1">
                            <a:lumMod val="95000"/>
                          </a:schemeClr>
                        </a:solidFill>
                      </a:endParaRPr>
                    </a:p>
                  </a:txBody>
                  <a:tcPr marL="68315" marR="68315" marT="34158" marB="34158">
                    <a:solidFill>
                      <a:schemeClr val="accent5">
                        <a:lumMod val="50000"/>
                        <a:alpha val="27000"/>
                      </a:schemeClr>
                    </a:solidFill>
                  </a:tcPr>
                </a:tc>
                <a:tc>
                  <a:txBody>
                    <a:bodyPr/>
                    <a:lstStyle/>
                    <a:p>
                      <a:pPr algn="ctr"/>
                      <a:r>
                        <a:rPr lang="en-US" sz="2400" dirty="0" smtClean="0">
                          <a:solidFill>
                            <a:schemeClr val="bg1">
                              <a:lumMod val="95000"/>
                            </a:schemeClr>
                          </a:solidFill>
                        </a:rPr>
                        <a:t>7</a:t>
                      </a:r>
                      <a:endParaRPr lang="en-US" sz="2400" dirty="0">
                        <a:solidFill>
                          <a:schemeClr val="bg1">
                            <a:lumMod val="95000"/>
                          </a:schemeClr>
                        </a:solidFill>
                      </a:endParaRPr>
                    </a:p>
                  </a:txBody>
                  <a:tcPr marL="68315" marR="68315" marT="34158" marB="34158">
                    <a:solidFill>
                      <a:schemeClr val="accent5">
                        <a:lumMod val="50000"/>
                        <a:alpha val="27000"/>
                      </a:schemeClr>
                    </a:solidFill>
                  </a:tcPr>
                </a:tc>
              </a:tr>
              <a:tr h="916780">
                <a:tc>
                  <a:txBody>
                    <a:bodyPr/>
                    <a:lstStyle/>
                    <a:p>
                      <a:r>
                        <a:rPr lang="en-US" sz="2400" dirty="0" smtClean="0">
                          <a:solidFill>
                            <a:schemeClr val="bg1">
                              <a:lumMod val="95000"/>
                            </a:schemeClr>
                          </a:solidFill>
                        </a:rPr>
                        <a:t>Meristematic</a:t>
                      </a:r>
                    </a:p>
                    <a:p>
                      <a:r>
                        <a:rPr lang="en-US" sz="2400" dirty="0" smtClean="0">
                          <a:solidFill>
                            <a:schemeClr val="bg1">
                              <a:lumMod val="95000"/>
                            </a:schemeClr>
                          </a:solidFill>
                        </a:rPr>
                        <a:t>endodermis</a:t>
                      </a:r>
                      <a:endParaRPr lang="en-US" sz="2400" dirty="0">
                        <a:solidFill>
                          <a:schemeClr val="bg1">
                            <a:lumMod val="95000"/>
                          </a:schemeClr>
                        </a:solidFill>
                      </a:endParaRPr>
                    </a:p>
                  </a:txBody>
                  <a:tcPr marL="68315" marR="68315" marT="34158" marB="34158">
                    <a:solidFill>
                      <a:schemeClr val="accent5">
                        <a:lumMod val="50000"/>
                        <a:alpha val="27000"/>
                      </a:schemeClr>
                    </a:solidFill>
                  </a:tcPr>
                </a:tc>
                <a:tc>
                  <a:txBody>
                    <a:bodyPr/>
                    <a:lstStyle/>
                    <a:p>
                      <a:r>
                        <a:rPr lang="en-US" sz="2400" i="1" dirty="0" err="1" smtClean="0">
                          <a:solidFill>
                            <a:schemeClr val="bg1">
                              <a:lumMod val="95000"/>
                            </a:schemeClr>
                          </a:solidFill>
                        </a:rPr>
                        <a:t>AtSCR</a:t>
                      </a:r>
                      <a:endParaRPr lang="en-US" sz="2400" i="1" dirty="0">
                        <a:solidFill>
                          <a:schemeClr val="bg1">
                            <a:lumMod val="95000"/>
                          </a:schemeClr>
                        </a:solidFill>
                      </a:endParaRPr>
                    </a:p>
                  </a:txBody>
                  <a:tcPr marL="68315" marR="68315" marT="34158" marB="34158">
                    <a:solidFill>
                      <a:schemeClr val="accent5">
                        <a:lumMod val="50000"/>
                        <a:alpha val="27000"/>
                      </a:schemeClr>
                    </a:solidFill>
                  </a:tcPr>
                </a:tc>
                <a:tc>
                  <a:txBody>
                    <a:bodyPr/>
                    <a:lstStyle/>
                    <a:p>
                      <a:pPr algn="ctr"/>
                      <a:r>
                        <a:rPr lang="en-US" sz="2400" dirty="0" smtClean="0">
                          <a:solidFill>
                            <a:schemeClr val="bg1">
                              <a:lumMod val="95000"/>
                            </a:schemeClr>
                          </a:solidFill>
                        </a:rPr>
                        <a:t>18</a:t>
                      </a:r>
                      <a:endParaRPr lang="en-US" sz="2400" dirty="0">
                        <a:solidFill>
                          <a:schemeClr val="bg1">
                            <a:lumMod val="95000"/>
                          </a:schemeClr>
                        </a:solidFill>
                      </a:endParaRPr>
                    </a:p>
                  </a:txBody>
                  <a:tcPr marL="68315" marR="68315" marT="34158" marB="34158">
                    <a:solidFill>
                      <a:schemeClr val="accent5">
                        <a:lumMod val="50000"/>
                        <a:alpha val="27000"/>
                      </a:schemeClr>
                    </a:solidFill>
                  </a:tcPr>
                </a:tc>
              </a:tr>
              <a:tr h="781021">
                <a:tc>
                  <a:txBody>
                    <a:bodyPr/>
                    <a:lstStyle/>
                    <a:p>
                      <a:r>
                        <a:rPr lang="en-US" sz="2400" dirty="0" smtClean="0">
                          <a:solidFill>
                            <a:schemeClr val="bg1">
                              <a:lumMod val="95000"/>
                            </a:schemeClr>
                          </a:solidFill>
                        </a:rPr>
                        <a:t>Endo/Exodermis</a:t>
                      </a:r>
                      <a:endParaRPr lang="en-US" sz="2400" dirty="0">
                        <a:solidFill>
                          <a:schemeClr val="bg1">
                            <a:lumMod val="95000"/>
                          </a:schemeClr>
                        </a:solidFill>
                      </a:endParaRPr>
                    </a:p>
                  </a:txBody>
                  <a:tcPr marL="68315" marR="68315" marT="34158" marB="34158">
                    <a:solidFill>
                      <a:schemeClr val="accent5">
                        <a:lumMod val="50000"/>
                        <a:alpha val="27000"/>
                      </a:schemeClr>
                    </a:solidFill>
                  </a:tcPr>
                </a:tc>
                <a:tc>
                  <a:txBody>
                    <a:bodyPr/>
                    <a:lstStyle/>
                    <a:p>
                      <a:r>
                        <a:rPr lang="en-US" sz="2400" i="1" dirty="0" smtClean="0">
                          <a:solidFill>
                            <a:schemeClr val="bg1">
                              <a:lumMod val="95000"/>
                            </a:schemeClr>
                          </a:solidFill>
                        </a:rPr>
                        <a:t>OsLSI2</a:t>
                      </a:r>
                      <a:endParaRPr lang="en-US" sz="2400" i="1" dirty="0">
                        <a:solidFill>
                          <a:schemeClr val="bg1">
                            <a:lumMod val="95000"/>
                          </a:schemeClr>
                        </a:solidFill>
                      </a:endParaRPr>
                    </a:p>
                  </a:txBody>
                  <a:tcPr marL="68315" marR="68315" marT="34158" marB="34158">
                    <a:solidFill>
                      <a:schemeClr val="accent5">
                        <a:lumMod val="50000"/>
                        <a:alpha val="27000"/>
                      </a:schemeClr>
                    </a:solidFill>
                  </a:tcPr>
                </a:tc>
                <a:tc>
                  <a:txBody>
                    <a:bodyPr/>
                    <a:lstStyle/>
                    <a:p>
                      <a:pPr algn="ctr"/>
                      <a:r>
                        <a:rPr lang="en-US" sz="2400" dirty="0" smtClean="0">
                          <a:solidFill>
                            <a:schemeClr val="bg1">
                              <a:lumMod val="95000"/>
                            </a:schemeClr>
                          </a:solidFill>
                        </a:rPr>
                        <a:t>26</a:t>
                      </a:r>
                      <a:endParaRPr lang="en-US" sz="2400" dirty="0">
                        <a:solidFill>
                          <a:schemeClr val="bg1">
                            <a:lumMod val="95000"/>
                          </a:schemeClr>
                        </a:solidFill>
                      </a:endParaRPr>
                    </a:p>
                  </a:txBody>
                  <a:tcPr marL="68315" marR="68315" marT="34158" marB="34158">
                    <a:solidFill>
                      <a:schemeClr val="accent5">
                        <a:lumMod val="50000"/>
                        <a:alpha val="27000"/>
                      </a:schemeClr>
                    </a:solidFill>
                  </a:tcPr>
                </a:tc>
              </a:tr>
              <a:tr h="781021">
                <a:tc>
                  <a:txBody>
                    <a:bodyPr/>
                    <a:lstStyle/>
                    <a:p>
                      <a:r>
                        <a:rPr lang="en-US" sz="2400" dirty="0" smtClean="0">
                          <a:solidFill>
                            <a:schemeClr val="bg1">
                              <a:lumMod val="95000"/>
                            </a:schemeClr>
                          </a:solidFill>
                        </a:rPr>
                        <a:t>Root vasculature</a:t>
                      </a:r>
                      <a:endParaRPr lang="en-US" sz="2400" dirty="0">
                        <a:solidFill>
                          <a:schemeClr val="bg1">
                            <a:lumMod val="95000"/>
                          </a:schemeClr>
                        </a:solidFill>
                      </a:endParaRPr>
                    </a:p>
                  </a:txBody>
                  <a:tcPr marL="68315" marR="68315" marT="34158" marB="34158">
                    <a:solidFill>
                      <a:schemeClr val="accent5">
                        <a:lumMod val="50000"/>
                        <a:alpha val="27000"/>
                      </a:schemeClr>
                    </a:solidFill>
                  </a:tcPr>
                </a:tc>
                <a:tc>
                  <a:txBody>
                    <a:bodyPr/>
                    <a:lstStyle/>
                    <a:p>
                      <a:r>
                        <a:rPr lang="en-US" sz="2400" i="1" dirty="0" smtClean="0">
                          <a:solidFill>
                            <a:schemeClr val="bg1">
                              <a:lumMod val="95000"/>
                            </a:schemeClr>
                          </a:solidFill>
                        </a:rPr>
                        <a:t>OsNRAMP3</a:t>
                      </a:r>
                      <a:endParaRPr lang="en-US" sz="2400" i="1" dirty="0">
                        <a:solidFill>
                          <a:schemeClr val="bg1">
                            <a:lumMod val="95000"/>
                          </a:schemeClr>
                        </a:solidFill>
                      </a:endParaRPr>
                    </a:p>
                  </a:txBody>
                  <a:tcPr marL="68315" marR="68315" marT="34158" marB="34158">
                    <a:solidFill>
                      <a:schemeClr val="accent5">
                        <a:lumMod val="50000"/>
                        <a:alpha val="27000"/>
                      </a:schemeClr>
                    </a:solidFill>
                  </a:tcPr>
                </a:tc>
                <a:tc>
                  <a:txBody>
                    <a:bodyPr/>
                    <a:lstStyle/>
                    <a:p>
                      <a:pPr algn="ctr"/>
                      <a:r>
                        <a:rPr lang="en-US" sz="2400" dirty="0" smtClean="0">
                          <a:solidFill>
                            <a:schemeClr val="bg1">
                              <a:lumMod val="95000"/>
                            </a:schemeClr>
                          </a:solidFill>
                        </a:rPr>
                        <a:t>19</a:t>
                      </a:r>
                      <a:endParaRPr lang="en-US" sz="2400" dirty="0">
                        <a:solidFill>
                          <a:schemeClr val="bg1">
                            <a:lumMod val="95000"/>
                          </a:schemeClr>
                        </a:solidFill>
                      </a:endParaRPr>
                    </a:p>
                  </a:txBody>
                  <a:tcPr marL="68315" marR="68315" marT="34158" marB="34158">
                    <a:solidFill>
                      <a:schemeClr val="accent5">
                        <a:lumMod val="50000"/>
                        <a:alpha val="27000"/>
                      </a:schemeClr>
                    </a:solidFill>
                  </a:tcPr>
                </a:tc>
              </a:tr>
              <a:tr h="781021">
                <a:tc>
                  <a:txBody>
                    <a:bodyPr/>
                    <a:lstStyle/>
                    <a:p>
                      <a:r>
                        <a:rPr lang="en-US" sz="2400" dirty="0" smtClean="0">
                          <a:solidFill>
                            <a:schemeClr val="bg1">
                              <a:lumMod val="95000"/>
                            </a:schemeClr>
                          </a:solidFill>
                        </a:rPr>
                        <a:t>Root meristem</a:t>
                      </a:r>
                      <a:endParaRPr lang="en-US" sz="2400" dirty="0">
                        <a:solidFill>
                          <a:schemeClr val="bg1">
                            <a:lumMod val="95000"/>
                          </a:schemeClr>
                        </a:solidFill>
                      </a:endParaRPr>
                    </a:p>
                  </a:txBody>
                  <a:tcPr marL="68315" marR="68315" marT="34158" marB="34158">
                    <a:solidFill>
                      <a:schemeClr val="accent5">
                        <a:lumMod val="50000"/>
                        <a:alpha val="27000"/>
                      </a:schemeClr>
                    </a:solidFill>
                  </a:tcPr>
                </a:tc>
                <a:tc>
                  <a:txBody>
                    <a:bodyPr/>
                    <a:lstStyle/>
                    <a:p>
                      <a:r>
                        <a:rPr lang="en-US" sz="2400" i="1" dirty="0" smtClean="0">
                          <a:solidFill>
                            <a:schemeClr val="bg1">
                              <a:lumMod val="95000"/>
                            </a:schemeClr>
                          </a:solidFill>
                        </a:rPr>
                        <a:t>OsRSS1</a:t>
                      </a:r>
                      <a:endParaRPr lang="en-US" sz="2400" i="1" dirty="0">
                        <a:solidFill>
                          <a:schemeClr val="bg1">
                            <a:lumMod val="95000"/>
                          </a:schemeClr>
                        </a:solidFill>
                      </a:endParaRPr>
                    </a:p>
                  </a:txBody>
                  <a:tcPr marL="68315" marR="68315" marT="34158" marB="34158">
                    <a:solidFill>
                      <a:schemeClr val="accent5">
                        <a:lumMod val="50000"/>
                        <a:alpha val="27000"/>
                      </a:schemeClr>
                    </a:solidFill>
                  </a:tcPr>
                </a:tc>
                <a:tc>
                  <a:txBody>
                    <a:bodyPr/>
                    <a:lstStyle/>
                    <a:p>
                      <a:pPr algn="ctr"/>
                      <a:r>
                        <a:rPr lang="en-US" sz="2400" dirty="0" smtClean="0">
                          <a:solidFill>
                            <a:schemeClr val="bg1">
                              <a:lumMod val="95000"/>
                            </a:schemeClr>
                          </a:solidFill>
                        </a:rPr>
                        <a:t>40</a:t>
                      </a:r>
                      <a:endParaRPr lang="en-US" sz="2400" dirty="0">
                        <a:solidFill>
                          <a:schemeClr val="bg1">
                            <a:lumMod val="95000"/>
                          </a:schemeClr>
                        </a:solidFill>
                      </a:endParaRPr>
                    </a:p>
                  </a:txBody>
                  <a:tcPr marL="68315" marR="68315" marT="34158" marB="34158">
                    <a:solidFill>
                      <a:schemeClr val="accent5">
                        <a:lumMod val="50000"/>
                        <a:alpha val="27000"/>
                      </a:schemeClr>
                    </a:solidFill>
                  </a:tcPr>
                </a:tc>
              </a:tr>
              <a:tr h="781021">
                <a:tc>
                  <a:txBody>
                    <a:bodyPr/>
                    <a:lstStyle/>
                    <a:p>
                      <a:r>
                        <a:rPr lang="en-US" sz="2400" dirty="0" smtClean="0">
                          <a:solidFill>
                            <a:schemeClr val="bg1">
                              <a:lumMod val="95000"/>
                            </a:schemeClr>
                          </a:solidFill>
                        </a:rPr>
                        <a:t>Root</a:t>
                      </a:r>
                      <a:r>
                        <a:rPr lang="en-US" sz="2400" baseline="0" dirty="0" smtClean="0">
                          <a:solidFill>
                            <a:schemeClr val="bg1">
                              <a:lumMod val="95000"/>
                            </a:schemeClr>
                          </a:solidFill>
                        </a:rPr>
                        <a:t> cortex</a:t>
                      </a:r>
                      <a:endParaRPr lang="en-US" sz="2400" dirty="0">
                        <a:solidFill>
                          <a:schemeClr val="bg1">
                            <a:lumMod val="95000"/>
                          </a:schemeClr>
                        </a:solidFill>
                      </a:endParaRPr>
                    </a:p>
                  </a:txBody>
                  <a:tcPr marL="68315" marR="68315" marT="34158" marB="34158">
                    <a:solidFill>
                      <a:schemeClr val="accent5">
                        <a:lumMod val="50000"/>
                        <a:alpha val="27000"/>
                      </a:schemeClr>
                    </a:solidFill>
                  </a:tcPr>
                </a:tc>
                <a:tc>
                  <a:txBody>
                    <a:bodyPr/>
                    <a:lstStyle/>
                    <a:p>
                      <a:r>
                        <a:rPr lang="en-US" sz="2400" i="1" dirty="0" err="1" smtClean="0">
                          <a:solidFill>
                            <a:schemeClr val="bg1">
                              <a:lumMod val="95000"/>
                            </a:schemeClr>
                          </a:solidFill>
                        </a:rPr>
                        <a:t>OsCMZ</a:t>
                      </a:r>
                      <a:endParaRPr lang="en-US" sz="2400" i="1" dirty="0">
                        <a:solidFill>
                          <a:schemeClr val="bg1">
                            <a:lumMod val="95000"/>
                          </a:schemeClr>
                        </a:solidFill>
                      </a:endParaRPr>
                    </a:p>
                  </a:txBody>
                  <a:tcPr marL="68315" marR="68315" marT="34158" marB="34158">
                    <a:solidFill>
                      <a:schemeClr val="accent5">
                        <a:lumMod val="50000"/>
                        <a:alpha val="27000"/>
                      </a:schemeClr>
                    </a:solidFill>
                  </a:tcPr>
                </a:tc>
                <a:tc>
                  <a:txBody>
                    <a:bodyPr/>
                    <a:lstStyle/>
                    <a:p>
                      <a:pPr algn="ctr"/>
                      <a:r>
                        <a:rPr lang="en-US" sz="2400" dirty="0" smtClean="0">
                          <a:solidFill>
                            <a:schemeClr val="bg1">
                              <a:lumMod val="95000"/>
                            </a:schemeClr>
                          </a:solidFill>
                        </a:rPr>
                        <a:t>26</a:t>
                      </a:r>
                      <a:endParaRPr lang="en-US" sz="2400" dirty="0">
                        <a:solidFill>
                          <a:schemeClr val="bg1">
                            <a:lumMod val="95000"/>
                          </a:schemeClr>
                        </a:solidFill>
                      </a:endParaRPr>
                    </a:p>
                  </a:txBody>
                  <a:tcPr marL="68315" marR="68315" marT="34158" marB="34158">
                    <a:solidFill>
                      <a:schemeClr val="accent5">
                        <a:lumMod val="50000"/>
                        <a:alpha val="27000"/>
                      </a:schemeClr>
                    </a:solidFill>
                  </a:tcPr>
                </a:tc>
              </a:tr>
              <a:tr h="781021">
                <a:tc>
                  <a:txBody>
                    <a:bodyPr/>
                    <a:lstStyle/>
                    <a:p>
                      <a:r>
                        <a:rPr lang="en-US" sz="2400" dirty="0" smtClean="0">
                          <a:solidFill>
                            <a:schemeClr val="bg1">
                              <a:lumMod val="95000"/>
                            </a:schemeClr>
                          </a:solidFill>
                        </a:rPr>
                        <a:t>Quiescent</a:t>
                      </a:r>
                      <a:r>
                        <a:rPr lang="en-US" sz="2400" baseline="0" dirty="0" smtClean="0">
                          <a:solidFill>
                            <a:schemeClr val="bg1">
                              <a:lumMod val="95000"/>
                            </a:schemeClr>
                          </a:solidFill>
                        </a:rPr>
                        <a:t> center </a:t>
                      </a:r>
                      <a:endParaRPr lang="en-US" sz="2400" dirty="0">
                        <a:solidFill>
                          <a:schemeClr val="bg1">
                            <a:lumMod val="95000"/>
                          </a:schemeClr>
                        </a:solidFill>
                      </a:endParaRPr>
                    </a:p>
                  </a:txBody>
                  <a:tcPr marL="68315" marR="68315" marT="34158" marB="34158">
                    <a:solidFill>
                      <a:schemeClr val="accent5">
                        <a:lumMod val="50000"/>
                        <a:alpha val="27000"/>
                      </a:schemeClr>
                    </a:solidFill>
                  </a:tcPr>
                </a:tc>
                <a:tc>
                  <a:txBody>
                    <a:bodyPr/>
                    <a:lstStyle/>
                    <a:p>
                      <a:r>
                        <a:rPr lang="en-US" sz="2400" i="1" dirty="0" err="1" smtClean="0">
                          <a:solidFill>
                            <a:schemeClr val="bg1">
                              <a:lumMod val="95000"/>
                            </a:schemeClr>
                          </a:solidFill>
                        </a:rPr>
                        <a:t>OsQHB</a:t>
                      </a:r>
                      <a:endParaRPr lang="en-US" sz="2400" i="1" dirty="0">
                        <a:solidFill>
                          <a:schemeClr val="bg1">
                            <a:lumMod val="95000"/>
                          </a:schemeClr>
                        </a:solidFill>
                      </a:endParaRPr>
                    </a:p>
                  </a:txBody>
                  <a:tcPr marL="68315" marR="68315" marT="34158" marB="34158">
                    <a:solidFill>
                      <a:schemeClr val="accent5">
                        <a:lumMod val="50000"/>
                        <a:alpha val="27000"/>
                      </a:schemeClr>
                    </a:solidFill>
                  </a:tcPr>
                </a:tc>
                <a:tc>
                  <a:txBody>
                    <a:bodyPr/>
                    <a:lstStyle/>
                    <a:p>
                      <a:pPr algn="ctr"/>
                      <a:r>
                        <a:rPr lang="en-US" sz="2400" dirty="0" smtClean="0">
                          <a:solidFill>
                            <a:schemeClr val="bg1">
                              <a:lumMod val="95000"/>
                            </a:schemeClr>
                          </a:solidFill>
                        </a:rPr>
                        <a:t>17</a:t>
                      </a:r>
                      <a:endParaRPr lang="en-US" sz="2400" dirty="0">
                        <a:solidFill>
                          <a:schemeClr val="bg1">
                            <a:lumMod val="95000"/>
                          </a:schemeClr>
                        </a:solidFill>
                      </a:endParaRPr>
                    </a:p>
                  </a:txBody>
                  <a:tcPr marL="68315" marR="68315" marT="34158" marB="34158">
                    <a:solidFill>
                      <a:schemeClr val="accent5">
                        <a:lumMod val="50000"/>
                        <a:alpha val="27000"/>
                      </a:schemeClr>
                    </a:solidFill>
                  </a:tcPr>
                </a:tc>
              </a:tr>
              <a:tr h="781021">
                <a:tc>
                  <a:txBody>
                    <a:bodyPr/>
                    <a:lstStyle/>
                    <a:p>
                      <a:r>
                        <a:rPr lang="en-US" sz="2400" dirty="0" smtClean="0">
                          <a:solidFill>
                            <a:schemeClr val="bg1">
                              <a:lumMod val="95000"/>
                            </a:schemeClr>
                          </a:solidFill>
                        </a:rPr>
                        <a:t>Shoot meristem</a:t>
                      </a:r>
                      <a:endParaRPr lang="en-US" sz="2400" dirty="0">
                        <a:solidFill>
                          <a:schemeClr val="bg1">
                            <a:lumMod val="95000"/>
                          </a:schemeClr>
                        </a:solidFill>
                      </a:endParaRPr>
                    </a:p>
                  </a:txBody>
                  <a:tcPr marL="68315" marR="68315" marT="34158" marB="34158">
                    <a:solidFill>
                      <a:schemeClr val="accent5">
                        <a:lumMod val="50000"/>
                        <a:alpha val="27000"/>
                      </a:schemeClr>
                    </a:solidFill>
                  </a:tcPr>
                </a:tc>
                <a:tc>
                  <a:txBody>
                    <a:bodyPr/>
                    <a:lstStyle/>
                    <a:p>
                      <a:r>
                        <a:rPr lang="en-US" sz="2400" i="1" dirty="0" smtClean="0">
                          <a:solidFill>
                            <a:schemeClr val="bg1">
                              <a:lumMod val="95000"/>
                            </a:schemeClr>
                          </a:solidFill>
                        </a:rPr>
                        <a:t>OSH1</a:t>
                      </a:r>
                      <a:endParaRPr lang="en-US" sz="2400" i="1" dirty="0">
                        <a:solidFill>
                          <a:schemeClr val="bg1">
                            <a:lumMod val="95000"/>
                          </a:schemeClr>
                        </a:solidFill>
                      </a:endParaRPr>
                    </a:p>
                  </a:txBody>
                  <a:tcPr marL="68315" marR="68315" marT="34158" marB="34158">
                    <a:solidFill>
                      <a:schemeClr val="accent5">
                        <a:lumMod val="50000"/>
                        <a:alpha val="27000"/>
                      </a:schemeClr>
                    </a:solidFill>
                  </a:tcPr>
                </a:tc>
                <a:tc>
                  <a:txBody>
                    <a:bodyPr/>
                    <a:lstStyle/>
                    <a:p>
                      <a:pPr algn="ctr"/>
                      <a:r>
                        <a:rPr lang="en-US" sz="2400" dirty="0" smtClean="0">
                          <a:solidFill>
                            <a:schemeClr val="bg1">
                              <a:lumMod val="95000"/>
                            </a:schemeClr>
                          </a:solidFill>
                        </a:rPr>
                        <a:t>15</a:t>
                      </a:r>
                      <a:endParaRPr lang="en-US" sz="2400" dirty="0">
                        <a:solidFill>
                          <a:schemeClr val="bg1">
                            <a:lumMod val="95000"/>
                          </a:schemeClr>
                        </a:solidFill>
                      </a:endParaRPr>
                    </a:p>
                  </a:txBody>
                  <a:tcPr marL="68315" marR="68315" marT="34158" marB="34158">
                    <a:solidFill>
                      <a:schemeClr val="accent5">
                        <a:lumMod val="50000"/>
                        <a:alpha val="27000"/>
                      </a:schemeClr>
                    </a:solidFill>
                  </a:tcPr>
                </a:tc>
              </a:tr>
              <a:tr h="781021">
                <a:tc>
                  <a:txBody>
                    <a:bodyPr/>
                    <a:lstStyle/>
                    <a:p>
                      <a:r>
                        <a:rPr lang="en-US" sz="2400" dirty="0" smtClean="0">
                          <a:solidFill>
                            <a:schemeClr val="bg1">
                              <a:lumMod val="95000"/>
                            </a:schemeClr>
                          </a:solidFill>
                        </a:rPr>
                        <a:t>Endodermis</a:t>
                      </a:r>
                      <a:endParaRPr lang="en-US" sz="2400" dirty="0">
                        <a:solidFill>
                          <a:schemeClr val="bg1">
                            <a:lumMod val="95000"/>
                          </a:schemeClr>
                        </a:solidFill>
                      </a:endParaRPr>
                    </a:p>
                  </a:txBody>
                  <a:tcPr marL="68315" marR="68315" marT="34158" marB="34158">
                    <a:solidFill>
                      <a:schemeClr val="accent5">
                        <a:lumMod val="50000"/>
                        <a:alpha val="27000"/>
                      </a:schemeClr>
                    </a:solidFill>
                  </a:tcPr>
                </a:tc>
                <a:tc>
                  <a:txBody>
                    <a:bodyPr/>
                    <a:lstStyle/>
                    <a:p>
                      <a:r>
                        <a:rPr lang="en-US" sz="2400" i="1" dirty="0" err="1" smtClean="0">
                          <a:solidFill>
                            <a:schemeClr val="bg1">
                              <a:lumMod val="95000"/>
                            </a:schemeClr>
                          </a:solidFill>
                        </a:rPr>
                        <a:t>OsCASP</a:t>
                      </a:r>
                      <a:endParaRPr lang="en-US" sz="2400" i="1" dirty="0">
                        <a:solidFill>
                          <a:schemeClr val="bg1">
                            <a:lumMod val="95000"/>
                          </a:schemeClr>
                        </a:solidFill>
                      </a:endParaRPr>
                    </a:p>
                  </a:txBody>
                  <a:tcPr marL="68315" marR="68315" marT="34158" marB="34158">
                    <a:solidFill>
                      <a:schemeClr val="accent5">
                        <a:lumMod val="50000"/>
                        <a:alpha val="27000"/>
                      </a:schemeClr>
                    </a:solidFill>
                  </a:tcPr>
                </a:tc>
                <a:tc>
                  <a:txBody>
                    <a:bodyPr/>
                    <a:lstStyle/>
                    <a:p>
                      <a:pPr algn="ctr"/>
                      <a:r>
                        <a:rPr lang="en-US" sz="2400" dirty="0" smtClean="0">
                          <a:solidFill>
                            <a:schemeClr val="bg1">
                              <a:lumMod val="95000"/>
                            </a:schemeClr>
                          </a:solidFill>
                        </a:rPr>
                        <a:t>21</a:t>
                      </a:r>
                      <a:endParaRPr lang="en-US" sz="2400" dirty="0">
                        <a:solidFill>
                          <a:schemeClr val="bg1">
                            <a:lumMod val="95000"/>
                          </a:schemeClr>
                        </a:solidFill>
                      </a:endParaRPr>
                    </a:p>
                  </a:txBody>
                  <a:tcPr marL="68315" marR="68315" marT="34158" marB="34158">
                    <a:solidFill>
                      <a:schemeClr val="accent5">
                        <a:lumMod val="50000"/>
                        <a:alpha val="27000"/>
                      </a:schemeClr>
                    </a:solidFill>
                  </a:tcPr>
                </a:tc>
              </a:tr>
              <a:tr h="781021">
                <a:tc>
                  <a:txBody>
                    <a:bodyPr/>
                    <a:lstStyle/>
                    <a:p>
                      <a:r>
                        <a:rPr lang="en-US" sz="2400" dirty="0" smtClean="0">
                          <a:solidFill>
                            <a:schemeClr val="bg1">
                              <a:lumMod val="95000"/>
                            </a:schemeClr>
                          </a:solidFill>
                        </a:rPr>
                        <a:t>Near-constitutive</a:t>
                      </a:r>
                      <a:r>
                        <a:rPr lang="en-US" sz="2400" baseline="0" dirty="0" smtClean="0">
                          <a:solidFill>
                            <a:schemeClr val="bg1">
                              <a:lumMod val="95000"/>
                            </a:schemeClr>
                          </a:solidFill>
                        </a:rPr>
                        <a:t> </a:t>
                      </a:r>
                      <a:endParaRPr lang="en-US" sz="2400" dirty="0">
                        <a:solidFill>
                          <a:schemeClr val="bg1">
                            <a:lumMod val="95000"/>
                          </a:schemeClr>
                        </a:solidFill>
                      </a:endParaRPr>
                    </a:p>
                  </a:txBody>
                  <a:tcPr marL="68315" marR="68315" marT="34158" marB="34158">
                    <a:solidFill>
                      <a:schemeClr val="accent5">
                        <a:lumMod val="50000"/>
                        <a:alpha val="27000"/>
                      </a:schemeClr>
                    </a:solidFill>
                  </a:tcPr>
                </a:tc>
                <a:tc>
                  <a:txBody>
                    <a:bodyPr/>
                    <a:lstStyle/>
                    <a:p>
                      <a:r>
                        <a:rPr lang="en-US" sz="2400" i="0" dirty="0" smtClean="0">
                          <a:solidFill>
                            <a:schemeClr val="bg1">
                              <a:lumMod val="95000"/>
                            </a:schemeClr>
                          </a:solidFill>
                        </a:rPr>
                        <a:t>CaMV </a:t>
                      </a:r>
                      <a:r>
                        <a:rPr lang="en-US" sz="2400" i="1" dirty="0" smtClean="0">
                          <a:solidFill>
                            <a:schemeClr val="bg1">
                              <a:lumMod val="95000"/>
                            </a:schemeClr>
                          </a:solidFill>
                        </a:rPr>
                        <a:t>35S</a:t>
                      </a:r>
                      <a:endParaRPr lang="en-US" sz="2400" i="1" dirty="0">
                        <a:solidFill>
                          <a:schemeClr val="bg1">
                            <a:lumMod val="95000"/>
                          </a:schemeClr>
                        </a:solidFill>
                      </a:endParaRPr>
                    </a:p>
                  </a:txBody>
                  <a:tcPr marL="68315" marR="68315" marT="34158" marB="34158">
                    <a:solidFill>
                      <a:schemeClr val="accent5">
                        <a:lumMod val="50000"/>
                        <a:alpha val="27000"/>
                      </a:schemeClr>
                    </a:solidFill>
                  </a:tcPr>
                </a:tc>
                <a:tc>
                  <a:txBody>
                    <a:bodyPr/>
                    <a:lstStyle/>
                    <a:p>
                      <a:pPr algn="ctr"/>
                      <a:r>
                        <a:rPr lang="en-US" sz="2400" dirty="0" smtClean="0">
                          <a:solidFill>
                            <a:schemeClr val="bg1">
                              <a:lumMod val="95000"/>
                            </a:schemeClr>
                          </a:solidFill>
                        </a:rPr>
                        <a:t>47</a:t>
                      </a:r>
                      <a:endParaRPr lang="en-US" sz="2400" dirty="0">
                        <a:solidFill>
                          <a:schemeClr val="bg1">
                            <a:lumMod val="95000"/>
                          </a:schemeClr>
                        </a:solidFill>
                      </a:endParaRPr>
                    </a:p>
                  </a:txBody>
                  <a:tcPr marL="68315" marR="68315" marT="34158" marB="34158">
                    <a:solidFill>
                      <a:schemeClr val="accent5">
                        <a:lumMod val="50000"/>
                        <a:alpha val="27000"/>
                      </a:schemeClr>
                    </a:solidFill>
                  </a:tcPr>
                </a:tc>
              </a:tr>
              <a:tr h="781021">
                <a:tc>
                  <a:txBody>
                    <a:bodyPr/>
                    <a:lstStyle/>
                    <a:p>
                      <a:endParaRPr lang="en-US" sz="2400" b="1" dirty="0">
                        <a:solidFill>
                          <a:schemeClr val="bg1">
                            <a:lumMod val="95000"/>
                          </a:schemeClr>
                        </a:solidFill>
                      </a:endParaRPr>
                    </a:p>
                  </a:txBody>
                  <a:tcPr marL="68315" marR="68315" marT="34158" marB="34158">
                    <a:solidFill>
                      <a:schemeClr val="accent5">
                        <a:lumMod val="50000"/>
                        <a:alpha val="27000"/>
                      </a:schemeClr>
                    </a:solidFill>
                  </a:tcPr>
                </a:tc>
                <a:tc>
                  <a:txBody>
                    <a:bodyPr/>
                    <a:lstStyle/>
                    <a:p>
                      <a:r>
                        <a:rPr lang="en-US" sz="2400" b="1" dirty="0" smtClean="0">
                          <a:solidFill>
                            <a:schemeClr val="bg1"/>
                          </a:solidFill>
                        </a:rPr>
                        <a:t>Total</a:t>
                      </a:r>
                      <a:endParaRPr lang="en-US" sz="2400" b="1" dirty="0">
                        <a:solidFill>
                          <a:schemeClr val="bg1"/>
                        </a:solidFill>
                      </a:endParaRPr>
                    </a:p>
                  </a:txBody>
                  <a:tcPr marL="68315" marR="68315" marT="34158" marB="34158">
                    <a:solidFill>
                      <a:schemeClr val="accent5">
                        <a:lumMod val="50000"/>
                        <a:alpha val="27000"/>
                      </a:schemeClr>
                    </a:solidFill>
                  </a:tcPr>
                </a:tc>
                <a:tc>
                  <a:txBody>
                    <a:bodyPr/>
                    <a:lstStyle/>
                    <a:p>
                      <a:pPr algn="ctr"/>
                      <a:r>
                        <a:rPr lang="en-US" sz="2400" dirty="0" smtClean="0">
                          <a:solidFill>
                            <a:schemeClr val="bg1">
                              <a:lumMod val="95000"/>
                            </a:schemeClr>
                          </a:solidFill>
                        </a:rPr>
                        <a:t>270</a:t>
                      </a:r>
                      <a:endParaRPr lang="en-US" sz="2400" dirty="0">
                        <a:solidFill>
                          <a:schemeClr val="bg1">
                            <a:lumMod val="95000"/>
                          </a:schemeClr>
                        </a:solidFill>
                      </a:endParaRPr>
                    </a:p>
                  </a:txBody>
                  <a:tcPr marL="68315" marR="68315" marT="34158" marB="34158">
                    <a:solidFill>
                      <a:schemeClr val="accent5">
                        <a:lumMod val="50000"/>
                        <a:alpha val="27000"/>
                      </a:schemeClr>
                    </a:solidFill>
                  </a:tcPr>
                </a:tc>
              </a:tr>
            </a:tbl>
          </a:graphicData>
        </a:graphic>
      </p:graphicFrame>
      <p:pic>
        <p:nvPicPr>
          <p:cNvPr id="148" name="Picture 147" descr="F:\Prom GFP\Experiment_Image027.ti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62" r="10086"/>
          <a:stretch/>
        </p:blipFill>
        <p:spPr bwMode="auto">
          <a:xfrm>
            <a:off x="6477000" y="22733283"/>
            <a:ext cx="3799761" cy="480060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49" name="Picture 148"/>
          <p:cNvPicPr>
            <a:picLocks noChangeAspect="1" noChangeArrowheads="1"/>
          </p:cNvPicPr>
          <p:nvPr/>
        </p:nvPicPr>
        <p:blipFill rotWithShape="1">
          <a:blip r:embed="rId4" cstate="print"/>
          <a:srcRect l="36113" r="8352" b="31018"/>
          <a:stretch/>
        </p:blipFill>
        <p:spPr bwMode="auto">
          <a:xfrm>
            <a:off x="10515600" y="22733283"/>
            <a:ext cx="3733800" cy="4803417"/>
          </a:xfrm>
          <a:prstGeom prst="rect">
            <a:avLst/>
          </a:prstGeom>
          <a:noFill/>
          <a:ln w="9525">
            <a:solidFill>
              <a:schemeClr val="tx1"/>
            </a:solidFill>
            <a:miter lim="800000"/>
            <a:headEnd/>
            <a:tailEnd/>
          </a:ln>
        </p:spPr>
      </p:pic>
      <p:sp>
        <p:nvSpPr>
          <p:cNvPr id="153" name="Text Box 6"/>
          <p:cNvSpPr txBox="1">
            <a:spLocks noChangeArrowheads="1"/>
          </p:cNvSpPr>
          <p:nvPr/>
        </p:nvSpPr>
        <p:spPr bwMode="auto">
          <a:xfrm>
            <a:off x="6553200" y="21516900"/>
            <a:ext cx="7543800" cy="1077218"/>
          </a:xfrm>
          <a:prstGeom prst="rect">
            <a:avLst/>
          </a:prstGeom>
          <a:noFill/>
          <a:ln>
            <a:noFill/>
          </a:ln>
          <a:effectLst/>
          <a:extLst>
            <a:ext uri="{909E8E84-426E-40dd-AFC4-6F175D3DCCD1}">
              <a14:hiddenFill xmlns:a14="http://schemas.microsoft.com/office/drawing/2010/main">
                <a:solidFill>
                  <a:srgbClr val="FFFF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eaLnBrk="0" hangingPunct="0">
              <a:defRPr/>
            </a:pPr>
            <a:r>
              <a:rPr lang="en-US" sz="3200" b="1" dirty="0" smtClean="0">
                <a:solidFill>
                  <a:schemeClr val="bg1">
                    <a:lumMod val="95000"/>
                  </a:schemeClr>
                </a:solidFill>
                <a:ea typeface="ＭＳ Ｐゴシック" charset="0"/>
                <a:cs typeface="Calibri"/>
              </a:rPr>
              <a:t>Confocal microscopy showing GFP-RPL18 for </a:t>
            </a:r>
            <a:r>
              <a:rPr lang="en-US" sz="3200" b="1" i="1" dirty="0" err="1" smtClean="0">
                <a:solidFill>
                  <a:schemeClr val="bg1">
                    <a:lumMod val="95000"/>
                  </a:schemeClr>
                </a:solidFill>
                <a:ea typeface="ＭＳ Ｐゴシック" charset="0"/>
                <a:cs typeface="Calibri"/>
              </a:rPr>
              <a:t>pOsQHB</a:t>
            </a:r>
            <a:r>
              <a:rPr lang="en-US" sz="3200" b="1" dirty="0" smtClean="0">
                <a:solidFill>
                  <a:schemeClr val="bg1">
                    <a:lumMod val="95000"/>
                  </a:schemeClr>
                </a:solidFill>
                <a:ea typeface="ＭＳ Ｐゴシック" charset="0"/>
                <a:cs typeface="Calibri"/>
              </a:rPr>
              <a:t> and pOs</a:t>
            </a:r>
            <a:r>
              <a:rPr lang="en-US" sz="3200" b="1" i="1" dirty="0" smtClean="0">
                <a:solidFill>
                  <a:schemeClr val="bg1">
                    <a:lumMod val="95000"/>
                  </a:schemeClr>
                </a:solidFill>
                <a:ea typeface="ＭＳ Ｐゴシック" charset="0"/>
                <a:cs typeface="Calibri"/>
              </a:rPr>
              <a:t>LSI2</a:t>
            </a:r>
            <a:r>
              <a:rPr lang="en-US" sz="3200" b="1" dirty="0" smtClean="0">
                <a:solidFill>
                  <a:schemeClr val="bg1">
                    <a:lumMod val="95000"/>
                  </a:schemeClr>
                </a:solidFill>
                <a:ea typeface="ＭＳ Ｐゴシック" charset="0"/>
                <a:cs typeface="Calibri"/>
              </a:rPr>
              <a:t> TRAP lines</a:t>
            </a:r>
            <a:endParaRPr lang="en-US" sz="3200" b="1" dirty="0">
              <a:solidFill>
                <a:schemeClr val="bg1">
                  <a:lumMod val="95000"/>
                </a:schemeClr>
              </a:solidFill>
              <a:latin typeface="Calibri"/>
              <a:ea typeface="ＭＳ Ｐゴシック" charset="0"/>
              <a:cs typeface="Calibri"/>
            </a:endParaRPr>
          </a:p>
        </p:txBody>
      </p:sp>
      <p:sp>
        <p:nvSpPr>
          <p:cNvPr id="3" name="TextBox 2"/>
          <p:cNvSpPr txBox="1"/>
          <p:nvPr/>
        </p:nvSpPr>
        <p:spPr>
          <a:xfrm>
            <a:off x="6477000" y="27485324"/>
            <a:ext cx="3733800" cy="584776"/>
          </a:xfrm>
          <a:prstGeom prst="rect">
            <a:avLst/>
          </a:prstGeom>
          <a:noFill/>
        </p:spPr>
        <p:txBody>
          <a:bodyPr wrap="square" rtlCol="0">
            <a:spAutoFit/>
          </a:bodyPr>
          <a:lstStyle/>
          <a:p>
            <a:pPr algn="ctr"/>
            <a:r>
              <a:rPr lang="en-US" sz="3200" b="1" dirty="0" smtClean="0">
                <a:solidFill>
                  <a:srgbClr val="FFFFFF"/>
                </a:solidFill>
              </a:rPr>
              <a:t>Quiescent center</a:t>
            </a:r>
          </a:p>
        </p:txBody>
      </p:sp>
      <p:sp>
        <p:nvSpPr>
          <p:cNvPr id="155" name="TextBox 154"/>
          <p:cNvSpPr txBox="1"/>
          <p:nvPr/>
        </p:nvSpPr>
        <p:spPr>
          <a:xfrm>
            <a:off x="10515600" y="27485324"/>
            <a:ext cx="3733800" cy="584776"/>
          </a:xfrm>
          <a:prstGeom prst="rect">
            <a:avLst/>
          </a:prstGeom>
          <a:noFill/>
        </p:spPr>
        <p:txBody>
          <a:bodyPr wrap="square" rtlCol="0">
            <a:spAutoFit/>
          </a:bodyPr>
          <a:lstStyle/>
          <a:p>
            <a:pPr algn="ctr"/>
            <a:r>
              <a:rPr lang="en-US" sz="3200" b="1" dirty="0" smtClean="0">
                <a:solidFill>
                  <a:srgbClr val="FFFFFF"/>
                </a:solidFill>
              </a:rPr>
              <a:t>Endo/Exodermis</a:t>
            </a:r>
          </a:p>
        </p:txBody>
      </p:sp>
      <p:sp>
        <p:nvSpPr>
          <p:cNvPr id="160" name="Rectangle 159"/>
          <p:cNvSpPr/>
          <p:nvPr/>
        </p:nvSpPr>
        <p:spPr>
          <a:xfrm>
            <a:off x="8794703" y="18545100"/>
            <a:ext cx="806497" cy="762000"/>
          </a:xfrm>
          <a:prstGeom prst="rect">
            <a:avLst/>
          </a:prstGeom>
          <a:solidFill>
            <a:schemeClr val="accent2">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b="1" kern="0" dirty="0" smtClean="0">
                <a:solidFill>
                  <a:srgbClr val="FFFFFF"/>
                </a:solidFill>
                <a:latin typeface="Calibri"/>
              </a:rPr>
              <a:t>HF</a:t>
            </a: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61" name="Rectangle 160"/>
          <p:cNvSpPr/>
          <p:nvPr/>
        </p:nvSpPr>
        <p:spPr>
          <a:xfrm>
            <a:off x="9601200" y="18545100"/>
            <a:ext cx="2819400" cy="762000"/>
          </a:xfrm>
          <a:prstGeom prst="rect">
            <a:avLst/>
          </a:prstGeom>
          <a:solidFill>
            <a:srgbClr val="00C600">
              <a:alpha val="50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FFFFFF"/>
                </a:solidFill>
                <a:effectLst/>
                <a:uLnTx/>
                <a:uFillTx/>
                <a:latin typeface="Calibri"/>
                <a:ea typeface="+mn-ea"/>
                <a:cs typeface="+mn-cs"/>
              </a:rPr>
              <a:t>GFP</a:t>
            </a: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162" name="Rectangle 161"/>
          <p:cNvSpPr/>
          <p:nvPr/>
        </p:nvSpPr>
        <p:spPr>
          <a:xfrm>
            <a:off x="12344400" y="18545100"/>
            <a:ext cx="1981200" cy="762000"/>
          </a:xfrm>
          <a:prstGeom prst="rect">
            <a:avLst/>
          </a:prstGeom>
          <a:solidFill>
            <a:schemeClr val="accent4">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FFFFFF"/>
                </a:solidFill>
                <a:effectLst/>
                <a:uLnTx/>
                <a:uFillTx/>
                <a:latin typeface="Calibri"/>
                <a:ea typeface="+mn-ea"/>
                <a:cs typeface="+mn-cs"/>
              </a:rPr>
              <a:t>OsRPL18</a:t>
            </a: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164" name="Rectangle 163"/>
          <p:cNvSpPr/>
          <p:nvPr/>
        </p:nvSpPr>
        <p:spPr>
          <a:xfrm>
            <a:off x="6553200" y="18545100"/>
            <a:ext cx="2286000" cy="762000"/>
          </a:xfrm>
          <a:prstGeom prst="rect">
            <a:avLst/>
          </a:prstGeom>
          <a:solidFill>
            <a:schemeClr val="tx2">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b="1" kern="0" dirty="0" smtClean="0">
                <a:solidFill>
                  <a:srgbClr val="FFFFFF"/>
                </a:solidFill>
                <a:latin typeface="Calibri"/>
              </a:rPr>
              <a:t>Promoter</a:t>
            </a:r>
            <a:endParaRPr kumimoji="0" lang="en-US" sz="1800" b="1" i="0" u="none" strike="noStrike" kern="0" cap="none" spc="0" normalizeH="0" baseline="0" noProof="0" dirty="0">
              <a:ln>
                <a:noFill/>
              </a:ln>
              <a:solidFill>
                <a:srgbClr val="FFFFFF"/>
              </a:solidFill>
              <a:effectLst/>
              <a:uLnTx/>
              <a:uFillTx/>
              <a:latin typeface="Calibri"/>
            </a:endParaRPr>
          </a:p>
        </p:txBody>
      </p:sp>
      <p:cxnSp>
        <p:nvCxnSpPr>
          <p:cNvPr id="591" name="Straight Arrow Connector 37"/>
          <p:cNvCxnSpPr>
            <a:stCxn id="391" idx="2"/>
            <a:endCxn id="1023" idx="0"/>
          </p:cNvCxnSpPr>
          <p:nvPr/>
        </p:nvCxnSpPr>
        <p:spPr>
          <a:xfrm>
            <a:off x="3766519" y="34441386"/>
            <a:ext cx="719667" cy="4104395"/>
          </a:xfrm>
          <a:prstGeom prst="straightConnector1">
            <a:avLst/>
          </a:prstGeom>
          <a:ln w="9525" cmpd="sng">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602" name="Rectangle 601"/>
          <p:cNvSpPr/>
          <p:nvPr/>
        </p:nvSpPr>
        <p:spPr>
          <a:xfrm>
            <a:off x="14862566" y="3502128"/>
            <a:ext cx="14020800" cy="18703240"/>
          </a:xfrm>
          <a:prstGeom prst="rect">
            <a:avLst/>
          </a:prstGeom>
          <a:no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3" name="TextBox 602"/>
          <p:cNvSpPr txBox="1"/>
          <p:nvPr/>
        </p:nvSpPr>
        <p:spPr>
          <a:xfrm>
            <a:off x="14859000" y="3391526"/>
            <a:ext cx="13871965" cy="707886"/>
          </a:xfrm>
          <a:prstGeom prst="rect">
            <a:avLst/>
          </a:prstGeom>
          <a:noFill/>
        </p:spPr>
        <p:txBody>
          <a:bodyPr wrap="square" rtlCol="0">
            <a:spAutoFit/>
          </a:bodyPr>
          <a:lstStyle/>
          <a:p>
            <a:r>
              <a:rPr lang="en-US" sz="4000" b="1" dirty="0" smtClean="0">
                <a:solidFill>
                  <a:schemeClr val="bg1"/>
                </a:solidFill>
              </a:rPr>
              <a:t>(5) Workflow</a:t>
            </a:r>
          </a:p>
        </p:txBody>
      </p:sp>
      <p:grpSp>
        <p:nvGrpSpPr>
          <p:cNvPr id="1379" name="Group 1378"/>
          <p:cNvGrpSpPr/>
          <p:nvPr/>
        </p:nvGrpSpPr>
        <p:grpSpPr>
          <a:xfrm>
            <a:off x="398722" y="8534415"/>
            <a:ext cx="14079278" cy="7924800"/>
            <a:chOff x="398722" y="8534415"/>
            <a:chExt cx="14079278" cy="7924800"/>
          </a:xfrm>
        </p:grpSpPr>
        <p:sp>
          <p:nvSpPr>
            <p:cNvPr id="37" name="Rectangle 36"/>
            <p:cNvSpPr/>
            <p:nvPr/>
          </p:nvSpPr>
          <p:spPr>
            <a:xfrm>
              <a:off x="418718" y="8610615"/>
              <a:ext cx="14020800" cy="7848600"/>
            </a:xfrm>
            <a:prstGeom prst="rect">
              <a:avLst/>
            </a:prstGeom>
            <a:no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398722" y="8534415"/>
              <a:ext cx="7487596" cy="707886"/>
            </a:xfrm>
            <a:prstGeom prst="rect">
              <a:avLst/>
            </a:prstGeom>
            <a:noFill/>
          </p:spPr>
          <p:txBody>
            <a:bodyPr wrap="none" rtlCol="0">
              <a:spAutoFit/>
            </a:bodyPr>
            <a:lstStyle/>
            <a:p>
              <a:r>
                <a:rPr lang="en-US" sz="4000" b="1" dirty="0" smtClean="0">
                  <a:solidFill>
                    <a:schemeClr val="bg1"/>
                  </a:solidFill>
                </a:rPr>
                <a:t>(2) TRAP and INTACT Technologies</a:t>
              </a:r>
            </a:p>
          </p:txBody>
        </p:sp>
        <p:sp>
          <p:nvSpPr>
            <p:cNvPr id="504" name="Text Box 6"/>
            <p:cNvSpPr txBox="1">
              <a:spLocks noChangeArrowheads="1"/>
            </p:cNvSpPr>
            <p:nvPr/>
          </p:nvSpPr>
          <p:spPr bwMode="auto">
            <a:xfrm>
              <a:off x="8153400" y="9065864"/>
              <a:ext cx="6324600" cy="1077218"/>
            </a:xfrm>
            <a:prstGeom prst="rect">
              <a:avLst/>
            </a:prstGeom>
            <a:noFill/>
            <a:ln>
              <a:noFill/>
            </a:ln>
            <a:effectLst/>
            <a:extLst>
              <a:ext uri="{909E8E84-426E-40dd-AFC4-6F175D3DCCD1}">
                <a14:hiddenFill xmlns:a14="http://schemas.microsoft.com/office/drawing/2010/main">
                  <a:solidFill>
                    <a:srgbClr val="FFFF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eaLnBrk="0" hangingPunct="0">
                <a:defRPr/>
              </a:pPr>
              <a:r>
                <a:rPr lang="en-US" sz="3200" b="1" dirty="0" smtClean="0">
                  <a:solidFill>
                    <a:schemeClr val="bg1">
                      <a:lumMod val="95000"/>
                    </a:schemeClr>
                  </a:solidFill>
                  <a:latin typeface="Calibri"/>
                  <a:ea typeface="ＭＳ Ｐゴシック" charset="0"/>
                  <a:cs typeface="Calibri"/>
                </a:rPr>
                <a:t>Isolation of Nuclei Tagged in Specific Cell Types (INTACT) </a:t>
              </a:r>
              <a:endParaRPr lang="en-US" sz="3200" b="1" dirty="0">
                <a:solidFill>
                  <a:schemeClr val="bg1">
                    <a:lumMod val="95000"/>
                  </a:schemeClr>
                </a:solidFill>
                <a:latin typeface="Calibri"/>
                <a:ea typeface="ＭＳ Ｐゴシック" charset="0"/>
                <a:cs typeface="Calibri"/>
              </a:endParaRPr>
            </a:p>
          </p:txBody>
        </p:sp>
        <p:sp>
          <p:nvSpPr>
            <p:cNvPr id="140" name="Text Box 6"/>
            <p:cNvSpPr txBox="1">
              <a:spLocks noChangeArrowheads="1"/>
            </p:cNvSpPr>
            <p:nvPr/>
          </p:nvSpPr>
          <p:spPr bwMode="auto">
            <a:xfrm>
              <a:off x="8610600" y="10828882"/>
              <a:ext cx="5867400" cy="461665"/>
            </a:xfrm>
            <a:prstGeom prst="rect">
              <a:avLst/>
            </a:prstGeom>
            <a:noFill/>
            <a:ln>
              <a:noFill/>
            </a:ln>
            <a:effectLst/>
            <a:extLst>
              <a:ext uri="{909E8E84-426E-40dd-AFC4-6F175D3DCCD1}">
                <a14:hiddenFill xmlns:a14="http://schemas.microsoft.com/office/drawing/2010/main">
                  <a:solidFill>
                    <a:srgbClr val="FFFF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342900" indent="-342900" eaLnBrk="0" hangingPunct="0">
                <a:buFont typeface="Arial"/>
                <a:buChar char="•"/>
                <a:defRPr/>
              </a:pPr>
              <a:r>
                <a:rPr lang="en-US" sz="2400" b="1" dirty="0" smtClean="0">
                  <a:solidFill>
                    <a:schemeClr val="bg1">
                      <a:lumMod val="95000"/>
                    </a:schemeClr>
                  </a:solidFill>
                  <a:latin typeface="Calibri"/>
                  <a:ea typeface="ＭＳ Ｐゴシック" charset="0"/>
                  <a:cs typeface="Calibri"/>
                </a:rPr>
                <a:t>Isolation of nuclei from specific cell types</a:t>
              </a:r>
              <a:endParaRPr lang="en-US" sz="2400" b="1" dirty="0">
                <a:solidFill>
                  <a:schemeClr val="bg1">
                    <a:lumMod val="95000"/>
                  </a:schemeClr>
                </a:solidFill>
                <a:latin typeface="Calibri"/>
                <a:ea typeface="ＭＳ Ｐゴシック" charset="0"/>
                <a:cs typeface="Calibri"/>
              </a:endParaRPr>
            </a:p>
          </p:txBody>
        </p:sp>
        <p:sp>
          <p:nvSpPr>
            <p:cNvPr id="141" name="Text Box 6"/>
            <p:cNvSpPr txBox="1">
              <a:spLocks noChangeArrowheads="1"/>
            </p:cNvSpPr>
            <p:nvPr/>
          </p:nvSpPr>
          <p:spPr bwMode="auto">
            <a:xfrm>
              <a:off x="8153400" y="12342464"/>
              <a:ext cx="6324600" cy="1077218"/>
            </a:xfrm>
            <a:prstGeom prst="rect">
              <a:avLst/>
            </a:prstGeom>
            <a:noFill/>
            <a:ln>
              <a:noFill/>
            </a:ln>
            <a:effectLst/>
            <a:extLst>
              <a:ext uri="{909E8E84-426E-40dd-AFC4-6F175D3DCCD1}">
                <a14:hiddenFill xmlns:a14="http://schemas.microsoft.com/office/drawing/2010/main">
                  <a:solidFill>
                    <a:srgbClr val="FFFF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eaLnBrk="0" hangingPunct="0">
                <a:defRPr/>
              </a:pPr>
              <a:r>
                <a:rPr lang="en-US" sz="3200" b="1" dirty="0" smtClean="0">
                  <a:solidFill>
                    <a:schemeClr val="bg1">
                      <a:lumMod val="95000"/>
                    </a:schemeClr>
                  </a:solidFill>
                  <a:latin typeface="Calibri"/>
                  <a:ea typeface="ＭＳ Ｐゴシック" charset="0"/>
                  <a:cs typeface="Calibri"/>
                </a:rPr>
                <a:t>Translating Ribosome Affinity Purification (TRAP) </a:t>
              </a:r>
              <a:endParaRPr lang="en-US" sz="3200" b="1" dirty="0">
                <a:solidFill>
                  <a:schemeClr val="bg1">
                    <a:lumMod val="95000"/>
                  </a:schemeClr>
                </a:solidFill>
                <a:latin typeface="Calibri"/>
                <a:ea typeface="ＭＳ Ｐゴシック" charset="0"/>
                <a:cs typeface="Calibri"/>
              </a:endParaRPr>
            </a:p>
          </p:txBody>
        </p:sp>
        <p:sp>
          <p:nvSpPr>
            <p:cNvPr id="143" name="Text Box 6"/>
            <p:cNvSpPr txBox="1">
              <a:spLocks noChangeArrowheads="1"/>
            </p:cNvSpPr>
            <p:nvPr/>
          </p:nvSpPr>
          <p:spPr bwMode="auto">
            <a:xfrm>
              <a:off x="8610600" y="10219282"/>
              <a:ext cx="5867400" cy="461665"/>
            </a:xfrm>
            <a:prstGeom prst="rect">
              <a:avLst/>
            </a:prstGeom>
            <a:noFill/>
            <a:ln>
              <a:noFill/>
            </a:ln>
            <a:effectLst/>
            <a:extLst>
              <a:ext uri="{909E8E84-426E-40dd-AFC4-6F175D3DCCD1}">
                <a14:hiddenFill xmlns:a14="http://schemas.microsoft.com/office/drawing/2010/main">
                  <a:solidFill>
                    <a:srgbClr val="FFFF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342900" indent="-342900" eaLnBrk="0" hangingPunct="0">
                <a:buFont typeface="Arial"/>
                <a:buChar char="•"/>
                <a:defRPr/>
              </a:pPr>
              <a:r>
                <a:rPr lang="en-US" sz="2400" b="1" dirty="0" smtClean="0">
                  <a:solidFill>
                    <a:schemeClr val="bg1">
                      <a:lumMod val="95000"/>
                    </a:schemeClr>
                  </a:solidFill>
                  <a:latin typeface="Calibri"/>
                  <a:ea typeface="ＭＳ Ｐゴシック" charset="0"/>
                  <a:cs typeface="Calibri"/>
                </a:rPr>
                <a:t>Access to nuclear chromatin and RNA</a:t>
              </a:r>
              <a:endParaRPr lang="en-US" sz="2400" b="1" dirty="0">
                <a:solidFill>
                  <a:schemeClr val="bg1">
                    <a:lumMod val="95000"/>
                  </a:schemeClr>
                </a:solidFill>
                <a:latin typeface="Calibri"/>
                <a:ea typeface="ＭＳ Ｐゴシック" charset="0"/>
                <a:cs typeface="Calibri"/>
              </a:endParaRPr>
            </a:p>
          </p:txBody>
        </p:sp>
        <p:sp>
          <p:nvSpPr>
            <p:cNvPr id="144" name="Text Box 6"/>
            <p:cNvSpPr txBox="1">
              <a:spLocks noChangeArrowheads="1"/>
            </p:cNvSpPr>
            <p:nvPr/>
          </p:nvSpPr>
          <p:spPr bwMode="auto">
            <a:xfrm>
              <a:off x="8610600" y="13559150"/>
              <a:ext cx="5867400" cy="461665"/>
            </a:xfrm>
            <a:prstGeom prst="rect">
              <a:avLst/>
            </a:prstGeom>
            <a:noFill/>
            <a:ln>
              <a:noFill/>
            </a:ln>
            <a:effectLst/>
            <a:extLst>
              <a:ext uri="{909E8E84-426E-40dd-AFC4-6F175D3DCCD1}">
                <a14:hiddenFill xmlns:a14="http://schemas.microsoft.com/office/drawing/2010/main">
                  <a:solidFill>
                    <a:srgbClr val="FFFF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342900" indent="-342900" eaLnBrk="0" hangingPunct="0">
                <a:buFont typeface="Arial"/>
                <a:buChar char="•"/>
                <a:defRPr/>
              </a:pPr>
              <a:r>
                <a:rPr lang="en-US" sz="2400" b="1" dirty="0" smtClean="0">
                  <a:solidFill>
                    <a:schemeClr val="bg1">
                      <a:lumMod val="95000"/>
                    </a:schemeClr>
                  </a:solidFill>
                  <a:latin typeface="Calibri"/>
                  <a:ea typeface="ＭＳ Ｐゴシック" charset="0"/>
                  <a:cs typeface="Calibri"/>
                </a:rPr>
                <a:t>Access to polysomal RNA</a:t>
              </a:r>
              <a:endParaRPr lang="en-US" sz="2400" b="1" dirty="0">
                <a:solidFill>
                  <a:schemeClr val="bg1">
                    <a:lumMod val="95000"/>
                  </a:schemeClr>
                </a:solidFill>
                <a:latin typeface="Calibri"/>
                <a:ea typeface="ＭＳ Ｐゴシック" charset="0"/>
                <a:cs typeface="Calibri"/>
              </a:endParaRPr>
            </a:p>
          </p:txBody>
        </p:sp>
        <p:sp>
          <p:nvSpPr>
            <p:cNvPr id="625" name="Text Box 6"/>
            <p:cNvSpPr txBox="1">
              <a:spLocks noChangeArrowheads="1"/>
            </p:cNvSpPr>
            <p:nvPr/>
          </p:nvSpPr>
          <p:spPr bwMode="auto">
            <a:xfrm>
              <a:off x="8610600" y="11514682"/>
              <a:ext cx="5867400" cy="461665"/>
            </a:xfrm>
            <a:prstGeom prst="rect">
              <a:avLst/>
            </a:prstGeom>
            <a:noFill/>
            <a:ln>
              <a:noFill/>
            </a:ln>
            <a:effectLst/>
            <a:extLst>
              <a:ext uri="{909E8E84-426E-40dd-AFC4-6F175D3DCCD1}">
                <a14:hiddenFill xmlns:a14="http://schemas.microsoft.com/office/drawing/2010/main">
                  <a:solidFill>
                    <a:srgbClr val="FFFF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342900" indent="-342900" eaLnBrk="0" hangingPunct="0">
                <a:buFont typeface="Arial"/>
                <a:buChar char="•"/>
                <a:defRPr/>
              </a:pPr>
              <a:r>
                <a:rPr lang="en-US" sz="2400" b="1" dirty="0" smtClean="0">
                  <a:solidFill>
                    <a:schemeClr val="bg1">
                      <a:lumMod val="95000"/>
                    </a:schemeClr>
                  </a:solidFill>
                  <a:latin typeface="Calibri"/>
                  <a:ea typeface="ＭＳ Ｐゴシック" charset="0"/>
                  <a:cs typeface="Calibri"/>
                </a:rPr>
                <a:t>INTACT construct makes this possible </a:t>
              </a:r>
              <a:endParaRPr lang="en-US" sz="2400" b="1" dirty="0">
                <a:solidFill>
                  <a:schemeClr val="bg1">
                    <a:lumMod val="95000"/>
                  </a:schemeClr>
                </a:solidFill>
                <a:latin typeface="Calibri"/>
                <a:ea typeface="ＭＳ Ｐゴシック" charset="0"/>
                <a:cs typeface="Calibri"/>
              </a:endParaRPr>
            </a:p>
          </p:txBody>
        </p:sp>
        <p:sp>
          <p:nvSpPr>
            <p:cNvPr id="632" name="Text Box 6"/>
            <p:cNvSpPr txBox="1">
              <a:spLocks noChangeArrowheads="1"/>
            </p:cNvSpPr>
            <p:nvPr/>
          </p:nvSpPr>
          <p:spPr bwMode="auto">
            <a:xfrm>
              <a:off x="8610600" y="14256618"/>
              <a:ext cx="5867400" cy="830997"/>
            </a:xfrm>
            <a:prstGeom prst="rect">
              <a:avLst/>
            </a:prstGeom>
            <a:noFill/>
            <a:ln>
              <a:noFill/>
            </a:ln>
            <a:effectLst/>
            <a:extLst>
              <a:ext uri="{909E8E84-426E-40dd-AFC4-6F175D3DCCD1}">
                <a14:hiddenFill xmlns:a14="http://schemas.microsoft.com/office/drawing/2010/main">
                  <a:solidFill>
                    <a:srgbClr val="FFFF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342900" indent="-342900" eaLnBrk="0" hangingPunct="0">
                <a:buFont typeface="Arial"/>
                <a:buChar char="•"/>
                <a:defRPr/>
              </a:pPr>
              <a:r>
                <a:rPr lang="en-US" sz="2400" b="1" dirty="0" smtClean="0">
                  <a:solidFill>
                    <a:schemeClr val="bg1">
                      <a:lumMod val="95000"/>
                    </a:schemeClr>
                  </a:solidFill>
                  <a:latin typeface="Calibri"/>
                  <a:ea typeface="ＭＳ Ｐゴシック" charset="0"/>
                  <a:cs typeface="Calibri"/>
                </a:rPr>
                <a:t>Isolation of translating ribosomes from specific cell types</a:t>
              </a:r>
              <a:endParaRPr lang="en-US" sz="2400" b="1" dirty="0">
                <a:solidFill>
                  <a:schemeClr val="bg1">
                    <a:lumMod val="95000"/>
                  </a:schemeClr>
                </a:solidFill>
                <a:latin typeface="Calibri"/>
                <a:ea typeface="ＭＳ Ｐゴシック" charset="0"/>
                <a:cs typeface="Calibri"/>
              </a:endParaRPr>
            </a:p>
          </p:txBody>
        </p:sp>
        <p:sp>
          <p:nvSpPr>
            <p:cNvPr id="697" name="Text Box 6"/>
            <p:cNvSpPr txBox="1">
              <a:spLocks noChangeArrowheads="1"/>
            </p:cNvSpPr>
            <p:nvPr/>
          </p:nvSpPr>
          <p:spPr bwMode="auto">
            <a:xfrm>
              <a:off x="8610600" y="15235550"/>
              <a:ext cx="5867400" cy="461665"/>
            </a:xfrm>
            <a:prstGeom prst="rect">
              <a:avLst/>
            </a:prstGeom>
            <a:noFill/>
            <a:ln>
              <a:noFill/>
            </a:ln>
            <a:effectLst/>
            <a:extLst>
              <a:ext uri="{909E8E84-426E-40dd-AFC4-6F175D3DCCD1}">
                <a14:hiddenFill xmlns:a14="http://schemas.microsoft.com/office/drawing/2010/main">
                  <a:solidFill>
                    <a:srgbClr val="FFFF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342900" indent="-342900" eaLnBrk="0" hangingPunct="0">
                <a:buFont typeface="Arial"/>
                <a:buChar char="•"/>
                <a:defRPr/>
              </a:pPr>
              <a:r>
                <a:rPr lang="en-US" sz="2400" b="1" dirty="0" smtClean="0">
                  <a:solidFill>
                    <a:schemeClr val="bg1">
                      <a:lumMod val="95000"/>
                    </a:schemeClr>
                  </a:solidFill>
                  <a:latin typeface="Calibri"/>
                  <a:ea typeface="ＭＳ Ｐゴシック" charset="0"/>
                  <a:cs typeface="Calibri"/>
                </a:rPr>
                <a:t>TRAP construct makes this possible </a:t>
              </a:r>
              <a:endParaRPr lang="en-US" sz="2400" b="1" dirty="0">
                <a:solidFill>
                  <a:schemeClr val="bg1">
                    <a:lumMod val="95000"/>
                  </a:schemeClr>
                </a:solidFill>
                <a:latin typeface="Calibri"/>
                <a:ea typeface="ＭＳ Ｐゴシック" charset="0"/>
                <a:cs typeface="Calibri"/>
              </a:endParaRPr>
            </a:p>
          </p:txBody>
        </p:sp>
        <p:grpSp>
          <p:nvGrpSpPr>
            <p:cNvPr id="1378" name="Group 1377"/>
            <p:cNvGrpSpPr/>
            <p:nvPr/>
          </p:nvGrpSpPr>
          <p:grpSpPr>
            <a:xfrm>
              <a:off x="513842" y="9440350"/>
              <a:ext cx="7690358" cy="6553200"/>
              <a:chOff x="513842" y="10287000"/>
              <a:chExt cx="7690358" cy="6553200"/>
            </a:xfrm>
          </p:grpSpPr>
          <p:sp>
            <p:nvSpPr>
              <p:cNvPr id="427" name="Rounded Rectangle 3101"/>
              <p:cNvSpPr>
                <a:spLocks noChangeArrowheads="1"/>
              </p:cNvSpPr>
              <p:nvPr/>
            </p:nvSpPr>
            <p:spPr bwMode="auto">
              <a:xfrm>
                <a:off x="609600" y="10287000"/>
                <a:ext cx="7467600" cy="6553200"/>
              </a:xfrm>
              <a:prstGeom prst="roundRect">
                <a:avLst>
                  <a:gd name="adj" fmla="val 16667"/>
                </a:avLst>
              </a:prstGeom>
              <a:solidFill>
                <a:srgbClr val="00FF00">
                  <a:alpha val="24000"/>
                </a:srgbClr>
              </a:solidFill>
              <a:ln w="76200">
                <a:solidFill>
                  <a:srgbClr val="A6A6A6"/>
                </a:solidFill>
                <a:round/>
                <a:headEnd/>
                <a:tailEnd/>
              </a:ln>
              <a:effectLst>
                <a:outerShdw dist="23000" dir="5400000" rotWithShape="0">
                  <a:srgbClr val="808080">
                    <a:alpha val="34999"/>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Calibri"/>
                </a:endParaRPr>
              </a:p>
            </p:txBody>
          </p:sp>
          <p:sp>
            <p:nvSpPr>
              <p:cNvPr id="428" name="Oval 6"/>
              <p:cNvSpPr>
                <a:spLocks noChangeArrowheads="1"/>
              </p:cNvSpPr>
              <p:nvPr/>
            </p:nvSpPr>
            <p:spPr bwMode="auto">
              <a:xfrm>
                <a:off x="762000" y="10439400"/>
                <a:ext cx="3876884" cy="4153007"/>
              </a:xfrm>
              <a:prstGeom prst="ellipse">
                <a:avLst/>
              </a:prstGeom>
              <a:gradFill rotWithShape="1">
                <a:gsLst>
                  <a:gs pos="0">
                    <a:srgbClr val="CBFFFF"/>
                  </a:gs>
                  <a:gs pos="999">
                    <a:srgbClr val="FFFFFF"/>
                  </a:gs>
                  <a:gs pos="100000">
                    <a:srgbClr val="999999"/>
                  </a:gs>
                </a:gsLst>
                <a:lin ang="5400000"/>
              </a:gradFill>
              <a:ln w="76200">
                <a:solidFill>
                  <a:srgbClr val="A6A6A6"/>
                </a:solidFill>
                <a:prstDash val="lgDash"/>
                <a:round/>
                <a:headEnd/>
                <a:tailEnd/>
              </a:ln>
              <a:effectLst>
                <a:outerShdw dist="23000" dir="5400000" rotWithShape="0">
                  <a:srgbClr val="808080">
                    <a:alpha val="34999"/>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429" name="Text Box 6"/>
              <p:cNvSpPr txBox="1">
                <a:spLocks noChangeArrowheads="1"/>
              </p:cNvSpPr>
              <p:nvPr/>
            </p:nvSpPr>
            <p:spPr bwMode="auto">
              <a:xfrm>
                <a:off x="1067571" y="12055905"/>
                <a:ext cx="1801525" cy="461665"/>
              </a:xfrm>
              <a:prstGeom prst="rect">
                <a:avLst/>
              </a:prstGeom>
              <a:noFill/>
              <a:ln>
                <a:noFill/>
              </a:ln>
              <a:effectLst/>
              <a:extLst>
                <a:ext uri="{909E8E84-426E-40dd-AFC4-6F175D3DCCD1}">
                  <a14:hiddenFill xmlns:a14="http://schemas.microsoft.com/office/drawing/2010/main">
                    <a:solidFill>
                      <a:srgbClr val="FFFF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eaLnBrk="0" hangingPunct="0">
                  <a:defRPr/>
                </a:pPr>
                <a:r>
                  <a:rPr lang="en-US" sz="2400" dirty="0">
                    <a:solidFill>
                      <a:srgbClr val="000000"/>
                    </a:solidFill>
                    <a:latin typeface="Calibri"/>
                    <a:ea typeface="ＭＳ Ｐゴシック" charset="0"/>
                    <a:cs typeface="Calibri"/>
                  </a:rPr>
                  <a:t>Pre-</a:t>
                </a:r>
                <a:r>
                  <a:rPr lang="en-US" sz="2400" dirty="0" smtClean="0">
                    <a:solidFill>
                      <a:srgbClr val="000000"/>
                    </a:solidFill>
                    <a:latin typeface="Calibri"/>
                    <a:ea typeface="ＭＳ Ｐゴシック" charset="0"/>
                    <a:cs typeface="Calibri"/>
                  </a:rPr>
                  <a:t>mRNA</a:t>
                </a:r>
                <a:endParaRPr lang="en-US" sz="2400" dirty="0">
                  <a:solidFill>
                    <a:srgbClr val="000000"/>
                  </a:solidFill>
                  <a:latin typeface="Calibri"/>
                  <a:ea typeface="ＭＳ Ｐゴシック" charset="0"/>
                  <a:cs typeface="Calibri"/>
                </a:endParaRPr>
              </a:p>
            </p:txBody>
          </p:sp>
          <p:sp>
            <p:nvSpPr>
              <p:cNvPr id="430" name="Line 330"/>
              <p:cNvSpPr>
                <a:spLocks noChangeShapeType="1"/>
              </p:cNvSpPr>
              <p:nvPr/>
            </p:nvSpPr>
            <p:spPr bwMode="auto">
              <a:xfrm flipV="1">
                <a:off x="1889671" y="12604192"/>
                <a:ext cx="1619147" cy="0"/>
              </a:xfrm>
              <a:prstGeom prst="line">
                <a:avLst/>
              </a:prstGeom>
              <a:noFill/>
              <a:ln w="2222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Calibri"/>
                  <a:ea typeface="ＭＳ Ｐゴシック" charset="0"/>
                  <a:cs typeface="Calibri"/>
                </a:endParaRPr>
              </a:p>
            </p:txBody>
          </p:sp>
          <p:sp>
            <p:nvSpPr>
              <p:cNvPr id="431" name="Line 331"/>
              <p:cNvSpPr>
                <a:spLocks noChangeShapeType="1"/>
              </p:cNvSpPr>
              <p:nvPr/>
            </p:nvSpPr>
            <p:spPr bwMode="auto">
              <a:xfrm>
                <a:off x="2061600" y="12604192"/>
                <a:ext cx="296623" cy="0"/>
              </a:xfrm>
              <a:prstGeom prst="line">
                <a:avLst/>
              </a:prstGeom>
              <a:noFill/>
              <a:ln w="22225">
                <a:solidFill>
                  <a:srgbClr val="66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Calibri"/>
                  <a:ea typeface="ＭＳ Ｐゴシック" charset="0"/>
                  <a:cs typeface="Calibri"/>
                </a:endParaRPr>
              </a:p>
            </p:txBody>
          </p:sp>
          <p:sp>
            <p:nvSpPr>
              <p:cNvPr id="432" name="Line 332"/>
              <p:cNvSpPr>
                <a:spLocks noChangeShapeType="1"/>
              </p:cNvSpPr>
              <p:nvPr/>
            </p:nvSpPr>
            <p:spPr bwMode="auto">
              <a:xfrm>
                <a:off x="2515036" y="12604192"/>
                <a:ext cx="298512" cy="0"/>
              </a:xfrm>
              <a:prstGeom prst="line">
                <a:avLst/>
              </a:prstGeom>
              <a:noFill/>
              <a:ln w="22225">
                <a:solidFill>
                  <a:srgbClr val="66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Calibri"/>
                  <a:ea typeface="ＭＳ Ｐゴシック" charset="0"/>
                  <a:cs typeface="Calibri"/>
                </a:endParaRPr>
              </a:p>
            </p:txBody>
          </p:sp>
          <p:sp>
            <p:nvSpPr>
              <p:cNvPr id="433" name="Line 333"/>
              <p:cNvSpPr>
                <a:spLocks noChangeShapeType="1"/>
              </p:cNvSpPr>
              <p:nvPr/>
            </p:nvSpPr>
            <p:spPr bwMode="auto">
              <a:xfrm>
                <a:off x="2955247" y="12604192"/>
                <a:ext cx="298512" cy="0"/>
              </a:xfrm>
              <a:prstGeom prst="line">
                <a:avLst/>
              </a:prstGeom>
              <a:noFill/>
              <a:ln w="22225">
                <a:solidFill>
                  <a:srgbClr val="66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Calibri"/>
                  <a:ea typeface="ＭＳ Ｐゴシック" charset="0"/>
                  <a:cs typeface="Calibri"/>
                </a:endParaRPr>
              </a:p>
            </p:txBody>
          </p:sp>
          <p:grpSp>
            <p:nvGrpSpPr>
              <p:cNvPr id="434" name="Group 335"/>
              <p:cNvGrpSpPr>
                <a:grpSpLocks noChangeAspect="1"/>
              </p:cNvGrpSpPr>
              <p:nvPr/>
            </p:nvGrpSpPr>
            <p:grpSpPr bwMode="auto">
              <a:xfrm rot="21575160">
                <a:off x="1776312" y="12508385"/>
                <a:ext cx="170039" cy="189531"/>
                <a:chOff x="480" y="720"/>
                <a:chExt cx="150" cy="144"/>
              </a:xfrm>
            </p:grpSpPr>
            <p:sp>
              <p:nvSpPr>
                <p:cNvPr id="435" name="Oval 336"/>
                <p:cNvSpPr>
                  <a:spLocks noChangeAspect="1" noChangeArrowheads="1"/>
                </p:cNvSpPr>
                <p:nvPr/>
              </p:nvSpPr>
              <p:spPr bwMode="auto">
                <a:xfrm>
                  <a:off x="480" y="720"/>
                  <a:ext cx="143" cy="144"/>
                </a:xfrm>
                <a:prstGeom prst="ellipse">
                  <a:avLst/>
                </a:prstGeom>
                <a:gradFill rotWithShape="0">
                  <a:gsLst>
                    <a:gs pos="0">
                      <a:sysClr val="window" lastClr="FFFFFF"/>
                    </a:gs>
                    <a:gs pos="100000">
                      <a:srgbClr val="FF0000"/>
                    </a:gs>
                  </a:gsLst>
                  <a:path path="shape">
                    <a:fillToRect l="50000" t="50000" r="50000" b="50000"/>
                  </a:path>
                </a:gradFill>
                <a:ln>
                  <a:noFill/>
                </a:ln>
                <a:effectLst/>
                <a:extLst>
                  <a:ext uri="{91240B29-F687-4f45-9708-019B960494DF}">
                    <a14:hiddenLine xmlns:a14="http://schemas.microsoft.com/office/drawing/2010/main" w="9525" cap="rnd">
                      <a:solidFill>
                        <a:schemeClr val="tx1"/>
                      </a:solidFill>
                      <a:prstDash val="sysDot"/>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36" name="Rectangle 337"/>
                <p:cNvSpPr>
                  <a:spLocks noChangeAspect="1" noChangeArrowheads="1"/>
                </p:cNvSpPr>
                <p:nvPr/>
              </p:nvSpPr>
              <p:spPr bwMode="auto">
                <a:xfrm>
                  <a:off x="530" y="741"/>
                  <a:ext cx="97" cy="97"/>
                </a:xfrm>
                <a:prstGeom prst="rect">
                  <a:avLst/>
                </a:prstGeom>
                <a:solidFill>
                  <a:sysClr val="window" lastClr="FFFFFF"/>
                </a:solidFill>
                <a:ln>
                  <a:noFill/>
                </a:ln>
                <a:effectLst/>
                <a:extLs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grpSp>
          <p:sp>
            <p:nvSpPr>
              <p:cNvPr id="437" name="Oval 338"/>
              <p:cNvSpPr>
                <a:spLocks noChangeAspect="1" noChangeArrowheads="1"/>
              </p:cNvSpPr>
              <p:nvPr/>
            </p:nvSpPr>
            <p:spPr bwMode="auto">
              <a:xfrm>
                <a:off x="1836770" y="12525047"/>
                <a:ext cx="120916" cy="149958"/>
              </a:xfrm>
              <a:prstGeom prst="ellipse">
                <a:avLst/>
              </a:prstGeom>
              <a:solidFill>
                <a:srgbClr val="EEECE1">
                  <a:lumMod val="50000"/>
                </a:srgbClr>
              </a:soli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38" name="Line 349"/>
              <p:cNvSpPr>
                <a:spLocks noChangeShapeType="1"/>
              </p:cNvSpPr>
              <p:nvPr/>
            </p:nvSpPr>
            <p:spPr bwMode="auto">
              <a:xfrm>
                <a:off x="2316657" y="12604192"/>
                <a:ext cx="198379" cy="0"/>
              </a:xfrm>
              <a:prstGeom prst="line">
                <a:avLst/>
              </a:prstGeom>
              <a:noFill/>
              <a:ln w="22225">
                <a:solidFill>
                  <a:srgbClr val="FFDC0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Calibri"/>
                  <a:ea typeface="ＭＳ Ｐゴシック" charset="0"/>
                  <a:cs typeface="Calibri"/>
                </a:endParaRPr>
              </a:p>
            </p:txBody>
          </p:sp>
          <p:sp>
            <p:nvSpPr>
              <p:cNvPr id="439" name="Line 351"/>
              <p:cNvSpPr>
                <a:spLocks noChangeShapeType="1"/>
              </p:cNvSpPr>
              <p:nvPr/>
            </p:nvSpPr>
            <p:spPr bwMode="auto">
              <a:xfrm>
                <a:off x="2798434" y="12604192"/>
                <a:ext cx="200268" cy="0"/>
              </a:xfrm>
              <a:prstGeom prst="line">
                <a:avLst/>
              </a:prstGeom>
              <a:noFill/>
              <a:ln w="22225">
                <a:solidFill>
                  <a:srgbClr val="FFDC0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Calibri"/>
                  <a:ea typeface="ＭＳ Ｐゴシック" charset="0"/>
                  <a:cs typeface="Calibri"/>
                </a:endParaRPr>
              </a:p>
            </p:txBody>
          </p:sp>
          <p:grpSp>
            <p:nvGrpSpPr>
              <p:cNvPr id="440" name="Group 15"/>
              <p:cNvGrpSpPr>
                <a:grpSpLocks noChangeAspect="1"/>
              </p:cNvGrpSpPr>
              <p:nvPr/>
            </p:nvGrpSpPr>
            <p:grpSpPr bwMode="auto">
              <a:xfrm rot="21575160">
                <a:off x="1887782" y="13409979"/>
                <a:ext cx="166260" cy="191613"/>
                <a:chOff x="480" y="720"/>
                <a:chExt cx="150" cy="144"/>
              </a:xfrm>
            </p:grpSpPr>
            <p:sp>
              <p:nvSpPr>
                <p:cNvPr id="441" name="Oval 16"/>
                <p:cNvSpPr>
                  <a:spLocks noChangeAspect="1" noChangeArrowheads="1"/>
                </p:cNvSpPr>
                <p:nvPr/>
              </p:nvSpPr>
              <p:spPr bwMode="auto">
                <a:xfrm>
                  <a:off x="480" y="720"/>
                  <a:ext cx="143" cy="144"/>
                </a:xfrm>
                <a:prstGeom prst="ellipse">
                  <a:avLst/>
                </a:prstGeom>
                <a:gradFill rotWithShape="0">
                  <a:gsLst>
                    <a:gs pos="0">
                      <a:sysClr val="window" lastClr="FFFFFF"/>
                    </a:gs>
                    <a:gs pos="100000">
                      <a:srgbClr val="FF0000"/>
                    </a:gs>
                  </a:gsLst>
                  <a:path path="shape">
                    <a:fillToRect l="50000" t="50000" r="50000" b="50000"/>
                  </a:path>
                </a:gradFill>
                <a:ln>
                  <a:noFill/>
                </a:ln>
                <a:effectLst>
                  <a:outerShdw blurRad="63500" dist="12700" dir="2700000" algn="ctr" rotWithShape="0">
                    <a:srgbClr val="EEECE1">
                      <a:alpha val="75000"/>
                    </a:srgbClr>
                  </a:outerShdw>
                </a:effectLst>
                <a:extLst>
                  <a:ext uri="{91240B29-F687-4f45-9708-019B960494DF}">
                    <a14:hiddenLine xmlns:a14="http://schemas.microsoft.com/office/drawing/2010/main" w="9525" cap="rnd">
                      <a:solidFill>
                        <a:schemeClr val="tx1"/>
                      </a:solidFill>
                      <a:prstDash val="sysDot"/>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42" name="Rectangle 17"/>
                <p:cNvSpPr>
                  <a:spLocks noChangeAspect="1" noChangeArrowheads="1"/>
                </p:cNvSpPr>
                <p:nvPr/>
              </p:nvSpPr>
              <p:spPr bwMode="auto">
                <a:xfrm>
                  <a:off x="531" y="741"/>
                  <a:ext cx="95" cy="97"/>
                </a:xfrm>
                <a:prstGeom prst="rect">
                  <a:avLst/>
                </a:prstGeom>
                <a:solidFill>
                  <a:sysClr val="window" lastClr="FFFFFF"/>
                </a:solidFill>
                <a:ln>
                  <a:noFill/>
                </a:ln>
                <a:effectLst>
                  <a:outerShdw blurRad="63500" dist="12700" dir="2700000" algn="ctr" rotWithShape="0">
                    <a:srgbClr val="EEECE1">
                      <a:alpha val="75000"/>
                    </a:srgbClr>
                  </a:outerShdw>
                </a:effectLst>
                <a:extLst>
                  <a:ext uri="{91240B29-F687-4f45-9708-019B960494DF}">
                    <a14:hiddenLine xmlns:a14="http://schemas.microsoft.com/office/drawing/2010/main" w="9525" cap="rnd">
                      <a:solidFill>
                        <a:schemeClr val="tx1"/>
                      </a:solidFill>
                      <a:prstDash val="sysDot"/>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grpSp>
          <p:sp>
            <p:nvSpPr>
              <p:cNvPr id="443" name="Line 18"/>
              <p:cNvSpPr>
                <a:spLocks noChangeShapeType="1"/>
              </p:cNvSpPr>
              <p:nvPr/>
            </p:nvSpPr>
            <p:spPr bwMode="auto">
              <a:xfrm flipV="1">
                <a:off x="2038928" y="13483234"/>
                <a:ext cx="1207275" cy="4166"/>
              </a:xfrm>
              <a:prstGeom prst="line">
                <a:avLst/>
              </a:prstGeom>
              <a:noFill/>
              <a:ln w="22225">
                <a:solidFill>
                  <a:srgbClr val="800080"/>
                </a:solidFill>
                <a:round/>
                <a:headEnd/>
                <a:tailEnd/>
              </a:ln>
              <a:effectLst>
                <a:outerShdw blurRad="63500" dist="12700" dir="2700000" algn="ctr" rotWithShape="0">
                  <a:srgbClr val="EEECE1">
                    <a:alpha val="75000"/>
                  </a:srgbClr>
                </a:outerShdw>
              </a:effectLst>
              <a:extLst>
                <a:ext uri="{909E8E84-426E-40dd-AFC4-6F175D3DCCD1}">
                  <a14:hiddenFill xmlns:a14="http://schemas.microsoft.com/office/drawing/2010/main">
                    <a:no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44" name="Line 19"/>
              <p:cNvSpPr>
                <a:spLocks noChangeShapeType="1"/>
              </p:cNvSpPr>
              <p:nvPr/>
            </p:nvSpPr>
            <p:spPr bwMode="auto">
              <a:xfrm flipV="1">
                <a:off x="2209800" y="13483234"/>
                <a:ext cx="903095" cy="4166"/>
              </a:xfrm>
              <a:prstGeom prst="line">
                <a:avLst/>
              </a:prstGeom>
              <a:noFill/>
              <a:ln w="22225">
                <a:solidFill>
                  <a:srgbClr val="6633FF"/>
                </a:solidFill>
                <a:round/>
                <a:headEnd/>
                <a:tailEnd/>
              </a:ln>
              <a:effectLst>
                <a:outerShdw blurRad="63500" dist="12700" dir="2700000" algn="ctr" rotWithShape="0">
                  <a:srgbClr val="EEECE1">
                    <a:alpha val="75000"/>
                  </a:srgbClr>
                </a:outerShdw>
              </a:effectLst>
              <a:extLst>
                <a:ext uri="{909E8E84-426E-40dd-AFC4-6F175D3DCCD1}">
                  <a14:hiddenFill xmlns:a14="http://schemas.microsoft.com/office/drawing/2010/main">
                    <a:no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46" name="Oval 21"/>
              <p:cNvSpPr>
                <a:spLocks noChangeAspect="1" noChangeArrowheads="1"/>
              </p:cNvSpPr>
              <p:nvPr/>
            </p:nvSpPr>
            <p:spPr bwMode="auto">
              <a:xfrm rot="420466" flipH="1" flipV="1">
                <a:off x="3293436" y="13376893"/>
                <a:ext cx="92576" cy="145793"/>
              </a:xfrm>
              <a:prstGeom prst="ellipse">
                <a:avLst/>
              </a:prstGeom>
              <a:solidFill>
                <a:srgbClr val="D4FFC7"/>
              </a:solidFill>
              <a:ln w="12700" cap="rnd">
                <a:solidFill>
                  <a:srgbClr val="FF0000"/>
                </a:solidFill>
                <a:prstDash val="sysDot"/>
                <a:round/>
                <a:headEnd/>
                <a:tailEnd/>
              </a:ln>
              <a:effectLst>
                <a:outerShdw blurRad="63500" dist="12700" dir="2700000" algn="ctr" rotWithShape="0">
                  <a:srgbClr val="EEECE1">
                    <a:alpha val="75000"/>
                  </a:srgbClr>
                </a:outerShdw>
              </a:effectLst>
            </p:spPr>
            <p:txBody>
              <a:bodyPr rot="10800000"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47" name="Oval 22"/>
              <p:cNvSpPr>
                <a:spLocks noChangeAspect="1" noChangeArrowheads="1"/>
              </p:cNvSpPr>
              <p:nvPr/>
            </p:nvSpPr>
            <p:spPr bwMode="auto">
              <a:xfrm rot="420466" flipH="1" flipV="1">
                <a:off x="3444582" y="12525047"/>
                <a:ext cx="92576" cy="145793"/>
              </a:xfrm>
              <a:prstGeom prst="ellipse">
                <a:avLst/>
              </a:prstGeom>
              <a:solidFill>
                <a:srgbClr val="D4FFC7"/>
              </a:solidFill>
              <a:ln w="12700" cap="rnd">
                <a:solidFill>
                  <a:srgbClr val="FF0000"/>
                </a:solidFill>
                <a:prstDash val="sysDot"/>
                <a:round/>
                <a:headEnd/>
                <a:tailEnd/>
              </a:ln>
              <a:effectLst>
                <a:outerShdw blurRad="63500" dist="12700" dir="2700000" algn="ctr" rotWithShape="0">
                  <a:srgbClr val="EEECE1">
                    <a:alpha val="75000"/>
                  </a:srgbClr>
                </a:outerShdw>
              </a:effectLst>
            </p:spPr>
            <p:txBody>
              <a:bodyPr rot="10800000"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48" name="Oval 23"/>
              <p:cNvSpPr>
                <a:spLocks noChangeAspect="1" noChangeArrowheads="1"/>
              </p:cNvSpPr>
              <p:nvPr/>
            </p:nvSpPr>
            <p:spPr bwMode="auto">
              <a:xfrm rot="420466" flipH="1" flipV="1">
                <a:off x="3552272" y="12497972"/>
                <a:ext cx="92577" cy="147875"/>
              </a:xfrm>
              <a:prstGeom prst="ellipse">
                <a:avLst/>
              </a:prstGeom>
              <a:solidFill>
                <a:srgbClr val="D4FFC7"/>
              </a:solidFill>
              <a:ln w="12700" cap="rnd">
                <a:solidFill>
                  <a:srgbClr val="FF0000"/>
                </a:solidFill>
                <a:prstDash val="sysDot"/>
                <a:round/>
                <a:headEnd/>
                <a:tailEnd/>
              </a:ln>
              <a:effectLst>
                <a:outerShdw blurRad="63500" dist="12700" dir="2700000" algn="ctr" rotWithShape="0">
                  <a:srgbClr val="EEECE1">
                    <a:alpha val="75000"/>
                  </a:srgbClr>
                </a:outerShdw>
              </a:effectLst>
            </p:spPr>
            <p:txBody>
              <a:bodyPr rot="10800000"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49" name="Oval 24"/>
              <p:cNvSpPr>
                <a:spLocks noChangeAspect="1" noChangeArrowheads="1"/>
              </p:cNvSpPr>
              <p:nvPr/>
            </p:nvSpPr>
            <p:spPr bwMode="auto">
              <a:xfrm rot="420466" flipH="1" flipV="1">
                <a:off x="3212195" y="13412299"/>
                <a:ext cx="92577" cy="147876"/>
              </a:xfrm>
              <a:prstGeom prst="ellipse">
                <a:avLst/>
              </a:prstGeom>
              <a:solidFill>
                <a:srgbClr val="D4FFC7"/>
              </a:solidFill>
              <a:ln w="12700" cap="rnd">
                <a:solidFill>
                  <a:srgbClr val="FF0000"/>
                </a:solidFill>
                <a:prstDash val="sysDot"/>
                <a:round/>
                <a:headEnd/>
                <a:tailEnd/>
              </a:ln>
              <a:effectLst>
                <a:outerShdw blurRad="63500" dist="12700" dir="2700000" algn="ctr" rotWithShape="0">
                  <a:srgbClr val="EEECE1">
                    <a:alpha val="75000"/>
                  </a:srgbClr>
                </a:outerShdw>
              </a:effectLst>
            </p:spPr>
            <p:txBody>
              <a:bodyPr rot="10800000"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50" name="Oval 25"/>
              <p:cNvSpPr>
                <a:spLocks noChangeAspect="1" noChangeArrowheads="1"/>
              </p:cNvSpPr>
              <p:nvPr/>
            </p:nvSpPr>
            <p:spPr bwMode="auto">
              <a:xfrm>
                <a:off x="1946351" y="13418310"/>
                <a:ext cx="117138" cy="152040"/>
              </a:xfrm>
              <a:prstGeom prst="ellipse">
                <a:avLst/>
              </a:prstGeom>
              <a:solidFill>
                <a:srgbClr val="948A54"/>
              </a:solidFill>
              <a:ln w="9525">
                <a:noFill/>
                <a:round/>
                <a:headEnd/>
                <a:tailEnd/>
              </a:ln>
              <a:effectLst>
                <a:outerShdw blurRad="63500" dist="12700" dir="2700000" algn="ctr" rotWithShape="0">
                  <a:srgbClr val="EEECE1">
                    <a:alpha val="7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grpSp>
            <p:nvGrpSpPr>
              <p:cNvPr id="451" name="Group 340"/>
              <p:cNvGrpSpPr>
                <a:grpSpLocks/>
              </p:cNvGrpSpPr>
              <p:nvPr/>
            </p:nvGrpSpPr>
            <p:grpSpPr bwMode="auto">
              <a:xfrm>
                <a:off x="2348776" y="13343331"/>
                <a:ext cx="239943" cy="227019"/>
                <a:chOff x="601" y="2488"/>
                <a:chExt cx="70" cy="53"/>
              </a:xfrm>
            </p:grpSpPr>
            <p:sp>
              <p:nvSpPr>
                <p:cNvPr id="452" name="Oval 341"/>
                <p:cNvSpPr>
                  <a:spLocks noChangeAspect="1" noChangeArrowheads="1"/>
                </p:cNvSpPr>
                <p:nvPr/>
              </p:nvSpPr>
              <p:spPr bwMode="auto">
                <a:xfrm>
                  <a:off x="601" y="2510"/>
                  <a:ext cx="30" cy="31"/>
                </a:xfrm>
                <a:prstGeom prst="ellipse">
                  <a:avLst/>
                </a:prstGeom>
                <a:gradFill rotWithShape="0">
                  <a:gsLst>
                    <a:gs pos="0">
                      <a:srgbClr val="FF6600">
                        <a:gamma/>
                        <a:tint val="27843"/>
                        <a:invGamma/>
                      </a:srgbClr>
                    </a:gs>
                    <a:gs pos="50000">
                      <a:srgbClr val="FF6600"/>
                    </a:gs>
                    <a:gs pos="100000">
                      <a:srgbClr val="FF6600">
                        <a:gamma/>
                        <a:tint val="27843"/>
                        <a:invGamma/>
                      </a:srgbClr>
                    </a:gs>
                  </a:gsLst>
                  <a:lin ang="5400000" scaled="1"/>
                </a:gradFill>
                <a:ln w="9525">
                  <a:noFill/>
                  <a:round/>
                  <a:headEnd/>
                  <a:tailEnd/>
                </a:ln>
                <a:effectLst>
                  <a:outerShdw blurRad="63500" dist="12700" dir="2700000" algn="ctr" rotWithShape="0">
                    <a:srgbClr val="EEECE1">
                      <a:alpha val="7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53" name="Oval 342"/>
                <p:cNvSpPr>
                  <a:spLocks noChangeAspect="1" noChangeArrowheads="1"/>
                </p:cNvSpPr>
                <p:nvPr/>
              </p:nvSpPr>
              <p:spPr bwMode="auto">
                <a:xfrm>
                  <a:off x="641" y="2510"/>
                  <a:ext cx="30" cy="31"/>
                </a:xfrm>
                <a:prstGeom prst="ellipse">
                  <a:avLst/>
                </a:prstGeom>
                <a:gradFill rotWithShape="0">
                  <a:gsLst>
                    <a:gs pos="0">
                      <a:srgbClr val="FFFF00"/>
                    </a:gs>
                    <a:gs pos="50000">
                      <a:srgbClr val="FFFF00">
                        <a:gamma/>
                        <a:tint val="21961"/>
                        <a:invGamma/>
                      </a:srgbClr>
                    </a:gs>
                    <a:gs pos="100000">
                      <a:srgbClr val="FFFF00"/>
                    </a:gs>
                  </a:gsLst>
                  <a:lin ang="5400000" scaled="1"/>
                </a:gradFill>
                <a:ln w="9525">
                  <a:noFill/>
                  <a:round/>
                  <a:headEnd/>
                  <a:tailEnd/>
                </a:ln>
                <a:effectLst>
                  <a:outerShdw blurRad="63500" dist="12700" dir="2700000" algn="ctr" rotWithShape="0">
                    <a:srgbClr val="EEECE1">
                      <a:alpha val="7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54" name="Oval 343"/>
                <p:cNvSpPr>
                  <a:spLocks noChangeAspect="1" noChangeArrowheads="1"/>
                </p:cNvSpPr>
                <p:nvPr/>
              </p:nvSpPr>
              <p:spPr bwMode="auto">
                <a:xfrm>
                  <a:off x="621" y="2488"/>
                  <a:ext cx="30" cy="31"/>
                </a:xfrm>
                <a:prstGeom prst="ellipse">
                  <a:avLst/>
                </a:prstGeom>
                <a:gradFill rotWithShape="0">
                  <a:gsLst>
                    <a:gs pos="0">
                      <a:srgbClr val="00FF00"/>
                    </a:gs>
                    <a:gs pos="50000">
                      <a:srgbClr val="00FF00">
                        <a:gamma/>
                        <a:tint val="53333"/>
                        <a:invGamma/>
                      </a:srgbClr>
                    </a:gs>
                    <a:gs pos="100000">
                      <a:srgbClr val="00FF00"/>
                    </a:gs>
                  </a:gsLst>
                  <a:lin ang="5400000" scaled="1"/>
                </a:gradFill>
                <a:ln w="9525">
                  <a:noFill/>
                  <a:round/>
                  <a:headEnd/>
                  <a:tailEnd/>
                </a:ln>
                <a:effectLst>
                  <a:outerShdw blurRad="63500" dist="12700" dir="2700000" algn="ctr" rotWithShape="0">
                    <a:srgbClr val="EEECE1">
                      <a:alpha val="7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grpSp>
          <p:grpSp>
            <p:nvGrpSpPr>
              <p:cNvPr id="455" name="Group 344"/>
              <p:cNvGrpSpPr>
                <a:grpSpLocks/>
              </p:cNvGrpSpPr>
              <p:nvPr/>
            </p:nvGrpSpPr>
            <p:grpSpPr bwMode="auto">
              <a:xfrm>
                <a:off x="2745533" y="13355827"/>
                <a:ext cx="239943" cy="237434"/>
                <a:chOff x="601" y="2488"/>
                <a:chExt cx="70" cy="53"/>
              </a:xfrm>
            </p:grpSpPr>
            <p:sp>
              <p:nvSpPr>
                <p:cNvPr id="456" name="Oval 345"/>
                <p:cNvSpPr>
                  <a:spLocks noChangeAspect="1" noChangeArrowheads="1"/>
                </p:cNvSpPr>
                <p:nvPr/>
              </p:nvSpPr>
              <p:spPr bwMode="auto">
                <a:xfrm>
                  <a:off x="601" y="2510"/>
                  <a:ext cx="30" cy="31"/>
                </a:xfrm>
                <a:prstGeom prst="ellipse">
                  <a:avLst/>
                </a:prstGeom>
                <a:gradFill rotWithShape="0">
                  <a:gsLst>
                    <a:gs pos="0">
                      <a:srgbClr val="FF6600">
                        <a:gamma/>
                        <a:tint val="27843"/>
                        <a:invGamma/>
                      </a:srgbClr>
                    </a:gs>
                    <a:gs pos="50000">
                      <a:srgbClr val="FF6600"/>
                    </a:gs>
                    <a:gs pos="100000">
                      <a:srgbClr val="FF6600">
                        <a:gamma/>
                        <a:tint val="27843"/>
                        <a:invGamma/>
                      </a:srgbClr>
                    </a:gs>
                  </a:gsLst>
                  <a:lin ang="5400000" scaled="1"/>
                </a:gradFill>
                <a:ln w="9525">
                  <a:noFill/>
                  <a:round/>
                  <a:headEnd/>
                  <a:tailEnd/>
                </a:ln>
                <a:effectLst>
                  <a:outerShdw blurRad="63500" dist="12700" dir="2700000" algn="ctr" rotWithShape="0">
                    <a:srgbClr val="EEECE1">
                      <a:alpha val="7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57" name="Oval 346"/>
                <p:cNvSpPr>
                  <a:spLocks noChangeAspect="1" noChangeArrowheads="1"/>
                </p:cNvSpPr>
                <p:nvPr/>
              </p:nvSpPr>
              <p:spPr bwMode="auto">
                <a:xfrm>
                  <a:off x="641" y="2510"/>
                  <a:ext cx="30" cy="31"/>
                </a:xfrm>
                <a:prstGeom prst="ellipse">
                  <a:avLst/>
                </a:prstGeom>
                <a:gradFill rotWithShape="0">
                  <a:gsLst>
                    <a:gs pos="0">
                      <a:srgbClr val="FFFF00"/>
                    </a:gs>
                    <a:gs pos="50000">
                      <a:srgbClr val="FFFF00">
                        <a:gamma/>
                        <a:tint val="21961"/>
                        <a:invGamma/>
                      </a:srgbClr>
                    </a:gs>
                    <a:gs pos="100000">
                      <a:srgbClr val="FFFF00"/>
                    </a:gs>
                  </a:gsLst>
                  <a:lin ang="5400000" scaled="1"/>
                </a:gradFill>
                <a:ln w="9525">
                  <a:noFill/>
                  <a:round/>
                  <a:headEnd/>
                  <a:tailEnd/>
                </a:ln>
                <a:effectLst>
                  <a:outerShdw blurRad="63500" dist="12700" dir="2700000" algn="ctr" rotWithShape="0">
                    <a:srgbClr val="EEECE1">
                      <a:alpha val="7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58" name="Oval 347"/>
                <p:cNvSpPr>
                  <a:spLocks noChangeAspect="1" noChangeArrowheads="1"/>
                </p:cNvSpPr>
                <p:nvPr/>
              </p:nvSpPr>
              <p:spPr bwMode="auto">
                <a:xfrm>
                  <a:off x="621" y="2488"/>
                  <a:ext cx="30" cy="31"/>
                </a:xfrm>
                <a:prstGeom prst="ellipse">
                  <a:avLst/>
                </a:prstGeom>
                <a:gradFill rotWithShape="0">
                  <a:gsLst>
                    <a:gs pos="0">
                      <a:srgbClr val="00FF00"/>
                    </a:gs>
                    <a:gs pos="50000">
                      <a:srgbClr val="00FF00">
                        <a:gamma/>
                        <a:tint val="53333"/>
                        <a:invGamma/>
                      </a:srgbClr>
                    </a:gs>
                    <a:gs pos="100000">
                      <a:srgbClr val="00FF00"/>
                    </a:gs>
                  </a:gsLst>
                  <a:lin ang="5400000" scaled="1"/>
                </a:gradFill>
                <a:ln w="9525">
                  <a:noFill/>
                  <a:round/>
                  <a:headEnd/>
                  <a:tailEnd/>
                </a:ln>
                <a:effectLst>
                  <a:outerShdw blurRad="63500" dist="12700" dir="2700000" algn="ctr" rotWithShape="0">
                    <a:srgbClr val="EEECE1">
                      <a:alpha val="7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grpSp>
          <p:sp>
            <p:nvSpPr>
              <p:cNvPr id="459" name="Oval 374"/>
              <p:cNvSpPr>
                <a:spLocks noChangeArrowheads="1"/>
              </p:cNvSpPr>
              <p:nvPr/>
            </p:nvSpPr>
            <p:spPr bwMode="auto">
              <a:xfrm>
                <a:off x="2057400" y="13491205"/>
                <a:ext cx="294734" cy="133296"/>
              </a:xfrm>
              <a:prstGeom prst="ellipse">
                <a:avLst/>
              </a:prstGeom>
              <a:gradFill rotWithShape="0">
                <a:gsLst>
                  <a:gs pos="0">
                    <a:srgbClr val="CCFFCC">
                      <a:gamma/>
                      <a:shade val="46275"/>
                      <a:invGamma/>
                    </a:srgbClr>
                  </a:gs>
                  <a:gs pos="50000">
                    <a:srgbClr val="CCFFCC"/>
                  </a:gs>
                  <a:gs pos="100000">
                    <a:srgbClr val="CCFFCC">
                      <a:gamma/>
                      <a:shade val="46275"/>
                      <a:invGamma/>
                    </a:srgbClr>
                  </a:gs>
                </a:gsLst>
                <a:lin ang="5400000" scaled="1"/>
              </a:gradFill>
              <a:ln w="9525">
                <a:noFill/>
                <a:round/>
                <a:headEnd/>
                <a:tailEnd type="none" w="sm" len="lg"/>
              </a:ln>
              <a:effectLst>
                <a:outerShdw blurRad="63500" dist="12700" dir="2700000" algn="ctr" rotWithShape="0">
                  <a:srgbClr val="000000">
                    <a:alpha val="75000"/>
                  </a:srgbClr>
                </a:outerShdw>
              </a:effectLst>
            </p:spPr>
            <p:txBody>
              <a:bodyPr wrap="none" anchor="ctr"/>
              <a:lstStyle/>
              <a:p>
                <a:pPr>
                  <a:defRPr/>
                </a:pPr>
                <a:endParaRPr lang="en-US">
                  <a:latin typeface="Calibri"/>
                  <a:ea typeface="ＭＳ Ｐゴシック" charset="0"/>
                  <a:cs typeface="Calibri"/>
                </a:endParaRPr>
              </a:p>
            </p:txBody>
          </p:sp>
          <p:sp>
            <p:nvSpPr>
              <p:cNvPr id="460" name="Text Box 6"/>
              <p:cNvSpPr txBox="1">
                <a:spLocks noChangeArrowheads="1"/>
              </p:cNvSpPr>
              <p:nvPr/>
            </p:nvSpPr>
            <p:spPr bwMode="auto">
              <a:xfrm>
                <a:off x="1467910" y="11119344"/>
                <a:ext cx="1506542" cy="461665"/>
              </a:xfrm>
              <a:prstGeom prst="rect">
                <a:avLst/>
              </a:prstGeom>
              <a:noFill/>
              <a:ln>
                <a:noFill/>
              </a:ln>
              <a:effectLst/>
              <a:extLst>
                <a:ext uri="{909E8E84-426E-40dd-AFC4-6F175D3DCCD1}">
                  <a14:hiddenFill xmlns:a14="http://schemas.microsoft.com/office/drawing/2010/main">
                    <a:solidFill>
                      <a:srgbClr val="FFFF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eaLnBrk="0" hangingPunct="0">
                  <a:defRPr/>
                </a:pPr>
                <a:r>
                  <a:rPr lang="en-US" sz="2400" dirty="0">
                    <a:latin typeface="Calibri"/>
                    <a:ea typeface="ＭＳ Ｐゴシック" charset="0"/>
                    <a:cs typeface="Calibri"/>
                  </a:rPr>
                  <a:t>Chromatin</a:t>
                </a:r>
              </a:p>
            </p:txBody>
          </p:sp>
          <p:grpSp>
            <p:nvGrpSpPr>
              <p:cNvPr id="461" name="Group 303"/>
              <p:cNvGrpSpPr>
                <a:grpSpLocks/>
              </p:cNvGrpSpPr>
              <p:nvPr/>
            </p:nvGrpSpPr>
            <p:grpSpPr bwMode="auto">
              <a:xfrm>
                <a:off x="5596517" y="13101970"/>
                <a:ext cx="693381" cy="841432"/>
                <a:chOff x="6122562" y="2851614"/>
                <a:chExt cx="582774" cy="642149"/>
              </a:xfrm>
            </p:grpSpPr>
            <p:sp>
              <p:nvSpPr>
                <p:cNvPr id="462" name="Oval 67"/>
                <p:cNvSpPr>
                  <a:spLocks noChangeAspect="1" noChangeArrowheads="1"/>
                </p:cNvSpPr>
                <p:nvPr/>
              </p:nvSpPr>
              <p:spPr bwMode="auto">
                <a:xfrm rot="20100000">
                  <a:off x="6251186" y="2851614"/>
                  <a:ext cx="123859" cy="104906"/>
                </a:xfrm>
                <a:prstGeom prst="ellipse">
                  <a:avLst/>
                </a:prstGeom>
                <a:gradFill rotWithShape="0">
                  <a:gsLst>
                    <a:gs pos="0">
                      <a:sysClr val="window" lastClr="FFFFFF"/>
                    </a:gs>
                    <a:gs pos="100000">
                      <a:sysClr val="windowText" lastClr="000000"/>
                    </a:gs>
                  </a:gsLst>
                  <a:path path="shape">
                    <a:fillToRect l="50000" t="50000" r="50000" b="50000"/>
                  </a:path>
                </a:gradFill>
                <a:ln w="9525">
                  <a:solidFill>
                    <a:sysClr val="windowText" lastClr="000000"/>
                  </a:solidFill>
                  <a:round/>
                  <a:headEnd/>
                  <a:tailEnd/>
                </a:ln>
                <a:effectLst>
                  <a:outerShdw blurRad="63500" dist="12700" dir="13500000" algn="ctr" rotWithShape="0">
                    <a:srgbClr val="EEECE1">
                      <a:alpha val="9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63" name="Oval 71"/>
                <p:cNvSpPr>
                  <a:spLocks noChangeAspect="1" noChangeArrowheads="1"/>
                </p:cNvSpPr>
                <p:nvPr/>
              </p:nvSpPr>
              <p:spPr bwMode="auto">
                <a:xfrm rot="21000000">
                  <a:off x="6381397" y="3387267"/>
                  <a:ext cx="123859" cy="106496"/>
                </a:xfrm>
                <a:prstGeom prst="ellipse">
                  <a:avLst/>
                </a:prstGeom>
                <a:gradFill rotWithShape="0">
                  <a:gsLst>
                    <a:gs pos="0">
                      <a:sysClr val="window" lastClr="FFFFFF"/>
                    </a:gs>
                    <a:gs pos="100000">
                      <a:sysClr val="windowText" lastClr="000000"/>
                    </a:gs>
                  </a:gsLst>
                  <a:path path="shape">
                    <a:fillToRect l="50000" t="50000" r="50000" b="50000"/>
                  </a:path>
                </a:gradFill>
                <a:ln w="9525">
                  <a:solidFill>
                    <a:sysClr val="windowText" lastClr="000000"/>
                  </a:solidFill>
                  <a:round/>
                  <a:headEnd/>
                  <a:tailEnd/>
                </a:ln>
                <a:effectLst>
                  <a:outerShdw blurRad="63500" dist="12700" dir="13500000" algn="ctr" rotWithShape="0">
                    <a:srgbClr val="EEECE1">
                      <a:alpha val="9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64" name="Freeform 73"/>
                <p:cNvSpPr>
                  <a:spLocks noChangeAspect="1"/>
                </p:cNvSpPr>
                <p:nvPr/>
              </p:nvSpPr>
              <p:spPr bwMode="auto">
                <a:xfrm>
                  <a:off x="6206723" y="2908835"/>
                  <a:ext cx="498613" cy="495917"/>
                </a:xfrm>
                <a:custGeom>
                  <a:avLst/>
                  <a:gdLst>
                    <a:gd name="T0" fmla="*/ 0 w 520"/>
                    <a:gd name="T1" fmla="*/ 141 h 363"/>
                    <a:gd name="T2" fmla="*/ 36 w 520"/>
                    <a:gd name="T3" fmla="*/ 89 h 363"/>
                    <a:gd name="T4" fmla="*/ 110 w 520"/>
                    <a:gd name="T5" fmla="*/ 41 h 363"/>
                    <a:gd name="T6" fmla="*/ 240 w 520"/>
                    <a:gd name="T7" fmla="*/ 11 h 363"/>
                    <a:gd name="T8" fmla="*/ 480 w 520"/>
                    <a:gd name="T9" fmla="*/ 107 h 363"/>
                    <a:gd name="T10" fmla="*/ 480 w 520"/>
                    <a:gd name="T11" fmla="*/ 251 h 363"/>
                    <a:gd name="T12" fmla="*/ 288 w 520"/>
                    <a:gd name="T13" fmla="*/ 347 h 363"/>
                    <a:gd name="T14" fmla="*/ 96 w 520"/>
                    <a:gd name="T15" fmla="*/ 347 h 363"/>
                    <a:gd name="T16" fmla="*/ 0 w 520"/>
                    <a:gd name="T17" fmla="*/ 251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0" h="363">
                      <a:moveTo>
                        <a:pt x="0" y="141"/>
                      </a:moveTo>
                      <a:cubicBezTo>
                        <a:pt x="6" y="132"/>
                        <a:pt x="18" y="106"/>
                        <a:pt x="36" y="89"/>
                      </a:cubicBezTo>
                      <a:cubicBezTo>
                        <a:pt x="54" y="72"/>
                        <a:pt x="76" y="54"/>
                        <a:pt x="110" y="41"/>
                      </a:cubicBezTo>
                      <a:cubicBezTo>
                        <a:pt x="144" y="28"/>
                        <a:pt x="178" y="0"/>
                        <a:pt x="240" y="11"/>
                      </a:cubicBezTo>
                      <a:cubicBezTo>
                        <a:pt x="302" y="22"/>
                        <a:pt x="440" y="67"/>
                        <a:pt x="480" y="107"/>
                      </a:cubicBezTo>
                      <a:cubicBezTo>
                        <a:pt x="520" y="147"/>
                        <a:pt x="512" y="211"/>
                        <a:pt x="480" y="251"/>
                      </a:cubicBezTo>
                      <a:cubicBezTo>
                        <a:pt x="448" y="291"/>
                        <a:pt x="352" y="331"/>
                        <a:pt x="288" y="347"/>
                      </a:cubicBezTo>
                      <a:cubicBezTo>
                        <a:pt x="224" y="363"/>
                        <a:pt x="144" y="363"/>
                        <a:pt x="96" y="347"/>
                      </a:cubicBezTo>
                      <a:cubicBezTo>
                        <a:pt x="48" y="331"/>
                        <a:pt x="24" y="291"/>
                        <a:pt x="0" y="251"/>
                      </a:cubicBezTo>
                    </a:path>
                  </a:pathLst>
                </a:custGeom>
                <a:noFill/>
                <a:ln w="9525" cap="flat" cmpd="sng">
                  <a:solidFill>
                    <a:srgbClr val="800080"/>
                  </a:solidFill>
                  <a:prstDash val="solid"/>
                  <a:round/>
                  <a:headEnd type="none" w="med" len="med"/>
                  <a:tailEnd type="none" w="med" len="med"/>
                </a:ln>
                <a:effectLst>
                  <a:outerShdw blurRad="63500" dist="12700" dir="13500000" algn="ctr" rotWithShape="0">
                    <a:srgbClr val="EEECE1">
                      <a:alpha val="95000"/>
                    </a:srgbClr>
                  </a:outerShdw>
                </a:effectLst>
                <a:extLst>
                  <a:ext uri="{909E8E84-426E-40dd-AFC4-6F175D3DCCD1}">
                    <a14:hiddenFill xmlns:a14="http://schemas.microsoft.com/office/drawing/2010/main">
                      <a:solidFill>
                        <a:schemeClr val="accent1"/>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65" name="Oval 76"/>
                <p:cNvSpPr>
                  <a:spLocks noChangeAspect="1" noChangeArrowheads="1"/>
                </p:cNvSpPr>
                <p:nvPr/>
              </p:nvSpPr>
              <p:spPr bwMode="auto">
                <a:xfrm rot="420466">
                  <a:off x="6216251" y="3104340"/>
                  <a:ext cx="31759" cy="109674"/>
                </a:xfrm>
                <a:prstGeom prst="ellipse">
                  <a:avLst/>
                </a:prstGeom>
                <a:gradFill rotWithShape="0">
                  <a:gsLst>
                    <a:gs pos="0">
                      <a:sysClr val="window" lastClr="FFFFFF"/>
                    </a:gs>
                    <a:gs pos="100000">
                      <a:srgbClr val="4F81BD"/>
                    </a:gs>
                  </a:gsLst>
                  <a:path path="shape">
                    <a:fillToRect l="50000" t="50000" r="50000" b="50000"/>
                  </a:path>
                </a:gradFill>
                <a:ln>
                  <a:noFill/>
                </a:ln>
                <a:effectLst>
                  <a:outerShdw blurRad="63500" dist="12700" dir="13500000" algn="ctr" rotWithShape="0">
                    <a:srgbClr val="EEECE1">
                      <a:alpha val="95000"/>
                    </a:srgbClr>
                  </a:outerShdw>
                </a:effectLst>
                <a:extLst>
                  <a:ext uri="{91240B29-F687-4f45-9708-019B960494DF}">
                    <a14:hiddenLine xmlns:a14="http://schemas.microsoft.com/office/drawing/2010/main" w="9525" cap="rnd">
                      <a:solidFill>
                        <a:schemeClr val="tx1"/>
                      </a:solidFill>
                      <a:prstDash val="sysDot"/>
                      <a:round/>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grpSp>
              <p:nvGrpSpPr>
                <p:cNvPr id="466" name="Group 77"/>
                <p:cNvGrpSpPr>
                  <a:grpSpLocks noChangeAspect="1"/>
                </p:cNvGrpSpPr>
                <p:nvPr/>
              </p:nvGrpSpPr>
              <p:grpSpPr bwMode="auto">
                <a:xfrm rot="-24840">
                  <a:off x="6182216" y="3104820"/>
                  <a:ext cx="32121" cy="44375"/>
                  <a:chOff x="480" y="720"/>
                  <a:chExt cx="150" cy="144"/>
                </a:xfrm>
              </p:grpSpPr>
              <p:sp>
                <p:nvSpPr>
                  <p:cNvPr id="479" name="Oval 78"/>
                  <p:cNvSpPr>
                    <a:spLocks noChangeAspect="1" noChangeArrowheads="1"/>
                  </p:cNvSpPr>
                  <p:nvPr/>
                </p:nvSpPr>
                <p:spPr bwMode="auto">
                  <a:xfrm>
                    <a:off x="483" y="718"/>
                    <a:ext cx="141" cy="144"/>
                  </a:xfrm>
                  <a:prstGeom prst="ellipse">
                    <a:avLst/>
                  </a:prstGeom>
                  <a:gradFill rotWithShape="0">
                    <a:gsLst>
                      <a:gs pos="0">
                        <a:sysClr val="window" lastClr="FFFFFF"/>
                      </a:gs>
                      <a:gs pos="100000">
                        <a:srgbClr val="FF0000"/>
                      </a:gs>
                    </a:gsLst>
                    <a:path path="shape">
                      <a:fillToRect l="50000" t="50000" r="50000" b="50000"/>
                    </a:path>
                  </a:gradFill>
                  <a:ln>
                    <a:noFill/>
                  </a:ln>
                  <a:effectLst>
                    <a:outerShdw blurRad="63500" dist="12700" dir="13500000" algn="ctr" rotWithShape="0">
                      <a:srgbClr val="EEECE1">
                        <a:alpha val="95000"/>
                      </a:srgbClr>
                    </a:outerShdw>
                  </a:effectLst>
                  <a:extLst>
                    <a:ext uri="{91240B29-F687-4f45-9708-019B960494DF}">
                      <a14:hiddenLine xmlns:a14="http://schemas.microsoft.com/office/drawing/2010/main" w="9525" cap="rnd">
                        <a:solidFill>
                          <a:schemeClr val="tx1"/>
                        </a:solidFill>
                        <a:prstDash val="sysDot"/>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80" name="Rectangle 79"/>
                  <p:cNvSpPr>
                    <a:spLocks noChangeAspect="1" noChangeArrowheads="1"/>
                  </p:cNvSpPr>
                  <p:nvPr/>
                </p:nvSpPr>
                <p:spPr bwMode="auto">
                  <a:xfrm>
                    <a:off x="520" y="734"/>
                    <a:ext cx="96" cy="93"/>
                  </a:xfrm>
                  <a:prstGeom prst="rect">
                    <a:avLst/>
                  </a:prstGeom>
                  <a:solidFill>
                    <a:sysClr val="window" lastClr="FFFFFF"/>
                  </a:solidFill>
                  <a:ln>
                    <a:noFill/>
                  </a:ln>
                  <a:effectLst>
                    <a:outerShdw blurRad="63500" dist="12700" dir="13500000" algn="ctr" rotWithShape="0">
                      <a:srgbClr val="EEECE1">
                        <a:alpha val="95000"/>
                      </a:srgbClr>
                    </a:outerShdw>
                  </a:effectLst>
                  <a:extLst>
                    <a:ext uri="{91240B29-F687-4f45-9708-019B960494DF}">
                      <a14:hiddenLine xmlns:a14="http://schemas.microsoft.com/office/drawing/2010/main" w="9525" cap="rnd">
                        <a:solidFill>
                          <a:schemeClr val="tx1"/>
                        </a:solidFill>
                        <a:prstDash val="sysDot"/>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grpSp>
            <p:sp>
              <p:nvSpPr>
                <p:cNvPr id="467" name="Oval 80"/>
                <p:cNvSpPr>
                  <a:spLocks noChangeAspect="1" noChangeArrowheads="1"/>
                </p:cNvSpPr>
                <p:nvPr/>
              </p:nvSpPr>
              <p:spPr bwMode="auto">
                <a:xfrm rot="420466">
                  <a:off x="6241658" y="3285541"/>
                  <a:ext cx="31759" cy="50863"/>
                </a:xfrm>
                <a:prstGeom prst="ellipse">
                  <a:avLst/>
                </a:prstGeom>
                <a:gradFill rotWithShape="0">
                  <a:gsLst>
                    <a:gs pos="0">
                      <a:sysClr val="window" lastClr="FFFFFF"/>
                    </a:gs>
                    <a:gs pos="100000">
                      <a:srgbClr val="FFFF66"/>
                    </a:gs>
                  </a:gsLst>
                  <a:path path="shape">
                    <a:fillToRect l="50000" t="50000" r="50000" b="50000"/>
                  </a:path>
                </a:gradFill>
                <a:ln>
                  <a:noFill/>
                </a:ln>
                <a:effectLst>
                  <a:outerShdw blurRad="63500" dist="12700" dir="13500000" algn="ctr" rotWithShape="0">
                    <a:srgbClr val="EEECE1">
                      <a:alpha val="95000"/>
                    </a:srgbClr>
                  </a:outerShdw>
                </a:effectLst>
                <a:extLst>
                  <a:ext uri="{91240B29-F687-4f45-9708-019B960494DF}">
                    <a14:hiddenLine xmlns:a14="http://schemas.microsoft.com/office/drawing/2010/main" w="9525" cap="rnd">
                      <a:solidFill>
                        <a:schemeClr val="tx1"/>
                      </a:solidFill>
                      <a:prstDash val="sysDot"/>
                      <a:round/>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68" name="Freeform 81"/>
                <p:cNvSpPr>
                  <a:spLocks noChangeAspect="1"/>
                </p:cNvSpPr>
                <p:nvPr/>
              </p:nvSpPr>
              <p:spPr bwMode="auto">
                <a:xfrm rot="1320466">
                  <a:off x="6122562" y="3128183"/>
                  <a:ext cx="176262" cy="141463"/>
                </a:xfrm>
                <a:custGeom>
                  <a:avLst/>
                  <a:gdLst>
                    <a:gd name="T0" fmla="*/ 102 w 799"/>
                    <a:gd name="T1" fmla="*/ 13 h 465"/>
                    <a:gd name="T2" fmla="*/ 9 w 799"/>
                    <a:gd name="T3" fmla="*/ 88 h 465"/>
                    <a:gd name="T4" fmla="*/ 45 w 799"/>
                    <a:gd name="T5" fmla="*/ 226 h 465"/>
                    <a:gd name="T6" fmla="*/ 153 w 799"/>
                    <a:gd name="T7" fmla="*/ 343 h 465"/>
                    <a:gd name="T8" fmla="*/ 303 w 799"/>
                    <a:gd name="T9" fmla="*/ 427 h 465"/>
                    <a:gd name="T10" fmla="*/ 444 w 799"/>
                    <a:gd name="T11" fmla="*/ 460 h 465"/>
                    <a:gd name="T12" fmla="*/ 576 w 799"/>
                    <a:gd name="T13" fmla="*/ 457 h 465"/>
                    <a:gd name="T14" fmla="*/ 687 w 799"/>
                    <a:gd name="T15" fmla="*/ 427 h 465"/>
                    <a:gd name="T16" fmla="*/ 783 w 799"/>
                    <a:gd name="T17" fmla="*/ 379 h 465"/>
                    <a:gd name="T18" fmla="*/ 783 w 799"/>
                    <a:gd name="T19" fmla="*/ 283 h 465"/>
                    <a:gd name="T20" fmla="*/ 696 w 799"/>
                    <a:gd name="T21" fmla="*/ 262 h 465"/>
                    <a:gd name="T22" fmla="*/ 549 w 799"/>
                    <a:gd name="T23" fmla="*/ 247 h 465"/>
                    <a:gd name="T24" fmla="*/ 381 w 799"/>
                    <a:gd name="T25" fmla="*/ 229 h 465"/>
                    <a:gd name="T26" fmla="*/ 255 w 799"/>
                    <a:gd name="T27" fmla="*/ 139 h 465"/>
                    <a:gd name="T28" fmla="*/ 198 w 799"/>
                    <a:gd name="T29" fmla="*/ 61 h 465"/>
                    <a:gd name="T30" fmla="*/ 102 w 799"/>
                    <a:gd name="T31" fmla="*/ 1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9" h="465">
                      <a:moveTo>
                        <a:pt x="102" y="13"/>
                      </a:moveTo>
                      <a:cubicBezTo>
                        <a:pt x="71" y="17"/>
                        <a:pt x="18" y="53"/>
                        <a:pt x="9" y="88"/>
                      </a:cubicBezTo>
                      <a:cubicBezTo>
                        <a:pt x="0" y="123"/>
                        <a:pt x="21" y="184"/>
                        <a:pt x="45" y="226"/>
                      </a:cubicBezTo>
                      <a:cubicBezTo>
                        <a:pt x="69" y="268"/>
                        <a:pt x="110" y="309"/>
                        <a:pt x="153" y="343"/>
                      </a:cubicBezTo>
                      <a:cubicBezTo>
                        <a:pt x="196" y="377"/>
                        <a:pt x="255" y="407"/>
                        <a:pt x="303" y="427"/>
                      </a:cubicBezTo>
                      <a:cubicBezTo>
                        <a:pt x="351" y="447"/>
                        <a:pt x="399" y="455"/>
                        <a:pt x="444" y="460"/>
                      </a:cubicBezTo>
                      <a:cubicBezTo>
                        <a:pt x="489" y="465"/>
                        <a:pt x="536" y="462"/>
                        <a:pt x="576" y="457"/>
                      </a:cubicBezTo>
                      <a:cubicBezTo>
                        <a:pt x="616" y="452"/>
                        <a:pt x="652" y="440"/>
                        <a:pt x="687" y="427"/>
                      </a:cubicBezTo>
                      <a:cubicBezTo>
                        <a:pt x="722" y="414"/>
                        <a:pt x="767" y="403"/>
                        <a:pt x="783" y="379"/>
                      </a:cubicBezTo>
                      <a:cubicBezTo>
                        <a:pt x="799" y="355"/>
                        <a:pt x="797" y="302"/>
                        <a:pt x="783" y="283"/>
                      </a:cubicBezTo>
                      <a:cubicBezTo>
                        <a:pt x="769" y="264"/>
                        <a:pt x="735" y="268"/>
                        <a:pt x="696" y="262"/>
                      </a:cubicBezTo>
                      <a:cubicBezTo>
                        <a:pt x="657" y="256"/>
                        <a:pt x="601" y="252"/>
                        <a:pt x="549" y="247"/>
                      </a:cubicBezTo>
                      <a:cubicBezTo>
                        <a:pt x="497" y="242"/>
                        <a:pt x="430" y="247"/>
                        <a:pt x="381" y="229"/>
                      </a:cubicBezTo>
                      <a:cubicBezTo>
                        <a:pt x="332" y="211"/>
                        <a:pt x="285" y="167"/>
                        <a:pt x="255" y="139"/>
                      </a:cubicBezTo>
                      <a:cubicBezTo>
                        <a:pt x="225" y="111"/>
                        <a:pt x="223" y="82"/>
                        <a:pt x="198" y="61"/>
                      </a:cubicBezTo>
                      <a:cubicBezTo>
                        <a:pt x="173" y="40"/>
                        <a:pt x="140" y="0"/>
                        <a:pt x="102" y="13"/>
                      </a:cubicBezTo>
                      <a:close/>
                    </a:path>
                  </a:pathLst>
                </a:custGeom>
                <a:gradFill rotWithShape="0">
                  <a:gsLst>
                    <a:gs pos="0">
                      <a:sysClr val="window" lastClr="FFFFFF"/>
                    </a:gs>
                    <a:gs pos="100000">
                      <a:srgbClr val="EEECE1"/>
                    </a:gs>
                  </a:gsLst>
                  <a:path path="rect">
                    <a:fillToRect l="50000" t="50000" r="50000" b="50000"/>
                  </a:path>
                </a:gradFill>
                <a:ln>
                  <a:noFill/>
                </a:ln>
                <a:effectLst>
                  <a:outerShdw blurRad="63500" dist="12700" dir="13500000" algn="ctr" rotWithShape="0">
                    <a:srgbClr val="EEECE1">
                      <a:alpha val="95000"/>
                    </a:srgbClr>
                  </a:outerShdw>
                </a:effectLst>
                <a:extLst>
                  <a:ext uri="{91240B29-F687-4f45-9708-019B960494DF}">
                    <a14:hiddenLine xmlns:a14="http://schemas.microsoft.com/office/drawing/2010/main" w="9525" cap="rnd" cmpd="sng">
                      <a:solidFill>
                        <a:schemeClr val="tx1"/>
                      </a:solidFill>
                      <a:prstDash val="sysDot"/>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69" name="Oval 82"/>
                <p:cNvSpPr>
                  <a:spLocks noChangeAspect="1" noChangeArrowheads="1"/>
                </p:cNvSpPr>
                <p:nvPr/>
              </p:nvSpPr>
              <p:spPr bwMode="auto">
                <a:xfrm>
                  <a:off x="6189255" y="3104340"/>
                  <a:ext cx="20644" cy="31790"/>
                </a:xfrm>
                <a:prstGeom prst="ellipse">
                  <a:avLst/>
                </a:prstGeom>
                <a:gradFill rotWithShape="0">
                  <a:gsLst>
                    <a:gs pos="0">
                      <a:sysClr val="window" lastClr="FFFFFF"/>
                    </a:gs>
                    <a:gs pos="100000">
                      <a:sysClr val="windowText" lastClr="000000"/>
                    </a:gs>
                  </a:gsLst>
                  <a:path path="shape">
                    <a:fillToRect l="50000" t="50000" r="50000" b="50000"/>
                  </a:path>
                </a:gradFill>
                <a:ln w="9525">
                  <a:solidFill>
                    <a:sysClr val="windowText" lastClr="000000"/>
                  </a:solidFill>
                  <a:round/>
                  <a:headEnd/>
                  <a:tailEnd/>
                </a:ln>
                <a:effectLst>
                  <a:outerShdw blurRad="63500" dist="12700" dir="13500000" algn="ctr" rotWithShape="0">
                    <a:srgbClr val="EEECE1">
                      <a:alpha val="9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70" name="Oval 83"/>
                <p:cNvSpPr>
                  <a:spLocks noChangeAspect="1" noChangeArrowheads="1"/>
                </p:cNvSpPr>
                <p:nvPr/>
              </p:nvSpPr>
              <p:spPr bwMode="auto">
                <a:xfrm rot="1920466">
                  <a:off x="6154321" y="3225141"/>
                  <a:ext cx="44462" cy="52453"/>
                </a:xfrm>
                <a:prstGeom prst="ellipse">
                  <a:avLst/>
                </a:prstGeom>
                <a:gradFill rotWithShape="0">
                  <a:gsLst>
                    <a:gs pos="0">
                      <a:sysClr val="window" lastClr="FFFFFF"/>
                    </a:gs>
                    <a:gs pos="100000">
                      <a:srgbClr val="FF9900"/>
                    </a:gs>
                  </a:gsLst>
                  <a:path path="shape">
                    <a:fillToRect l="50000" t="50000" r="50000" b="50000"/>
                  </a:path>
                </a:gradFill>
                <a:ln>
                  <a:noFill/>
                </a:ln>
                <a:effectLst>
                  <a:outerShdw blurRad="63500" dist="12700" dir="13500000" algn="ctr" rotWithShape="0">
                    <a:srgbClr val="EEECE1">
                      <a:alpha val="95000"/>
                    </a:srgbClr>
                  </a:outerShdw>
                </a:effectLst>
                <a:extLst>
                  <a:ext uri="{91240B29-F687-4f45-9708-019B960494DF}">
                    <a14:hiddenLine xmlns:a14="http://schemas.microsoft.com/office/drawing/2010/main" w="9525" cap="rnd">
                      <a:solidFill>
                        <a:schemeClr val="tx1"/>
                      </a:solidFill>
                      <a:prstDash val="sysDot"/>
                      <a:round/>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71" name="Oval 84"/>
                <p:cNvSpPr>
                  <a:spLocks noChangeAspect="1" noChangeArrowheads="1"/>
                </p:cNvSpPr>
                <p:nvPr/>
              </p:nvSpPr>
              <p:spPr bwMode="auto">
                <a:xfrm rot="1920466">
                  <a:off x="6182904" y="3261699"/>
                  <a:ext cx="41286" cy="57221"/>
                </a:xfrm>
                <a:prstGeom prst="ellipse">
                  <a:avLst/>
                </a:prstGeom>
                <a:gradFill rotWithShape="0">
                  <a:gsLst>
                    <a:gs pos="0">
                      <a:sysClr val="window" lastClr="FFFFFF"/>
                    </a:gs>
                    <a:gs pos="100000">
                      <a:srgbClr val="FF9900"/>
                    </a:gs>
                  </a:gsLst>
                  <a:path path="shape">
                    <a:fillToRect l="50000" t="50000" r="50000" b="50000"/>
                  </a:path>
                </a:gradFill>
                <a:ln w="9525">
                  <a:solidFill>
                    <a:srgbClr val="FF0000"/>
                  </a:solidFill>
                  <a:prstDash val="sysDot"/>
                  <a:round/>
                  <a:headEnd/>
                  <a:tailEnd/>
                </a:ln>
                <a:effectLst>
                  <a:outerShdw blurRad="63500" dist="12700" dir="13500000" algn="ctr" rotWithShape="0">
                    <a:srgbClr val="EEECE1">
                      <a:alpha val="95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72" name="Oval 85"/>
                <p:cNvSpPr>
                  <a:spLocks noChangeAspect="1" noChangeArrowheads="1"/>
                </p:cNvSpPr>
                <p:nvPr/>
              </p:nvSpPr>
              <p:spPr bwMode="auto">
                <a:xfrm rot="420466">
                  <a:off x="6216251" y="3269646"/>
                  <a:ext cx="31759" cy="54042"/>
                </a:xfrm>
                <a:prstGeom prst="ellipse">
                  <a:avLst/>
                </a:prstGeom>
                <a:gradFill rotWithShape="0">
                  <a:gsLst>
                    <a:gs pos="0">
                      <a:sysClr val="window" lastClr="FFFFFF"/>
                    </a:gs>
                    <a:gs pos="100000">
                      <a:srgbClr val="FFFF66"/>
                    </a:gs>
                  </a:gsLst>
                  <a:path path="shape">
                    <a:fillToRect l="50000" t="50000" r="50000" b="50000"/>
                  </a:path>
                </a:gradFill>
                <a:ln w="12700" cap="rnd">
                  <a:solidFill>
                    <a:srgbClr val="FF0000"/>
                  </a:solidFill>
                  <a:prstDash val="sysDot"/>
                  <a:round/>
                  <a:headEnd/>
                  <a:tailEnd/>
                </a:ln>
                <a:effectLst>
                  <a:outerShdw blurRad="63500" dist="12700" dir="13500000" algn="ctr" rotWithShape="0">
                    <a:srgbClr val="EEECE1">
                      <a:alpha val="95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73" name="Freeform 86"/>
                <p:cNvSpPr>
                  <a:spLocks noChangeAspect="1"/>
                </p:cNvSpPr>
                <p:nvPr/>
              </p:nvSpPr>
              <p:spPr bwMode="auto">
                <a:xfrm>
                  <a:off x="6350230" y="2924730"/>
                  <a:ext cx="352522" cy="475253"/>
                </a:xfrm>
                <a:custGeom>
                  <a:avLst/>
                  <a:gdLst>
                    <a:gd name="T0" fmla="*/ 0 w 249"/>
                    <a:gd name="T1" fmla="*/ 8 h 230"/>
                    <a:gd name="T2" fmla="*/ 68 w 249"/>
                    <a:gd name="T3" fmla="*/ 1 h 230"/>
                    <a:gd name="T4" fmla="*/ 132 w 249"/>
                    <a:gd name="T5" fmla="*/ 11 h 230"/>
                    <a:gd name="T6" fmla="*/ 222 w 249"/>
                    <a:gd name="T7" fmla="*/ 52 h 230"/>
                    <a:gd name="T8" fmla="*/ 246 w 249"/>
                    <a:gd name="T9" fmla="*/ 95 h 230"/>
                    <a:gd name="T10" fmla="*/ 242 w 249"/>
                    <a:gd name="T11" fmla="*/ 140 h 230"/>
                    <a:gd name="T12" fmla="*/ 224 w 249"/>
                    <a:gd name="T13" fmla="*/ 167 h 230"/>
                    <a:gd name="T14" fmla="*/ 192 w 249"/>
                    <a:gd name="T15" fmla="*/ 191 h 230"/>
                    <a:gd name="T16" fmla="*/ 132 w 249"/>
                    <a:gd name="T17" fmla="*/ 215 h 230"/>
                    <a:gd name="T18" fmla="*/ 96 w 249"/>
                    <a:gd name="T19" fmla="*/ 223 h 230"/>
                    <a:gd name="T20" fmla="*/ 48 w 249"/>
                    <a:gd name="T21" fmla="*/ 23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30">
                      <a:moveTo>
                        <a:pt x="0" y="8"/>
                      </a:moveTo>
                      <a:cubicBezTo>
                        <a:pt x="11" y="7"/>
                        <a:pt x="46" y="0"/>
                        <a:pt x="68" y="1"/>
                      </a:cubicBezTo>
                      <a:cubicBezTo>
                        <a:pt x="90" y="2"/>
                        <a:pt x="106" y="2"/>
                        <a:pt x="132" y="11"/>
                      </a:cubicBezTo>
                      <a:cubicBezTo>
                        <a:pt x="158" y="20"/>
                        <a:pt x="203" y="38"/>
                        <a:pt x="222" y="52"/>
                      </a:cubicBezTo>
                      <a:cubicBezTo>
                        <a:pt x="241" y="66"/>
                        <a:pt x="243" y="80"/>
                        <a:pt x="246" y="95"/>
                      </a:cubicBezTo>
                      <a:cubicBezTo>
                        <a:pt x="249" y="110"/>
                        <a:pt x="246" y="128"/>
                        <a:pt x="242" y="140"/>
                      </a:cubicBezTo>
                      <a:cubicBezTo>
                        <a:pt x="238" y="152"/>
                        <a:pt x="232" y="158"/>
                        <a:pt x="224" y="167"/>
                      </a:cubicBezTo>
                      <a:cubicBezTo>
                        <a:pt x="216" y="176"/>
                        <a:pt x="207" y="183"/>
                        <a:pt x="192" y="191"/>
                      </a:cubicBezTo>
                      <a:cubicBezTo>
                        <a:pt x="177" y="199"/>
                        <a:pt x="148" y="210"/>
                        <a:pt x="132" y="215"/>
                      </a:cubicBezTo>
                      <a:cubicBezTo>
                        <a:pt x="116" y="220"/>
                        <a:pt x="110" y="221"/>
                        <a:pt x="96" y="223"/>
                      </a:cubicBezTo>
                      <a:cubicBezTo>
                        <a:pt x="82" y="225"/>
                        <a:pt x="58" y="229"/>
                        <a:pt x="48" y="230"/>
                      </a:cubicBezTo>
                    </a:path>
                  </a:pathLst>
                </a:custGeom>
                <a:noFill/>
                <a:ln w="19050" cap="flat" cmpd="sng">
                  <a:solidFill>
                    <a:srgbClr val="660066"/>
                  </a:solidFill>
                  <a:prstDash val="solid"/>
                  <a:round/>
                  <a:headEnd/>
                  <a:tailEnd/>
                </a:ln>
                <a:effectLst>
                  <a:outerShdw blurRad="63500" dist="12700" dir="13500000" algn="ctr" rotWithShape="0">
                    <a:srgbClr val="EEECE1">
                      <a:alpha val="95000"/>
                    </a:srgbClr>
                  </a:outerShdw>
                </a:effectLst>
                <a:extLst>
                  <a:ext uri="{909E8E84-426E-40dd-AFC4-6F175D3DCCD1}">
                    <a14:hiddenFill xmlns:a14="http://schemas.microsoft.com/office/drawing/2010/main">
                      <a:gradFill rotWithShape="0">
                        <a:gsLst>
                          <a:gs pos="0">
                            <a:schemeClr val="bg2"/>
                          </a:gs>
                          <a:gs pos="50000">
                            <a:schemeClr val="bg1"/>
                          </a:gs>
                          <a:gs pos="100000">
                            <a:schemeClr val="bg2"/>
                          </a:gs>
                        </a:gsLst>
                        <a:lin ang="5400000" scaled="1"/>
                      </a:gra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74" name="Text Box 87"/>
                <p:cNvSpPr txBox="1">
                  <a:spLocks noChangeArrowheads="1"/>
                </p:cNvSpPr>
                <p:nvPr/>
              </p:nvSpPr>
              <p:spPr bwMode="auto">
                <a:xfrm rot="20890155">
                  <a:off x="6221014" y="2929498"/>
                  <a:ext cx="184201" cy="276569"/>
                </a:xfrm>
                <a:prstGeom prst="rect">
                  <a:avLst/>
                </a:prstGeom>
                <a:noFill/>
                <a:ln>
                  <a:noFill/>
                </a:ln>
                <a:effectLst>
                  <a:outerShdw blurRad="63500" dist="12700" dir="13500000" algn="ctr" rotWithShape="0">
                    <a:srgbClr val="EEECE1">
                      <a:alpha val="95000"/>
                    </a:srgbClr>
                  </a:outerShdw>
                </a:effectLst>
                <a:extLst>
                  <a:ext uri="{909E8E84-426E-40dd-AFC4-6F175D3DCCD1}">
                    <a14:hiddenFill xmlns:a14="http://schemas.microsoft.com/office/drawing/2010/main">
                      <a:gradFill rotWithShape="0">
                        <a:gsLst>
                          <a:gs pos="0">
                            <a:schemeClr val="bg2"/>
                          </a:gs>
                          <a:gs pos="50000">
                            <a:schemeClr val="bg1"/>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rgbClr val="C0504D"/>
                    </a:solidFill>
                    <a:effectLst/>
                    <a:uLnTx/>
                    <a:uFillTx/>
                    <a:latin typeface="Calibri"/>
                    <a:ea typeface="ＭＳ Ｐゴシック" charset="0"/>
                    <a:cs typeface="Calibri"/>
                  </a:endParaRPr>
                </a:p>
              </p:txBody>
            </p:sp>
            <p:sp>
              <p:nvSpPr>
                <p:cNvPr id="475" name="Oval 68"/>
                <p:cNvSpPr>
                  <a:spLocks noChangeAspect="1" noChangeArrowheads="1"/>
                </p:cNvSpPr>
                <p:nvPr/>
              </p:nvSpPr>
              <p:spPr bwMode="auto">
                <a:xfrm rot="20100000">
                  <a:off x="6282944" y="2937446"/>
                  <a:ext cx="107980" cy="71526"/>
                </a:xfrm>
                <a:prstGeom prst="ellipse">
                  <a:avLst/>
                </a:prstGeom>
                <a:gradFill rotWithShape="0">
                  <a:gsLst>
                    <a:gs pos="0">
                      <a:sysClr val="window" lastClr="FFFFFF"/>
                    </a:gs>
                    <a:gs pos="100000">
                      <a:sysClr val="windowText" lastClr="000000"/>
                    </a:gs>
                  </a:gsLst>
                  <a:path path="shape">
                    <a:fillToRect l="50000" t="50000" r="50000" b="50000"/>
                  </a:path>
                </a:gradFill>
                <a:ln w="9525">
                  <a:solidFill>
                    <a:sysClr val="windowText" lastClr="000000"/>
                  </a:solidFill>
                  <a:round/>
                  <a:headEnd/>
                  <a:tailEnd/>
                </a:ln>
                <a:effectLst>
                  <a:outerShdw blurRad="63500" dist="12700" dir="13500000" algn="ctr" rotWithShape="0">
                    <a:srgbClr val="EEECE1">
                      <a:alpha val="9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76" name="Oval 74"/>
                <p:cNvSpPr>
                  <a:spLocks noChangeAspect="1" noChangeArrowheads="1"/>
                </p:cNvSpPr>
                <p:nvPr/>
              </p:nvSpPr>
              <p:spPr bwMode="auto">
                <a:xfrm rot="900000">
                  <a:off x="6530663" y="2888171"/>
                  <a:ext cx="122271" cy="101727"/>
                </a:xfrm>
                <a:prstGeom prst="ellipse">
                  <a:avLst/>
                </a:prstGeom>
                <a:gradFill rotWithShape="0">
                  <a:gsLst>
                    <a:gs pos="0">
                      <a:sysClr val="window" lastClr="FFFFFF"/>
                    </a:gs>
                    <a:gs pos="100000">
                      <a:sysClr val="windowText" lastClr="000000"/>
                    </a:gs>
                  </a:gsLst>
                  <a:path path="shape">
                    <a:fillToRect l="50000" t="50000" r="50000" b="50000"/>
                  </a:path>
                </a:gradFill>
                <a:ln w="9525">
                  <a:solidFill>
                    <a:sysClr val="windowText" lastClr="000000"/>
                  </a:solidFill>
                  <a:round/>
                  <a:headEnd/>
                  <a:tailEnd/>
                </a:ln>
                <a:effectLst>
                  <a:outerShdw blurRad="63500" dist="12700" dir="13500000" algn="ctr" rotWithShape="0">
                    <a:srgbClr val="EEECE1">
                      <a:alpha val="9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77" name="Oval 75"/>
                <p:cNvSpPr>
                  <a:spLocks noChangeAspect="1" noChangeArrowheads="1"/>
                </p:cNvSpPr>
                <p:nvPr/>
              </p:nvSpPr>
              <p:spPr bwMode="auto">
                <a:xfrm rot="900000">
                  <a:off x="6517959" y="2978772"/>
                  <a:ext cx="106391" cy="71526"/>
                </a:xfrm>
                <a:prstGeom prst="ellipse">
                  <a:avLst/>
                </a:prstGeom>
                <a:gradFill rotWithShape="0">
                  <a:gsLst>
                    <a:gs pos="0">
                      <a:sysClr val="window" lastClr="FFFFFF"/>
                    </a:gs>
                    <a:gs pos="100000">
                      <a:sysClr val="windowText" lastClr="000000"/>
                    </a:gs>
                  </a:gsLst>
                  <a:path path="shape">
                    <a:fillToRect l="50000" t="50000" r="50000" b="50000"/>
                  </a:path>
                </a:gradFill>
                <a:ln w="9525">
                  <a:solidFill>
                    <a:sysClr val="windowText" lastClr="000000"/>
                  </a:solidFill>
                  <a:round/>
                  <a:headEnd/>
                  <a:tailEnd/>
                </a:ln>
                <a:effectLst>
                  <a:outerShdw blurRad="63500" dist="12700" dir="13500000" algn="ctr" rotWithShape="0">
                    <a:srgbClr val="EEECE1">
                      <a:alpha val="9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78" name="Oval 72"/>
                <p:cNvSpPr>
                  <a:spLocks noChangeAspect="1" noChangeArrowheads="1"/>
                </p:cNvSpPr>
                <p:nvPr/>
              </p:nvSpPr>
              <p:spPr bwMode="auto">
                <a:xfrm rot="21000000">
                  <a:off x="6376632" y="3330046"/>
                  <a:ext cx="107980" cy="66758"/>
                </a:xfrm>
                <a:prstGeom prst="ellipse">
                  <a:avLst/>
                </a:prstGeom>
                <a:gradFill rotWithShape="0">
                  <a:gsLst>
                    <a:gs pos="0">
                      <a:sysClr val="window" lastClr="FFFFFF"/>
                    </a:gs>
                    <a:gs pos="100000">
                      <a:sysClr val="windowText" lastClr="000000"/>
                    </a:gs>
                  </a:gsLst>
                  <a:path path="shape">
                    <a:fillToRect l="50000" t="50000" r="50000" b="50000"/>
                  </a:path>
                </a:gradFill>
                <a:ln w="9525">
                  <a:solidFill>
                    <a:sysClr val="windowText" lastClr="000000"/>
                  </a:solidFill>
                  <a:round/>
                  <a:headEnd/>
                  <a:tailEnd/>
                </a:ln>
                <a:effectLst>
                  <a:outerShdw blurRad="63500" dist="12700" dir="13500000" algn="ctr" rotWithShape="0">
                    <a:srgbClr val="EEECE1">
                      <a:alpha val="9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grpSp>
          <p:sp>
            <p:nvSpPr>
              <p:cNvPr id="481" name="Freeform 413"/>
              <p:cNvSpPr>
                <a:spLocks/>
              </p:cNvSpPr>
              <p:nvPr/>
            </p:nvSpPr>
            <p:spPr bwMode="auto">
              <a:xfrm rot="20255618" flipH="1">
                <a:off x="4311151" y="10525971"/>
                <a:ext cx="598709" cy="2748099"/>
              </a:xfrm>
              <a:custGeom>
                <a:avLst/>
                <a:gdLst>
                  <a:gd name="T0" fmla="*/ 178 w 357"/>
                  <a:gd name="T1" fmla="*/ 86 h 731"/>
                  <a:gd name="T2" fmla="*/ 87 w 357"/>
                  <a:gd name="T3" fmla="*/ 209 h 731"/>
                  <a:gd name="T4" fmla="*/ 71 w 357"/>
                  <a:gd name="T5" fmla="*/ 379 h 731"/>
                  <a:gd name="T6" fmla="*/ 119 w 357"/>
                  <a:gd name="T7" fmla="*/ 523 h 731"/>
                  <a:gd name="T8" fmla="*/ 332 w 357"/>
                  <a:gd name="T9" fmla="*/ 699 h 731"/>
                  <a:gd name="T10" fmla="*/ 268 w 357"/>
                  <a:gd name="T11" fmla="*/ 710 h 731"/>
                  <a:gd name="T12" fmla="*/ 87 w 357"/>
                  <a:gd name="T13" fmla="*/ 571 h 731"/>
                  <a:gd name="T14" fmla="*/ 2 w 357"/>
                  <a:gd name="T15" fmla="*/ 353 h 731"/>
                  <a:gd name="T16" fmla="*/ 76 w 357"/>
                  <a:gd name="T17" fmla="*/ 118 h 731"/>
                  <a:gd name="T18" fmla="*/ 183 w 357"/>
                  <a:gd name="T19" fmla="*/ 11 h 731"/>
                  <a:gd name="T20" fmla="*/ 220 w 357"/>
                  <a:gd name="T21" fmla="*/ 54 h 731"/>
                  <a:gd name="T22" fmla="*/ 178 w 357"/>
                  <a:gd name="T23" fmla="*/ 86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7" h="731">
                    <a:moveTo>
                      <a:pt x="178" y="86"/>
                    </a:moveTo>
                    <a:cubicBezTo>
                      <a:pt x="156" y="112"/>
                      <a:pt x="105" y="160"/>
                      <a:pt x="87" y="209"/>
                    </a:cubicBezTo>
                    <a:cubicBezTo>
                      <a:pt x="69" y="258"/>
                      <a:pt x="66" y="327"/>
                      <a:pt x="71" y="379"/>
                    </a:cubicBezTo>
                    <a:cubicBezTo>
                      <a:pt x="76" y="431"/>
                      <a:pt x="75" y="470"/>
                      <a:pt x="119" y="523"/>
                    </a:cubicBezTo>
                    <a:cubicBezTo>
                      <a:pt x="163" y="576"/>
                      <a:pt x="307" y="668"/>
                      <a:pt x="332" y="699"/>
                    </a:cubicBezTo>
                    <a:cubicBezTo>
                      <a:pt x="357" y="730"/>
                      <a:pt x="309" y="731"/>
                      <a:pt x="268" y="710"/>
                    </a:cubicBezTo>
                    <a:cubicBezTo>
                      <a:pt x="227" y="689"/>
                      <a:pt x="131" y="630"/>
                      <a:pt x="87" y="571"/>
                    </a:cubicBezTo>
                    <a:cubicBezTo>
                      <a:pt x="43" y="512"/>
                      <a:pt x="4" y="428"/>
                      <a:pt x="2" y="353"/>
                    </a:cubicBezTo>
                    <a:cubicBezTo>
                      <a:pt x="0" y="278"/>
                      <a:pt x="46" y="175"/>
                      <a:pt x="76" y="118"/>
                    </a:cubicBezTo>
                    <a:cubicBezTo>
                      <a:pt x="106" y="61"/>
                      <a:pt x="159" y="22"/>
                      <a:pt x="183" y="11"/>
                    </a:cubicBezTo>
                    <a:cubicBezTo>
                      <a:pt x="207" y="0"/>
                      <a:pt x="222" y="42"/>
                      <a:pt x="220" y="54"/>
                    </a:cubicBezTo>
                    <a:cubicBezTo>
                      <a:pt x="218" y="66"/>
                      <a:pt x="200" y="60"/>
                      <a:pt x="178" y="86"/>
                    </a:cubicBezTo>
                    <a:close/>
                  </a:path>
                </a:pathLst>
              </a:custGeom>
              <a:gradFill flip="none" rotWithShape="1">
                <a:gsLst>
                  <a:gs pos="0">
                    <a:srgbClr val="CC99FF"/>
                  </a:gs>
                  <a:gs pos="100000">
                    <a:srgbClr val="FFFFFF"/>
                  </a:gs>
                </a:gsLst>
                <a:path path="circle">
                  <a:fillToRect l="100000" t="100000"/>
                </a:path>
                <a:tileRect r="-100000" b="-100000"/>
              </a:gradFill>
              <a:ln>
                <a:solidFill>
                  <a:srgbClr val="BFBFBF"/>
                </a:solidFill>
              </a:ln>
              <a:effectLst>
                <a:outerShdw blurRad="63500" dist="12700" dir="2700000" algn="ctr" rotWithShape="0">
                  <a:srgbClr val="000000">
                    <a:alpha val="75000"/>
                  </a:srgbClr>
                </a:outerShdw>
              </a:effectLst>
            </p:spPr>
            <p:txBody>
              <a:bodyPr wrap="none" anchor="ctr"/>
              <a:lstStyle/>
              <a:p>
                <a:pPr>
                  <a:defRPr/>
                </a:pPr>
                <a:endParaRPr lang="en-US">
                  <a:latin typeface="Calibri"/>
                  <a:ea typeface="ＭＳ Ｐゴシック" charset="0"/>
                  <a:cs typeface="Calibri"/>
                </a:endParaRPr>
              </a:p>
            </p:txBody>
          </p:sp>
          <p:sp>
            <p:nvSpPr>
              <p:cNvPr id="482" name="Freeform 413"/>
              <p:cNvSpPr>
                <a:spLocks/>
              </p:cNvSpPr>
              <p:nvPr/>
            </p:nvSpPr>
            <p:spPr bwMode="auto">
              <a:xfrm rot="21032821" flipH="1">
                <a:off x="4593799" y="11787753"/>
                <a:ext cx="285288" cy="1851567"/>
              </a:xfrm>
              <a:custGeom>
                <a:avLst/>
                <a:gdLst>
                  <a:gd name="T0" fmla="*/ 119521 w 357"/>
                  <a:gd name="T1" fmla="*/ 166034 h 731"/>
                  <a:gd name="T2" fmla="*/ 58417 w 357"/>
                  <a:gd name="T3" fmla="*/ 403501 h 731"/>
                  <a:gd name="T4" fmla="*/ 47674 w 357"/>
                  <a:gd name="T5" fmla="*/ 731707 h 731"/>
                  <a:gd name="T6" fmla="*/ 79904 w 357"/>
                  <a:gd name="T7" fmla="*/ 1009718 h 731"/>
                  <a:gd name="T8" fmla="*/ 222926 w 357"/>
                  <a:gd name="T9" fmla="*/ 1349508 h 731"/>
                  <a:gd name="T10" fmla="*/ 179953 w 357"/>
                  <a:gd name="T11" fmla="*/ 1370745 h 731"/>
                  <a:gd name="T12" fmla="*/ 58417 w 357"/>
                  <a:gd name="T13" fmla="*/ 1102388 h 731"/>
                  <a:gd name="T14" fmla="*/ 1343 w 357"/>
                  <a:gd name="T15" fmla="*/ 681511 h 731"/>
                  <a:gd name="T16" fmla="*/ 51031 w 357"/>
                  <a:gd name="T17" fmla="*/ 227814 h 731"/>
                  <a:gd name="T18" fmla="*/ 122878 w 357"/>
                  <a:gd name="T19" fmla="*/ 21237 h 731"/>
                  <a:gd name="T20" fmla="*/ 147722 w 357"/>
                  <a:gd name="T21" fmla="*/ 104254 h 731"/>
                  <a:gd name="T22" fmla="*/ 119521 w 357"/>
                  <a:gd name="T23" fmla="*/ 166034 h 7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57" h="731">
                    <a:moveTo>
                      <a:pt x="178" y="86"/>
                    </a:moveTo>
                    <a:cubicBezTo>
                      <a:pt x="156" y="112"/>
                      <a:pt x="105" y="160"/>
                      <a:pt x="87" y="209"/>
                    </a:cubicBezTo>
                    <a:cubicBezTo>
                      <a:pt x="69" y="258"/>
                      <a:pt x="66" y="327"/>
                      <a:pt x="71" y="379"/>
                    </a:cubicBezTo>
                    <a:cubicBezTo>
                      <a:pt x="76" y="431"/>
                      <a:pt x="75" y="470"/>
                      <a:pt x="119" y="523"/>
                    </a:cubicBezTo>
                    <a:cubicBezTo>
                      <a:pt x="163" y="576"/>
                      <a:pt x="307" y="668"/>
                      <a:pt x="332" y="699"/>
                    </a:cubicBezTo>
                    <a:cubicBezTo>
                      <a:pt x="357" y="730"/>
                      <a:pt x="309" y="731"/>
                      <a:pt x="268" y="710"/>
                    </a:cubicBezTo>
                    <a:cubicBezTo>
                      <a:pt x="227" y="689"/>
                      <a:pt x="131" y="630"/>
                      <a:pt x="87" y="571"/>
                    </a:cubicBezTo>
                    <a:cubicBezTo>
                      <a:pt x="43" y="512"/>
                      <a:pt x="4" y="428"/>
                      <a:pt x="2" y="353"/>
                    </a:cubicBezTo>
                    <a:cubicBezTo>
                      <a:pt x="0" y="278"/>
                      <a:pt x="46" y="175"/>
                      <a:pt x="76" y="118"/>
                    </a:cubicBezTo>
                    <a:cubicBezTo>
                      <a:pt x="106" y="61"/>
                      <a:pt x="159" y="22"/>
                      <a:pt x="183" y="11"/>
                    </a:cubicBezTo>
                    <a:cubicBezTo>
                      <a:pt x="207" y="0"/>
                      <a:pt x="222" y="42"/>
                      <a:pt x="220" y="54"/>
                    </a:cubicBezTo>
                    <a:cubicBezTo>
                      <a:pt x="218" y="66"/>
                      <a:pt x="200" y="60"/>
                      <a:pt x="178" y="86"/>
                    </a:cubicBezTo>
                    <a:close/>
                  </a:path>
                </a:pathLst>
              </a:custGeom>
              <a:gradFill rotWithShape="1">
                <a:gsLst>
                  <a:gs pos="0">
                    <a:srgbClr val="CC99FF"/>
                  </a:gs>
                  <a:gs pos="100000">
                    <a:srgbClr val="FFFFFF"/>
                  </a:gs>
                </a:gsLst>
                <a:lin ang="0"/>
              </a:gradFill>
              <a:ln w="9525">
                <a:noFill/>
                <a:round/>
                <a:headEnd/>
                <a:tailEnd/>
              </a:ln>
              <a:effectLst>
                <a:outerShdw dist="12700" dir="2700000" algn="ctr" rotWithShape="0">
                  <a:srgbClr val="000000">
                    <a:alpha val="7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83" name="Freeform 413"/>
              <p:cNvSpPr>
                <a:spLocks/>
              </p:cNvSpPr>
              <p:nvPr/>
            </p:nvSpPr>
            <p:spPr bwMode="auto">
              <a:xfrm rot="20830689" flipH="1">
                <a:off x="4541493" y="11443966"/>
                <a:ext cx="330630" cy="1822409"/>
              </a:xfrm>
              <a:custGeom>
                <a:avLst/>
                <a:gdLst>
                  <a:gd name="T0" fmla="*/ 138517 w 357"/>
                  <a:gd name="T1" fmla="*/ 163419 h 731"/>
                  <a:gd name="T2" fmla="*/ 67702 w 357"/>
                  <a:gd name="T3" fmla="*/ 397147 h 731"/>
                  <a:gd name="T4" fmla="*/ 55251 w 357"/>
                  <a:gd name="T5" fmla="*/ 720185 h 731"/>
                  <a:gd name="T6" fmla="*/ 92604 w 357"/>
                  <a:gd name="T7" fmla="*/ 993817 h 731"/>
                  <a:gd name="T8" fmla="*/ 258357 w 357"/>
                  <a:gd name="T9" fmla="*/ 1328256 h 731"/>
                  <a:gd name="T10" fmla="*/ 208554 w 357"/>
                  <a:gd name="T11" fmla="*/ 1349158 h 731"/>
                  <a:gd name="T12" fmla="*/ 67702 w 357"/>
                  <a:gd name="T13" fmla="*/ 1085027 h 731"/>
                  <a:gd name="T14" fmla="*/ 1556 w 357"/>
                  <a:gd name="T15" fmla="*/ 670779 h 731"/>
                  <a:gd name="T16" fmla="*/ 59142 w 357"/>
                  <a:gd name="T17" fmla="*/ 224226 h 731"/>
                  <a:gd name="T18" fmla="*/ 142408 w 357"/>
                  <a:gd name="T19" fmla="*/ 20902 h 731"/>
                  <a:gd name="T20" fmla="*/ 171201 w 357"/>
                  <a:gd name="T21" fmla="*/ 102612 h 731"/>
                  <a:gd name="T22" fmla="*/ 138517 w 357"/>
                  <a:gd name="T23" fmla="*/ 163419 h 7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57" h="731">
                    <a:moveTo>
                      <a:pt x="178" y="86"/>
                    </a:moveTo>
                    <a:cubicBezTo>
                      <a:pt x="156" y="112"/>
                      <a:pt x="105" y="160"/>
                      <a:pt x="87" y="209"/>
                    </a:cubicBezTo>
                    <a:cubicBezTo>
                      <a:pt x="69" y="258"/>
                      <a:pt x="66" y="327"/>
                      <a:pt x="71" y="379"/>
                    </a:cubicBezTo>
                    <a:cubicBezTo>
                      <a:pt x="76" y="431"/>
                      <a:pt x="75" y="470"/>
                      <a:pt x="119" y="523"/>
                    </a:cubicBezTo>
                    <a:cubicBezTo>
                      <a:pt x="163" y="576"/>
                      <a:pt x="307" y="668"/>
                      <a:pt x="332" y="699"/>
                    </a:cubicBezTo>
                    <a:cubicBezTo>
                      <a:pt x="357" y="730"/>
                      <a:pt x="309" y="731"/>
                      <a:pt x="268" y="710"/>
                    </a:cubicBezTo>
                    <a:cubicBezTo>
                      <a:pt x="227" y="689"/>
                      <a:pt x="131" y="630"/>
                      <a:pt x="87" y="571"/>
                    </a:cubicBezTo>
                    <a:cubicBezTo>
                      <a:pt x="43" y="512"/>
                      <a:pt x="4" y="428"/>
                      <a:pt x="2" y="353"/>
                    </a:cubicBezTo>
                    <a:cubicBezTo>
                      <a:pt x="0" y="278"/>
                      <a:pt x="46" y="175"/>
                      <a:pt x="76" y="118"/>
                    </a:cubicBezTo>
                    <a:cubicBezTo>
                      <a:pt x="106" y="61"/>
                      <a:pt x="159" y="22"/>
                      <a:pt x="183" y="11"/>
                    </a:cubicBezTo>
                    <a:cubicBezTo>
                      <a:pt x="207" y="0"/>
                      <a:pt x="222" y="42"/>
                      <a:pt x="220" y="54"/>
                    </a:cubicBezTo>
                    <a:cubicBezTo>
                      <a:pt x="218" y="66"/>
                      <a:pt x="200" y="60"/>
                      <a:pt x="178" y="86"/>
                    </a:cubicBezTo>
                    <a:close/>
                  </a:path>
                </a:pathLst>
              </a:custGeom>
              <a:gradFill rotWithShape="1">
                <a:gsLst>
                  <a:gs pos="0">
                    <a:srgbClr val="CC99FF"/>
                  </a:gs>
                  <a:gs pos="100000">
                    <a:srgbClr val="FFFFFF"/>
                  </a:gs>
                </a:gsLst>
                <a:lin ang="0"/>
              </a:gradFill>
              <a:ln w="9525">
                <a:noFill/>
                <a:round/>
                <a:headEnd/>
                <a:tailEnd/>
              </a:ln>
              <a:effectLst>
                <a:outerShdw dist="12700" dir="2700000" algn="ctr" rotWithShape="0">
                  <a:srgbClr val="000000">
                    <a:alpha val="7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484" name="Group 307"/>
              <p:cNvGrpSpPr>
                <a:grpSpLocks/>
              </p:cNvGrpSpPr>
              <p:nvPr/>
            </p:nvGrpSpPr>
            <p:grpSpPr bwMode="auto">
              <a:xfrm rot="16200000" flipV="1">
                <a:off x="4801515" y="13028671"/>
                <a:ext cx="764371" cy="765174"/>
                <a:chOff x="6122562" y="2851614"/>
                <a:chExt cx="582774" cy="642149"/>
              </a:xfrm>
            </p:grpSpPr>
            <p:sp>
              <p:nvSpPr>
                <p:cNvPr id="485" name="Oval 67"/>
                <p:cNvSpPr>
                  <a:spLocks noChangeAspect="1" noChangeArrowheads="1"/>
                </p:cNvSpPr>
                <p:nvPr/>
              </p:nvSpPr>
              <p:spPr bwMode="auto">
                <a:xfrm rot="20100000">
                  <a:off x="6248010" y="2851614"/>
                  <a:ext cx="123859" cy="104647"/>
                </a:xfrm>
                <a:prstGeom prst="ellipse">
                  <a:avLst/>
                </a:prstGeom>
                <a:gradFill rotWithShape="0">
                  <a:gsLst>
                    <a:gs pos="0">
                      <a:sysClr val="window" lastClr="FFFFFF"/>
                    </a:gs>
                    <a:gs pos="100000">
                      <a:sysClr val="windowText" lastClr="000000"/>
                    </a:gs>
                  </a:gsLst>
                  <a:path path="shape">
                    <a:fillToRect l="50000" t="50000" r="50000" b="50000"/>
                  </a:path>
                </a:gradFill>
                <a:ln w="9525">
                  <a:solidFill>
                    <a:sysClr val="windowText" lastClr="000000"/>
                  </a:solidFill>
                  <a:round/>
                  <a:headEnd/>
                  <a:tailEnd/>
                </a:ln>
                <a:effectLst>
                  <a:outerShdw blurRad="63500" dist="12700" dir="13500000" algn="ctr" rotWithShape="0">
                    <a:srgbClr val="EEECE1">
                      <a:alpha val="9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86" name="Oval 71"/>
                <p:cNvSpPr>
                  <a:spLocks noChangeAspect="1" noChangeArrowheads="1"/>
                </p:cNvSpPr>
                <p:nvPr/>
              </p:nvSpPr>
              <p:spPr bwMode="auto">
                <a:xfrm rot="21000000">
                  <a:off x="6379808" y="3389116"/>
                  <a:ext cx="123859" cy="106233"/>
                </a:xfrm>
                <a:prstGeom prst="ellipse">
                  <a:avLst/>
                </a:prstGeom>
                <a:gradFill rotWithShape="0">
                  <a:gsLst>
                    <a:gs pos="0">
                      <a:sysClr val="window" lastClr="FFFFFF"/>
                    </a:gs>
                    <a:gs pos="100000">
                      <a:sysClr val="windowText" lastClr="000000"/>
                    </a:gs>
                  </a:gsLst>
                  <a:path path="shape">
                    <a:fillToRect l="50000" t="50000" r="50000" b="50000"/>
                  </a:path>
                </a:gradFill>
                <a:ln w="9525">
                  <a:solidFill>
                    <a:sysClr val="windowText" lastClr="000000"/>
                  </a:solidFill>
                  <a:round/>
                  <a:headEnd/>
                  <a:tailEnd/>
                </a:ln>
                <a:effectLst>
                  <a:outerShdw blurRad="63500" dist="12700" dir="13500000" algn="ctr" rotWithShape="0">
                    <a:srgbClr val="EEECE1">
                      <a:alpha val="9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87" name="Freeform 73"/>
                <p:cNvSpPr>
                  <a:spLocks noChangeAspect="1"/>
                </p:cNvSpPr>
                <p:nvPr/>
              </p:nvSpPr>
              <p:spPr bwMode="auto">
                <a:xfrm>
                  <a:off x="6205135" y="2908694"/>
                  <a:ext cx="498613" cy="496278"/>
                </a:xfrm>
                <a:custGeom>
                  <a:avLst/>
                  <a:gdLst>
                    <a:gd name="T0" fmla="*/ 0 w 520"/>
                    <a:gd name="T1" fmla="*/ 141 h 363"/>
                    <a:gd name="T2" fmla="*/ 36 w 520"/>
                    <a:gd name="T3" fmla="*/ 89 h 363"/>
                    <a:gd name="T4" fmla="*/ 110 w 520"/>
                    <a:gd name="T5" fmla="*/ 41 h 363"/>
                    <a:gd name="T6" fmla="*/ 240 w 520"/>
                    <a:gd name="T7" fmla="*/ 11 h 363"/>
                    <a:gd name="T8" fmla="*/ 480 w 520"/>
                    <a:gd name="T9" fmla="*/ 107 h 363"/>
                    <a:gd name="T10" fmla="*/ 480 w 520"/>
                    <a:gd name="T11" fmla="*/ 251 h 363"/>
                    <a:gd name="T12" fmla="*/ 288 w 520"/>
                    <a:gd name="T13" fmla="*/ 347 h 363"/>
                    <a:gd name="T14" fmla="*/ 96 w 520"/>
                    <a:gd name="T15" fmla="*/ 347 h 363"/>
                    <a:gd name="T16" fmla="*/ 0 w 520"/>
                    <a:gd name="T17" fmla="*/ 251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0" h="363">
                      <a:moveTo>
                        <a:pt x="0" y="141"/>
                      </a:moveTo>
                      <a:cubicBezTo>
                        <a:pt x="6" y="132"/>
                        <a:pt x="18" y="106"/>
                        <a:pt x="36" y="89"/>
                      </a:cubicBezTo>
                      <a:cubicBezTo>
                        <a:pt x="54" y="72"/>
                        <a:pt x="76" y="54"/>
                        <a:pt x="110" y="41"/>
                      </a:cubicBezTo>
                      <a:cubicBezTo>
                        <a:pt x="144" y="28"/>
                        <a:pt x="178" y="0"/>
                        <a:pt x="240" y="11"/>
                      </a:cubicBezTo>
                      <a:cubicBezTo>
                        <a:pt x="302" y="22"/>
                        <a:pt x="440" y="67"/>
                        <a:pt x="480" y="107"/>
                      </a:cubicBezTo>
                      <a:cubicBezTo>
                        <a:pt x="520" y="147"/>
                        <a:pt x="512" y="211"/>
                        <a:pt x="480" y="251"/>
                      </a:cubicBezTo>
                      <a:cubicBezTo>
                        <a:pt x="448" y="291"/>
                        <a:pt x="352" y="331"/>
                        <a:pt x="288" y="347"/>
                      </a:cubicBezTo>
                      <a:cubicBezTo>
                        <a:pt x="224" y="363"/>
                        <a:pt x="144" y="363"/>
                        <a:pt x="96" y="347"/>
                      </a:cubicBezTo>
                      <a:cubicBezTo>
                        <a:pt x="48" y="331"/>
                        <a:pt x="24" y="291"/>
                        <a:pt x="0" y="251"/>
                      </a:cubicBezTo>
                    </a:path>
                  </a:pathLst>
                </a:custGeom>
                <a:noFill/>
                <a:ln w="9525" cap="flat" cmpd="sng">
                  <a:solidFill>
                    <a:srgbClr val="800080"/>
                  </a:solidFill>
                  <a:prstDash val="solid"/>
                  <a:round/>
                  <a:headEnd type="none" w="med" len="med"/>
                  <a:tailEnd type="none" w="med" len="med"/>
                </a:ln>
                <a:effectLst>
                  <a:outerShdw blurRad="63500" dist="12700" dir="13500000" algn="ctr" rotWithShape="0">
                    <a:srgbClr val="EEECE1">
                      <a:alpha val="95000"/>
                    </a:srgbClr>
                  </a:outerShdw>
                </a:effectLst>
                <a:extLst>
                  <a:ext uri="{909E8E84-426E-40dd-AFC4-6F175D3DCCD1}">
                    <a14:hiddenFill xmlns:a14="http://schemas.microsoft.com/office/drawing/2010/main">
                      <a:solidFill>
                        <a:schemeClr val="accent1"/>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88" name="Oval 76"/>
                <p:cNvSpPr>
                  <a:spLocks noChangeAspect="1" noChangeArrowheads="1"/>
                </p:cNvSpPr>
                <p:nvPr/>
              </p:nvSpPr>
              <p:spPr bwMode="auto">
                <a:xfrm rot="420466">
                  <a:off x="6213075" y="3106888"/>
                  <a:ext cx="31759" cy="109404"/>
                </a:xfrm>
                <a:prstGeom prst="ellipse">
                  <a:avLst/>
                </a:prstGeom>
                <a:gradFill rotWithShape="0">
                  <a:gsLst>
                    <a:gs pos="0">
                      <a:sysClr val="window" lastClr="FFFFFF"/>
                    </a:gs>
                    <a:gs pos="100000">
                      <a:srgbClr val="4F81BD"/>
                    </a:gs>
                  </a:gsLst>
                  <a:path path="shape">
                    <a:fillToRect l="50000" t="50000" r="50000" b="50000"/>
                  </a:path>
                </a:gradFill>
                <a:ln>
                  <a:noFill/>
                </a:ln>
                <a:effectLst>
                  <a:outerShdw blurRad="63500" dist="12700" dir="13500000" algn="ctr" rotWithShape="0">
                    <a:srgbClr val="EEECE1">
                      <a:alpha val="95000"/>
                    </a:srgbClr>
                  </a:outerShdw>
                </a:effectLst>
                <a:extLst>
                  <a:ext uri="{91240B29-F687-4f45-9708-019B960494DF}">
                    <a14:hiddenLine xmlns:a14="http://schemas.microsoft.com/office/drawing/2010/main" w="9525" cap="rnd">
                      <a:solidFill>
                        <a:schemeClr val="tx1"/>
                      </a:solidFill>
                      <a:prstDash val="sysDot"/>
                      <a:round/>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grpSp>
              <p:nvGrpSpPr>
                <p:cNvPr id="489" name="Group 77"/>
                <p:cNvGrpSpPr>
                  <a:grpSpLocks noChangeAspect="1"/>
                </p:cNvGrpSpPr>
                <p:nvPr/>
              </p:nvGrpSpPr>
              <p:grpSpPr bwMode="auto">
                <a:xfrm rot="-24840">
                  <a:off x="6182216" y="3104820"/>
                  <a:ext cx="32121" cy="44375"/>
                  <a:chOff x="480" y="720"/>
                  <a:chExt cx="150" cy="144"/>
                </a:xfrm>
              </p:grpSpPr>
              <p:sp>
                <p:nvSpPr>
                  <p:cNvPr id="502" name="Oval 501"/>
                  <p:cNvSpPr>
                    <a:spLocks noChangeAspect="1" noChangeArrowheads="1"/>
                  </p:cNvSpPr>
                  <p:nvPr/>
                </p:nvSpPr>
                <p:spPr bwMode="auto">
                  <a:xfrm>
                    <a:off x="483" y="722"/>
                    <a:ext cx="141" cy="144"/>
                  </a:xfrm>
                  <a:prstGeom prst="ellipse">
                    <a:avLst/>
                  </a:prstGeom>
                  <a:gradFill rotWithShape="0">
                    <a:gsLst>
                      <a:gs pos="0">
                        <a:sysClr val="window" lastClr="FFFFFF"/>
                      </a:gs>
                      <a:gs pos="100000">
                        <a:srgbClr val="FF0000"/>
                      </a:gs>
                    </a:gsLst>
                    <a:path path="shape">
                      <a:fillToRect l="50000" t="50000" r="50000" b="50000"/>
                    </a:path>
                  </a:gradFill>
                  <a:ln>
                    <a:noFill/>
                  </a:ln>
                  <a:effectLst>
                    <a:outerShdw blurRad="63500" dist="12700" dir="13500000" algn="ctr" rotWithShape="0">
                      <a:srgbClr val="EEECE1">
                        <a:alpha val="95000"/>
                      </a:srgbClr>
                    </a:outerShdw>
                  </a:effectLst>
                  <a:extLst>
                    <a:ext uri="{91240B29-F687-4f45-9708-019B960494DF}">
                      <a14:hiddenLine xmlns:a14="http://schemas.microsoft.com/office/drawing/2010/main" w="9525" cap="rnd">
                        <a:solidFill>
                          <a:schemeClr val="tx1"/>
                        </a:solidFill>
                        <a:prstDash val="sysDot"/>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503" name="Rectangle 502"/>
                  <p:cNvSpPr>
                    <a:spLocks noChangeAspect="1" noChangeArrowheads="1"/>
                  </p:cNvSpPr>
                  <p:nvPr/>
                </p:nvSpPr>
                <p:spPr bwMode="auto">
                  <a:xfrm>
                    <a:off x="535" y="747"/>
                    <a:ext cx="96" cy="93"/>
                  </a:xfrm>
                  <a:prstGeom prst="rect">
                    <a:avLst/>
                  </a:prstGeom>
                  <a:solidFill>
                    <a:sysClr val="window" lastClr="FFFFFF"/>
                  </a:solidFill>
                  <a:ln>
                    <a:noFill/>
                  </a:ln>
                  <a:effectLst>
                    <a:outerShdw blurRad="63500" dist="12700" dir="13500000" algn="ctr" rotWithShape="0">
                      <a:srgbClr val="EEECE1">
                        <a:alpha val="95000"/>
                      </a:srgbClr>
                    </a:outerShdw>
                  </a:effectLst>
                  <a:extLst>
                    <a:ext uri="{91240B29-F687-4f45-9708-019B960494DF}">
                      <a14:hiddenLine xmlns:a14="http://schemas.microsoft.com/office/drawing/2010/main" w="9525" cap="rnd">
                        <a:solidFill>
                          <a:schemeClr val="tx1"/>
                        </a:solidFill>
                        <a:prstDash val="sysDot"/>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grpSp>
            <p:sp>
              <p:nvSpPr>
                <p:cNvPr id="490" name="Oval 80"/>
                <p:cNvSpPr>
                  <a:spLocks noChangeAspect="1" noChangeArrowheads="1"/>
                </p:cNvSpPr>
                <p:nvPr/>
              </p:nvSpPr>
              <p:spPr bwMode="auto">
                <a:xfrm rot="420466">
                  <a:off x="6238483" y="3286055"/>
                  <a:ext cx="31759" cy="52323"/>
                </a:xfrm>
                <a:prstGeom prst="ellipse">
                  <a:avLst/>
                </a:prstGeom>
                <a:gradFill rotWithShape="0">
                  <a:gsLst>
                    <a:gs pos="0">
                      <a:sysClr val="window" lastClr="FFFFFF"/>
                    </a:gs>
                    <a:gs pos="100000">
                      <a:srgbClr val="FFFF66"/>
                    </a:gs>
                  </a:gsLst>
                  <a:path path="shape">
                    <a:fillToRect l="50000" t="50000" r="50000" b="50000"/>
                  </a:path>
                </a:gradFill>
                <a:ln>
                  <a:noFill/>
                </a:ln>
                <a:effectLst>
                  <a:outerShdw blurRad="63500" dist="12700" dir="13500000" algn="ctr" rotWithShape="0">
                    <a:srgbClr val="EEECE1">
                      <a:alpha val="95000"/>
                    </a:srgbClr>
                  </a:outerShdw>
                </a:effectLst>
                <a:extLst>
                  <a:ext uri="{91240B29-F687-4f45-9708-019B960494DF}">
                    <a14:hiddenLine xmlns:a14="http://schemas.microsoft.com/office/drawing/2010/main" w="9525" cap="rnd">
                      <a:solidFill>
                        <a:schemeClr val="tx1"/>
                      </a:solidFill>
                      <a:prstDash val="sysDot"/>
                      <a:round/>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91" name="Freeform 81"/>
                <p:cNvSpPr>
                  <a:spLocks noChangeAspect="1"/>
                </p:cNvSpPr>
                <p:nvPr/>
              </p:nvSpPr>
              <p:spPr bwMode="auto">
                <a:xfrm rot="1320466">
                  <a:off x="6122561" y="3130672"/>
                  <a:ext cx="176262" cy="139529"/>
                </a:xfrm>
                <a:custGeom>
                  <a:avLst/>
                  <a:gdLst>
                    <a:gd name="T0" fmla="*/ 102 w 799"/>
                    <a:gd name="T1" fmla="*/ 13 h 465"/>
                    <a:gd name="T2" fmla="*/ 9 w 799"/>
                    <a:gd name="T3" fmla="*/ 88 h 465"/>
                    <a:gd name="T4" fmla="*/ 45 w 799"/>
                    <a:gd name="T5" fmla="*/ 226 h 465"/>
                    <a:gd name="T6" fmla="*/ 153 w 799"/>
                    <a:gd name="T7" fmla="*/ 343 h 465"/>
                    <a:gd name="T8" fmla="*/ 303 w 799"/>
                    <a:gd name="T9" fmla="*/ 427 h 465"/>
                    <a:gd name="T10" fmla="*/ 444 w 799"/>
                    <a:gd name="T11" fmla="*/ 460 h 465"/>
                    <a:gd name="T12" fmla="*/ 576 w 799"/>
                    <a:gd name="T13" fmla="*/ 457 h 465"/>
                    <a:gd name="T14" fmla="*/ 687 w 799"/>
                    <a:gd name="T15" fmla="*/ 427 h 465"/>
                    <a:gd name="T16" fmla="*/ 783 w 799"/>
                    <a:gd name="T17" fmla="*/ 379 h 465"/>
                    <a:gd name="T18" fmla="*/ 783 w 799"/>
                    <a:gd name="T19" fmla="*/ 283 h 465"/>
                    <a:gd name="T20" fmla="*/ 696 w 799"/>
                    <a:gd name="T21" fmla="*/ 262 h 465"/>
                    <a:gd name="T22" fmla="*/ 549 w 799"/>
                    <a:gd name="T23" fmla="*/ 247 h 465"/>
                    <a:gd name="T24" fmla="*/ 381 w 799"/>
                    <a:gd name="T25" fmla="*/ 229 h 465"/>
                    <a:gd name="T26" fmla="*/ 255 w 799"/>
                    <a:gd name="T27" fmla="*/ 139 h 465"/>
                    <a:gd name="T28" fmla="*/ 198 w 799"/>
                    <a:gd name="T29" fmla="*/ 61 h 465"/>
                    <a:gd name="T30" fmla="*/ 102 w 799"/>
                    <a:gd name="T31" fmla="*/ 1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9" h="465">
                      <a:moveTo>
                        <a:pt x="102" y="13"/>
                      </a:moveTo>
                      <a:cubicBezTo>
                        <a:pt x="71" y="17"/>
                        <a:pt x="18" y="53"/>
                        <a:pt x="9" y="88"/>
                      </a:cubicBezTo>
                      <a:cubicBezTo>
                        <a:pt x="0" y="123"/>
                        <a:pt x="21" y="184"/>
                        <a:pt x="45" y="226"/>
                      </a:cubicBezTo>
                      <a:cubicBezTo>
                        <a:pt x="69" y="268"/>
                        <a:pt x="110" y="309"/>
                        <a:pt x="153" y="343"/>
                      </a:cubicBezTo>
                      <a:cubicBezTo>
                        <a:pt x="196" y="377"/>
                        <a:pt x="255" y="407"/>
                        <a:pt x="303" y="427"/>
                      </a:cubicBezTo>
                      <a:cubicBezTo>
                        <a:pt x="351" y="447"/>
                        <a:pt x="399" y="455"/>
                        <a:pt x="444" y="460"/>
                      </a:cubicBezTo>
                      <a:cubicBezTo>
                        <a:pt x="489" y="465"/>
                        <a:pt x="536" y="462"/>
                        <a:pt x="576" y="457"/>
                      </a:cubicBezTo>
                      <a:cubicBezTo>
                        <a:pt x="616" y="452"/>
                        <a:pt x="652" y="440"/>
                        <a:pt x="687" y="427"/>
                      </a:cubicBezTo>
                      <a:cubicBezTo>
                        <a:pt x="722" y="414"/>
                        <a:pt x="767" y="403"/>
                        <a:pt x="783" y="379"/>
                      </a:cubicBezTo>
                      <a:cubicBezTo>
                        <a:pt x="799" y="355"/>
                        <a:pt x="797" y="302"/>
                        <a:pt x="783" y="283"/>
                      </a:cubicBezTo>
                      <a:cubicBezTo>
                        <a:pt x="769" y="264"/>
                        <a:pt x="735" y="268"/>
                        <a:pt x="696" y="262"/>
                      </a:cubicBezTo>
                      <a:cubicBezTo>
                        <a:pt x="657" y="256"/>
                        <a:pt x="601" y="252"/>
                        <a:pt x="549" y="247"/>
                      </a:cubicBezTo>
                      <a:cubicBezTo>
                        <a:pt x="497" y="242"/>
                        <a:pt x="430" y="247"/>
                        <a:pt x="381" y="229"/>
                      </a:cubicBezTo>
                      <a:cubicBezTo>
                        <a:pt x="332" y="211"/>
                        <a:pt x="285" y="167"/>
                        <a:pt x="255" y="139"/>
                      </a:cubicBezTo>
                      <a:cubicBezTo>
                        <a:pt x="225" y="111"/>
                        <a:pt x="223" y="82"/>
                        <a:pt x="198" y="61"/>
                      </a:cubicBezTo>
                      <a:cubicBezTo>
                        <a:pt x="173" y="40"/>
                        <a:pt x="140" y="0"/>
                        <a:pt x="102" y="13"/>
                      </a:cubicBezTo>
                      <a:close/>
                    </a:path>
                  </a:pathLst>
                </a:custGeom>
                <a:gradFill rotWithShape="0">
                  <a:gsLst>
                    <a:gs pos="0">
                      <a:sysClr val="window" lastClr="FFFFFF"/>
                    </a:gs>
                    <a:gs pos="100000">
                      <a:srgbClr val="EEECE1"/>
                    </a:gs>
                  </a:gsLst>
                  <a:path path="rect">
                    <a:fillToRect l="50000" t="50000" r="50000" b="50000"/>
                  </a:path>
                </a:gradFill>
                <a:ln>
                  <a:noFill/>
                </a:ln>
                <a:effectLst>
                  <a:outerShdw blurRad="63500" dist="12700" dir="13500000" algn="ctr" rotWithShape="0">
                    <a:srgbClr val="EEECE1">
                      <a:alpha val="95000"/>
                    </a:srgbClr>
                  </a:outerShdw>
                </a:effectLst>
                <a:extLst>
                  <a:ext uri="{91240B29-F687-4f45-9708-019B960494DF}">
                    <a14:hiddenLine xmlns:a14="http://schemas.microsoft.com/office/drawing/2010/main" w="9525" cap="rnd" cmpd="sng">
                      <a:solidFill>
                        <a:schemeClr val="tx1"/>
                      </a:solidFill>
                      <a:prstDash val="sysDot"/>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92" name="Oval 82"/>
                <p:cNvSpPr>
                  <a:spLocks noChangeAspect="1" noChangeArrowheads="1"/>
                </p:cNvSpPr>
                <p:nvPr/>
              </p:nvSpPr>
              <p:spPr bwMode="auto">
                <a:xfrm>
                  <a:off x="6189255" y="3105303"/>
                  <a:ext cx="20644" cy="30125"/>
                </a:xfrm>
                <a:prstGeom prst="ellipse">
                  <a:avLst/>
                </a:prstGeom>
                <a:gradFill rotWithShape="0">
                  <a:gsLst>
                    <a:gs pos="0">
                      <a:sysClr val="window" lastClr="FFFFFF"/>
                    </a:gs>
                    <a:gs pos="100000">
                      <a:sysClr val="windowText" lastClr="000000"/>
                    </a:gs>
                  </a:gsLst>
                  <a:path path="shape">
                    <a:fillToRect l="50000" t="50000" r="50000" b="50000"/>
                  </a:path>
                </a:gradFill>
                <a:ln w="9525">
                  <a:solidFill>
                    <a:sysClr val="windowText" lastClr="000000"/>
                  </a:solidFill>
                  <a:round/>
                  <a:headEnd/>
                  <a:tailEnd/>
                </a:ln>
                <a:effectLst>
                  <a:outerShdw blurRad="63500" dist="12700" dir="13500000" algn="ctr" rotWithShape="0">
                    <a:srgbClr val="EEECE1">
                      <a:alpha val="9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93" name="Oval 83"/>
                <p:cNvSpPr>
                  <a:spLocks noChangeAspect="1" noChangeArrowheads="1"/>
                </p:cNvSpPr>
                <p:nvPr/>
              </p:nvSpPr>
              <p:spPr bwMode="auto">
                <a:xfrm rot="1920466">
                  <a:off x="6151145" y="3225804"/>
                  <a:ext cx="44462" cy="52323"/>
                </a:xfrm>
                <a:prstGeom prst="ellipse">
                  <a:avLst/>
                </a:prstGeom>
                <a:gradFill rotWithShape="0">
                  <a:gsLst>
                    <a:gs pos="0">
                      <a:sysClr val="window" lastClr="FFFFFF"/>
                    </a:gs>
                    <a:gs pos="100000">
                      <a:srgbClr val="FF9900"/>
                    </a:gs>
                  </a:gsLst>
                  <a:path path="shape">
                    <a:fillToRect l="50000" t="50000" r="50000" b="50000"/>
                  </a:path>
                </a:gradFill>
                <a:ln>
                  <a:noFill/>
                </a:ln>
                <a:effectLst>
                  <a:outerShdw blurRad="63500" dist="12700" dir="13500000" algn="ctr" rotWithShape="0">
                    <a:srgbClr val="EEECE1">
                      <a:alpha val="95000"/>
                    </a:srgbClr>
                  </a:outerShdw>
                </a:effectLst>
                <a:extLst>
                  <a:ext uri="{91240B29-F687-4f45-9708-019B960494DF}">
                    <a14:hiddenLine xmlns:a14="http://schemas.microsoft.com/office/drawing/2010/main" w="9525" cap="rnd">
                      <a:solidFill>
                        <a:schemeClr val="tx1"/>
                      </a:solidFill>
                      <a:prstDash val="sysDot"/>
                      <a:round/>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94" name="Oval 84"/>
                <p:cNvSpPr>
                  <a:spLocks noChangeAspect="1" noChangeArrowheads="1"/>
                </p:cNvSpPr>
                <p:nvPr/>
              </p:nvSpPr>
              <p:spPr bwMode="auto">
                <a:xfrm rot="1920466">
                  <a:off x="6179727" y="3262273"/>
                  <a:ext cx="41286" cy="58666"/>
                </a:xfrm>
                <a:prstGeom prst="ellipse">
                  <a:avLst/>
                </a:prstGeom>
                <a:gradFill rotWithShape="0">
                  <a:gsLst>
                    <a:gs pos="0">
                      <a:sysClr val="window" lastClr="FFFFFF"/>
                    </a:gs>
                    <a:gs pos="100000">
                      <a:srgbClr val="FF9900"/>
                    </a:gs>
                  </a:gsLst>
                  <a:path path="shape">
                    <a:fillToRect l="50000" t="50000" r="50000" b="50000"/>
                  </a:path>
                </a:gradFill>
                <a:ln w="9525">
                  <a:solidFill>
                    <a:srgbClr val="FF0000"/>
                  </a:solidFill>
                  <a:prstDash val="sysDot"/>
                  <a:round/>
                  <a:headEnd/>
                  <a:tailEnd/>
                </a:ln>
                <a:effectLst>
                  <a:outerShdw blurRad="63500" dist="12700" dir="13500000" algn="ctr" rotWithShape="0">
                    <a:srgbClr val="EEECE1">
                      <a:alpha val="95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95" name="Oval 85"/>
                <p:cNvSpPr>
                  <a:spLocks noChangeAspect="1" noChangeArrowheads="1"/>
                </p:cNvSpPr>
                <p:nvPr/>
              </p:nvSpPr>
              <p:spPr bwMode="auto">
                <a:xfrm rot="420466">
                  <a:off x="6213075" y="3270200"/>
                  <a:ext cx="31759" cy="55494"/>
                </a:xfrm>
                <a:prstGeom prst="ellipse">
                  <a:avLst/>
                </a:prstGeom>
                <a:gradFill rotWithShape="0">
                  <a:gsLst>
                    <a:gs pos="0">
                      <a:sysClr val="window" lastClr="FFFFFF"/>
                    </a:gs>
                    <a:gs pos="100000">
                      <a:srgbClr val="FFFF66"/>
                    </a:gs>
                  </a:gsLst>
                  <a:path path="shape">
                    <a:fillToRect l="50000" t="50000" r="50000" b="50000"/>
                  </a:path>
                </a:gradFill>
                <a:ln w="12700" cap="rnd">
                  <a:solidFill>
                    <a:srgbClr val="FF0000"/>
                  </a:solidFill>
                  <a:prstDash val="sysDot"/>
                  <a:round/>
                  <a:headEnd/>
                  <a:tailEnd/>
                </a:ln>
                <a:effectLst>
                  <a:outerShdw blurRad="63500" dist="12700" dir="13500000" algn="ctr" rotWithShape="0">
                    <a:srgbClr val="EEECE1">
                      <a:alpha val="95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96" name="Freeform 86"/>
                <p:cNvSpPr>
                  <a:spLocks noChangeAspect="1"/>
                </p:cNvSpPr>
                <p:nvPr/>
              </p:nvSpPr>
              <p:spPr bwMode="auto">
                <a:xfrm>
                  <a:off x="6341697" y="2924550"/>
                  <a:ext cx="352522" cy="475666"/>
                </a:xfrm>
                <a:custGeom>
                  <a:avLst/>
                  <a:gdLst>
                    <a:gd name="T0" fmla="*/ 0 w 249"/>
                    <a:gd name="T1" fmla="*/ 8 h 230"/>
                    <a:gd name="T2" fmla="*/ 68 w 249"/>
                    <a:gd name="T3" fmla="*/ 1 h 230"/>
                    <a:gd name="T4" fmla="*/ 132 w 249"/>
                    <a:gd name="T5" fmla="*/ 11 h 230"/>
                    <a:gd name="T6" fmla="*/ 222 w 249"/>
                    <a:gd name="T7" fmla="*/ 52 h 230"/>
                    <a:gd name="T8" fmla="*/ 246 w 249"/>
                    <a:gd name="T9" fmla="*/ 95 h 230"/>
                    <a:gd name="T10" fmla="*/ 242 w 249"/>
                    <a:gd name="T11" fmla="*/ 140 h 230"/>
                    <a:gd name="T12" fmla="*/ 224 w 249"/>
                    <a:gd name="T13" fmla="*/ 167 h 230"/>
                    <a:gd name="T14" fmla="*/ 192 w 249"/>
                    <a:gd name="T15" fmla="*/ 191 h 230"/>
                    <a:gd name="T16" fmla="*/ 132 w 249"/>
                    <a:gd name="T17" fmla="*/ 215 h 230"/>
                    <a:gd name="T18" fmla="*/ 96 w 249"/>
                    <a:gd name="T19" fmla="*/ 223 h 230"/>
                    <a:gd name="T20" fmla="*/ 48 w 249"/>
                    <a:gd name="T21" fmla="*/ 23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30">
                      <a:moveTo>
                        <a:pt x="0" y="8"/>
                      </a:moveTo>
                      <a:cubicBezTo>
                        <a:pt x="11" y="7"/>
                        <a:pt x="46" y="0"/>
                        <a:pt x="68" y="1"/>
                      </a:cubicBezTo>
                      <a:cubicBezTo>
                        <a:pt x="90" y="2"/>
                        <a:pt x="106" y="2"/>
                        <a:pt x="132" y="11"/>
                      </a:cubicBezTo>
                      <a:cubicBezTo>
                        <a:pt x="158" y="20"/>
                        <a:pt x="203" y="38"/>
                        <a:pt x="222" y="52"/>
                      </a:cubicBezTo>
                      <a:cubicBezTo>
                        <a:pt x="241" y="66"/>
                        <a:pt x="243" y="80"/>
                        <a:pt x="246" y="95"/>
                      </a:cubicBezTo>
                      <a:cubicBezTo>
                        <a:pt x="249" y="110"/>
                        <a:pt x="246" y="128"/>
                        <a:pt x="242" y="140"/>
                      </a:cubicBezTo>
                      <a:cubicBezTo>
                        <a:pt x="238" y="152"/>
                        <a:pt x="232" y="158"/>
                        <a:pt x="224" y="167"/>
                      </a:cubicBezTo>
                      <a:cubicBezTo>
                        <a:pt x="216" y="176"/>
                        <a:pt x="207" y="183"/>
                        <a:pt x="192" y="191"/>
                      </a:cubicBezTo>
                      <a:cubicBezTo>
                        <a:pt x="177" y="199"/>
                        <a:pt x="148" y="210"/>
                        <a:pt x="132" y="215"/>
                      </a:cubicBezTo>
                      <a:cubicBezTo>
                        <a:pt x="116" y="220"/>
                        <a:pt x="110" y="221"/>
                        <a:pt x="96" y="223"/>
                      </a:cubicBezTo>
                      <a:cubicBezTo>
                        <a:pt x="82" y="225"/>
                        <a:pt x="58" y="229"/>
                        <a:pt x="48" y="230"/>
                      </a:cubicBezTo>
                    </a:path>
                  </a:pathLst>
                </a:custGeom>
                <a:noFill/>
                <a:ln w="19050" cap="flat" cmpd="sng">
                  <a:solidFill>
                    <a:srgbClr val="660066"/>
                  </a:solidFill>
                  <a:prstDash val="solid"/>
                  <a:round/>
                  <a:headEnd/>
                  <a:tailEnd/>
                </a:ln>
                <a:effectLst>
                  <a:outerShdw blurRad="63500" dist="12700" dir="13500000" algn="ctr" rotWithShape="0">
                    <a:srgbClr val="EEECE1">
                      <a:alpha val="95000"/>
                    </a:srgbClr>
                  </a:outerShdw>
                </a:effectLst>
                <a:extLst>
                  <a:ext uri="{909E8E84-426E-40dd-AFC4-6F175D3DCCD1}">
                    <a14:hiddenFill xmlns:a14="http://schemas.microsoft.com/office/drawing/2010/main">
                      <a:gradFill rotWithShape="0">
                        <a:gsLst>
                          <a:gs pos="0">
                            <a:schemeClr val="bg2"/>
                          </a:gs>
                          <a:gs pos="50000">
                            <a:schemeClr val="bg1"/>
                          </a:gs>
                          <a:gs pos="100000">
                            <a:schemeClr val="bg2"/>
                          </a:gs>
                        </a:gsLst>
                        <a:lin ang="5400000" scaled="1"/>
                      </a:gra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97" name="Text Box 87"/>
                <p:cNvSpPr txBox="1">
                  <a:spLocks noChangeArrowheads="1"/>
                </p:cNvSpPr>
                <p:nvPr/>
              </p:nvSpPr>
              <p:spPr bwMode="auto">
                <a:xfrm rot="20890155">
                  <a:off x="6217839" y="2929305"/>
                  <a:ext cx="184201" cy="277473"/>
                </a:xfrm>
                <a:prstGeom prst="rect">
                  <a:avLst/>
                </a:prstGeom>
                <a:noFill/>
                <a:ln>
                  <a:noFill/>
                </a:ln>
                <a:effectLst>
                  <a:outerShdw blurRad="63500" dist="12700" dir="13500000" algn="ctr" rotWithShape="0">
                    <a:srgbClr val="EEECE1">
                      <a:alpha val="95000"/>
                    </a:srgbClr>
                  </a:outerShdw>
                </a:effectLst>
                <a:extLst>
                  <a:ext uri="{909E8E84-426E-40dd-AFC4-6F175D3DCCD1}">
                    <a14:hiddenFill xmlns:a14="http://schemas.microsoft.com/office/drawing/2010/main">
                      <a:gradFill rotWithShape="0">
                        <a:gsLst>
                          <a:gs pos="0">
                            <a:schemeClr val="bg2"/>
                          </a:gs>
                          <a:gs pos="50000">
                            <a:schemeClr val="bg1"/>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rgbClr val="C0504D"/>
                    </a:solidFill>
                    <a:effectLst/>
                    <a:uLnTx/>
                    <a:uFillTx/>
                    <a:latin typeface="Calibri"/>
                    <a:ea typeface="ＭＳ Ｐゴシック" charset="0"/>
                    <a:cs typeface="Calibri"/>
                  </a:endParaRPr>
                </a:p>
              </p:txBody>
            </p:sp>
            <p:sp>
              <p:nvSpPr>
                <p:cNvPr id="498" name="Oval 68"/>
                <p:cNvSpPr>
                  <a:spLocks noChangeAspect="1" noChangeArrowheads="1"/>
                </p:cNvSpPr>
                <p:nvPr/>
              </p:nvSpPr>
              <p:spPr bwMode="auto">
                <a:xfrm rot="20100000">
                  <a:off x="6279769" y="2937233"/>
                  <a:ext cx="107980" cy="71349"/>
                </a:xfrm>
                <a:prstGeom prst="ellipse">
                  <a:avLst/>
                </a:prstGeom>
                <a:gradFill rotWithShape="0">
                  <a:gsLst>
                    <a:gs pos="0">
                      <a:sysClr val="window" lastClr="FFFFFF"/>
                    </a:gs>
                    <a:gs pos="100000">
                      <a:sysClr val="windowText" lastClr="000000"/>
                    </a:gs>
                  </a:gsLst>
                  <a:path path="shape">
                    <a:fillToRect l="50000" t="50000" r="50000" b="50000"/>
                  </a:path>
                </a:gradFill>
                <a:ln w="9525">
                  <a:solidFill>
                    <a:sysClr val="windowText" lastClr="000000"/>
                  </a:solidFill>
                  <a:round/>
                  <a:headEnd/>
                  <a:tailEnd/>
                </a:ln>
                <a:effectLst>
                  <a:outerShdw blurRad="63500" dist="12700" dir="13500000" algn="ctr" rotWithShape="0">
                    <a:srgbClr val="EEECE1">
                      <a:alpha val="9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499" name="Oval 74"/>
                <p:cNvSpPr>
                  <a:spLocks noChangeAspect="1" noChangeArrowheads="1"/>
                </p:cNvSpPr>
                <p:nvPr/>
              </p:nvSpPr>
              <p:spPr bwMode="auto">
                <a:xfrm rot="900000">
                  <a:off x="6532250" y="2888081"/>
                  <a:ext cx="122272" cy="101475"/>
                </a:xfrm>
                <a:prstGeom prst="ellipse">
                  <a:avLst/>
                </a:prstGeom>
                <a:gradFill rotWithShape="0">
                  <a:gsLst>
                    <a:gs pos="0">
                      <a:sysClr val="window" lastClr="FFFFFF"/>
                    </a:gs>
                    <a:gs pos="100000">
                      <a:sysClr val="windowText" lastClr="000000"/>
                    </a:gs>
                  </a:gsLst>
                  <a:path path="shape">
                    <a:fillToRect l="50000" t="50000" r="50000" b="50000"/>
                  </a:path>
                </a:gradFill>
                <a:ln w="9525">
                  <a:solidFill>
                    <a:sysClr val="windowText" lastClr="000000"/>
                  </a:solidFill>
                  <a:round/>
                  <a:headEnd/>
                  <a:tailEnd/>
                </a:ln>
                <a:effectLst>
                  <a:outerShdw blurRad="63500" dist="12700" dir="13500000" algn="ctr" rotWithShape="0">
                    <a:srgbClr val="EEECE1">
                      <a:alpha val="9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500" name="Oval 75"/>
                <p:cNvSpPr>
                  <a:spLocks noChangeAspect="1" noChangeArrowheads="1"/>
                </p:cNvSpPr>
                <p:nvPr/>
              </p:nvSpPr>
              <p:spPr bwMode="auto">
                <a:xfrm rot="900000">
                  <a:off x="6519546" y="2980044"/>
                  <a:ext cx="106392" cy="69764"/>
                </a:xfrm>
                <a:prstGeom prst="ellipse">
                  <a:avLst/>
                </a:prstGeom>
                <a:gradFill rotWithShape="0">
                  <a:gsLst>
                    <a:gs pos="0">
                      <a:sysClr val="window" lastClr="FFFFFF"/>
                    </a:gs>
                    <a:gs pos="100000">
                      <a:sysClr val="windowText" lastClr="000000"/>
                    </a:gs>
                  </a:gsLst>
                  <a:path path="shape">
                    <a:fillToRect l="50000" t="50000" r="50000" b="50000"/>
                  </a:path>
                </a:gradFill>
                <a:ln w="9525">
                  <a:solidFill>
                    <a:sysClr val="windowText" lastClr="000000"/>
                  </a:solidFill>
                  <a:round/>
                  <a:headEnd/>
                  <a:tailEnd/>
                </a:ln>
                <a:effectLst>
                  <a:outerShdw blurRad="63500" dist="12700" dir="13500000" algn="ctr" rotWithShape="0">
                    <a:srgbClr val="EEECE1">
                      <a:alpha val="9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501" name="Oval 72"/>
                <p:cNvSpPr>
                  <a:spLocks noChangeAspect="1" noChangeArrowheads="1"/>
                </p:cNvSpPr>
                <p:nvPr/>
              </p:nvSpPr>
              <p:spPr bwMode="auto">
                <a:xfrm rot="21000000">
                  <a:off x="6375045" y="3330451"/>
                  <a:ext cx="107980" cy="68178"/>
                </a:xfrm>
                <a:prstGeom prst="ellipse">
                  <a:avLst/>
                </a:prstGeom>
                <a:gradFill rotWithShape="0">
                  <a:gsLst>
                    <a:gs pos="0">
                      <a:sysClr val="window" lastClr="FFFFFF"/>
                    </a:gs>
                    <a:gs pos="100000">
                      <a:sysClr val="windowText" lastClr="000000"/>
                    </a:gs>
                  </a:gsLst>
                  <a:path path="shape">
                    <a:fillToRect l="50000" t="50000" r="50000" b="50000"/>
                  </a:path>
                </a:gradFill>
                <a:ln w="9525">
                  <a:solidFill>
                    <a:sysClr val="windowText" lastClr="000000"/>
                  </a:solidFill>
                  <a:round/>
                  <a:headEnd/>
                  <a:tailEnd/>
                </a:ln>
                <a:effectLst>
                  <a:outerShdw blurRad="63500" dist="12700" dir="13500000" algn="ctr" rotWithShape="0">
                    <a:srgbClr val="EEECE1">
                      <a:alpha val="9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grpSp>
          <p:sp>
            <p:nvSpPr>
              <p:cNvPr id="506" name="Oval 23"/>
              <p:cNvSpPr>
                <a:spLocks noChangeAspect="1" noChangeArrowheads="1"/>
              </p:cNvSpPr>
              <p:nvPr/>
            </p:nvSpPr>
            <p:spPr bwMode="auto">
              <a:xfrm rot="420466" flipH="1" flipV="1">
                <a:off x="3669410" y="12537544"/>
                <a:ext cx="92577" cy="147876"/>
              </a:xfrm>
              <a:prstGeom prst="ellipse">
                <a:avLst/>
              </a:prstGeom>
              <a:solidFill>
                <a:srgbClr val="D4FFC7"/>
              </a:solidFill>
              <a:ln w="12700" cap="rnd">
                <a:solidFill>
                  <a:srgbClr val="FF0000"/>
                </a:solidFill>
                <a:prstDash val="sysDot"/>
                <a:round/>
                <a:headEnd/>
                <a:tailEnd/>
              </a:ln>
              <a:effectLst>
                <a:outerShdw blurRad="63500" dist="12700" dir="2700000" algn="ctr" rotWithShape="0">
                  <a:srgbClr val="EEECE1">
                    <a:alpha val="75000"/>
                  </a:srgbClr>
                </a:outerShdw>
              </a:effectLst>
            </p:spPr>
            <p:txBody>
              <a:bodyPr rot="10800000"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507" name="Rectangle 3181"/>
              <p:cNvSpPr>
                <a:spLocks noChangeArrowheads="1"/>
              </p:cNvSpPr>
              <p:nvPr/>
            </p:nvSpPr>
            <p:spPr bwMode="auto">
              <a:xfrm>
                <a:off x="1217698" y="12994640"/>
                <a:ext cx="979755" cy="461665"/>
              </a:xfrm>
              <a:prstGeom prst="rect">
                <a:avLst/>
              </a:prstGeom>
              <a:noFill/>
              <a:ln w="9525">
                <a:noFill/>
                <a:miter lim="800000"/>
                <a:headEnd/>
                <a:tailEnd/>
              </a:ln>
            </p:spPr>
            <p:txBody>
              <a:bodyPr wrap="none">
                <a:spAutoFit/>
              </a:bodyPr>
              <a:lstStyle/>
              <a:p>
                <a:r>
                  <a:rPr lang="en-US" sz="2400" dirty="0">
                    <a:solidFill>
                      <a:srgbClr val="000000"/>
                    </a:solidFill>
                    <a:latin typeface="Calibri" pitchFamily="34" charset="0"/>
                  </a:rPr>
                  <a:t>mRNA</a:t>
                </a:r>
              </a:p>
            </p:txBody>
          </p:sp>
          <p:sp>
            <p:nvSpPr>
              <p:cNvPr id="508" name="Rectangle 3182"/>
              <p:cNvSpPr>
                <a:spLocks noChangeArrowheads="1"/>
              </p:cNvSpPr>
              <p:nvPr/>
            </p:nvSpPr>
            <p:spPr bwMode="auto">
              <a:xfrm>
                <a:off x="5638800" y="12573000"/>
                <a:ext cx="2565400" cy="461665"/>
              </a:xfrm>
              <a:prstGeom prst="rect">
                <a:avLst/>
              </a:prstGeom>
              <a:noFill/>
              <a:ln w="9525">
                <a:noFill/>
                <a:miter lim="800000"/>
                <a:headEnd/>
                <a:tailEnd/>
              </a:ln>
            </p:spPr>
            <p:txBody>
              <a:bodyPr wrap="square">
                <a:spAutoFit/>
              </a:bodyPr>
              <a:lstStyle/>
              <a:p>
                <a:r>
                  <a:rPr lang="en-US" sz="2400" dirty="0">
                    <a:solidFill>
                      <a:srgbClr val="F2F2F2"/>
                    </a:solidFill>
                    <a:latin typeface="Calibri" pitchFamily="34" charset="0"/>
                  </a:rPr>
                  <a:t>Polysomal </a:t>
                </a:r>
                <a:r>
                  <a:rPr lang="en-US" sz="2400" dirty="0" smtClean="0">
                    <a:solidFill>
                      <a:srgbClr val="F2F2F2"/>
                    </a:solidFill>
                    <a:latin typeface="Calibri" pitchFamily="34" charset="0"/>
                  </a:rPr>
                  <a:t>mRNA</a:t>
                </a:r>
                <a:endParaRPr lang="en-US" sz="2400" dirty="0">
                  <a:solidFill>
                    <a:srgbClr val="F2F2F2"/>
                  </a:solidFill>
                  <a:latin typeface="Calibri" pitchFamily="34" charset="0"/>
                </a:endParaRPr>
              </a:p>
            </p:txBody>
          </p:sp>
          <p:sp>
            <p:nvSpPr>
              <p:cNvPr id="509" name="Rectangle 3183"/>
              <p:cNvSpPr>
                <a:spLocks noChangeArrowheads="1"/>
              </p:cNvSpPr>
              <p:nvPr/>
            </p:nvSpPr>
            <p:spPr bwMode="auto">
              <a:xfrm>
                <a:off x="3359562" y="12433406"/>
                <a:ext cx="587579" cy="283254"/>
              </a:xfrm>
              <a:prstGeom prst="rect">
                <a:avLst/>
              </a:prstGeom>
              <a:noFill/>
              <a:ln w="9525">
                <a:noFill/>
                <a:miter lim="800000"/>
                <a:headEnd/>
                <a:tailEnd/>
              </a:ln>
            </p:spPr>
            <p:txBody>
              <a:bodyPr wrap="none">
                <a:spAutoFit/>
              </a:bodyPr>
              <a:lstStyle/>
              <a:p>
                <a:r>
                  <a:rPr lang="en-US" sz="800">
                    <a:solidFill>
                      <a:srgbClr val="660066"/>
                    </a:solidFill>
                    <a:latin typeface="Calibri" pitchFamily="34" charset="0"/>
                  </a:rPr>
                  <a:t>AAAA…</a:t>
                </a:r>
              </a:p>
            </p:txBody>
          </p:sp>
          <p:sp>
            <p:nvSpPr>
              <p:cNvPr id="510" name="Text Box 9"/>
              <p:cNvSpPr txBox="1">
                <a:spLocks noChangeArrowheads="1"/>
              </p:cNvSpPr>
              <p:nvPr/>
            </p:nvSpPr>
            <p:spPr bwMode="auto">
              <a:xfrm>
                <a:off x="4454974" y="10972800"/>
                <a:ext cx="802826" cy="461665"/>
              </a:xfrm>
              <a:prstGeom prst="rect">
                <a:avLst/>
              </a:prstGeom>
              <a:noFill/>
              <a:ln>
                <a:noFill/>
              </a:ln>
              <a:effectLst/>
              <a:extLst>
                <a:ext uri="{909E8E84-426E-40dd-AFC4-6F175D3DCCD1}">
                  <a14:hiddenFill xmlns:a14="http://schemas.microsoft.com/office/drawing/2010/main">
                    <a:solidFill>
                      <a:srgbClr val="FFFF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eaLnBrk="0" hangingPunct="0">
                  <a:defRPr/>
                </a:pPr>
                <a:r>
                  <a:rPr lang="en-US" sz="2400" dirty="0" smtClean="0">
                    <a:solidFill>
                      <a:srgbClr val="F2F2F2"/>
                    </a:solidFill>
                    <a:latin typeface="Calibri"/>
                    <a:ea typeface="ＭＳ Ｐゴシック" charset="0"/>
                    <a:cs typeface="Calibri"/>
                  </a:rPr>
                  <a:t>ER</a:t>
                </a:r>
                <a:endParaRPr lang="en-US" sz="2400" dirty="0">
                  <a:solidFill>
                    <a:srgbClr val="F2F2F2"/>
                  </a:solidFill>
                  <a:latin typeface="Calibri"/>
                  <a:ea typeface="ＭＳ Ｐゴシック" charset="0"/>
                  <a:cs typeface="Calibri"/>
                </a:endParaRPr>
              </a:p>
            </p:txBody>
          </p:sp>
          <p:cxnSp>
            <p:nvCxnSpPr>
              <p:cNvPr id="511" name="Straight Arrow Connector 501"/>
              <p:cNvCxnSpPr>
                <a:cxnSpLocks noChangeShapeType="1"/>
              </p:cNvCxnSpPr>
              <p:nvPr/>
            </p:nvCxnSpPr>
            <p:spPr bwMode="auto">
              <a:xfrm>
                <a:off x="2669961" y="11941877"/>
                <a:ext cx="0" cy="551930"/>
              </a:xfrm>
              <a:prstGeom prst="straightConnector1">
                <a:avLst/>
              </a:prstGeom>
              <a:noFill/>
              <a:ln w="28575" cmpd="sng">
                <a:solidFill>
                  <a:sysClr val="windowText" lastClr="000000"/>
                </a:solidFill>
                <a:round/>
                <a:headEnd/>
                <a:tailEnd type="triangle" w="med" len="med"/>
              </a:ln>
              <a:effectLst>
                <a:outerShdw dist="20000" dir="5400000" rotWithShape="0">
                  <a:srgbClr val="808080">
                    <a:alpha val="37999"/>
                  </a:srgbClr>
                </a:outerShdw>
              </a:effectLst>
            </p:spPr>
          </p:cxnSp>
          <p:cxnSp>
            <p:nvCxnSpPr>
              <p:cNvPr id="512" name="Straight Arrow Connector 502"/>
              <p:cNvCxnSpPr>
                <a:cxnSpLocks noChangeShapeType="1"/>
              </p:cNvCxnSpPr>
              <p:nvPr/>
            </p:nvCxnSpPr>
            <p:spPr bwMode="auto">
              <a:xfrm>
                <a:off x="2669961" y="12724991"/>
                <a:ext cx="0" cy="551930"/>
              </a:xfrm>
              <a:prstGeom prst="straightConnector1">
                <a:avLst/>
              </a:prstGeom>
              <a:noFill/>
              <a:ln w="28575" cmpd="sng">
                <a:solidFill>
                  <a:sysClr val="windowText" lastClr="000000"/>
                </a:solidFill>
                <a:round/>
                <a:headEnd/>
                <a:tailEnd type="triangle" w="med" len="med"/>
              </a:ln>
              <a:effectLst>
                <a:outerShdw dist="20000" dir="5400000" rotWithShape="0">
                  <a:srgbClr val="808080">
                    <a:alpha val="37999"/>
                  </a:srgbClr>
                </a:outerShdw>
              </a:effectLst>
            </p:spPr>
          </p:cxnSp>
          <p:sp>
            <p:nvSpPr>
              <p:cNvPr id="515" name="Text Box 302"/>
              <p:cNvSpPr txBox="1">
                <a:spLocks noChangeArrowheads="1"/>
              </p:cNvSpPr>
              <p:nvPr/>
            </p:nvSpPr>
            <p:spPr bwMode="auto">
              <a:xfrm rot="19360025">
                <a:off x="6000031" y="13788152"/>
                <a:ext cx="479887" cy="403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eaLnBrk="0" hangingPunct="0">
                  <a:defRPr/>
                </a:pPr>
                <a:r>
                  <a:rPr lang="en-US" sz="1400" b="1" dirty="0">
                    <a:solidFill>
                      <a:srgbClr val="FF00FF"/>
                    </a:solidFill>
                    <a:latin typeface="Calibri"/>
                    <a:ea typeface="ＭＳ Ｐゴシック" charset="0"/>
                    <a:cs typeface="Calibri"/>
                  </a:rPr>
                  <a:t>Y</a:t>
                </a:r>
              </a:p>
            </p:txBody>
          </p:sp>
          <p:sp>
            <p:nvSpPr>
              <p:cNvPr id="516" name="Oval 68"/>
              <p:cNvSpPr>
                <a:spLocks noChangeAspect="1" noChangeArrowheads="1"/>
              </p:cNvSpPr>
              <p:nvPr/>
            </p:nvSpPr>
            <p:spPr bwMode="auto">
              <a:xfrm rot="17700000" flipV="1">
                <a:off x="6145399" y="13556100"/>
                <a:ext cx="141627" cy="83130"/>
              </a:xfrm>
              <a:prstGeom prst="ellipse">
                <a:avLst/>
              </a:prstGeom>
              <a:gradFill rotWithShape="0">
                <a:gsLst>
                  <a:gs pos="0">
                    <a:sysClr val="window" lastClr="FFFFFF"/>
                  </a:gs>
                  <a:gs pos="100000">
                    <a:sysClr val="windowText" lastClr="000000"/>
                  </a:gs>
                </a:gsLst>
                <a:path path="shape">
                  <a:fillToRect l="50000" t="50000" r="50000" b="50000"/>
                </a:path>
              </a:gradFill>
              <a:ln w="9525">
                <a:solidFill>
                  <a:sysClr val="windowText" lastClr="000000"/>
                </a:solidFill>
                <a:round/>
                <a:headEnd/>
                <a:tailEnd/>
              </a:ln>
              <a:effectLst>
                <a:outerShdw blurRad="63500" dist="12700" dir="13500000" algn="ctr" rotWithShape="0">
                  <a:srgbClr val="EEECE1">
                    <a:alpha val="9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517" name="Oval 67"/>
              <p:cNvSpPr>
                <a:spLocks noChangeAspect="1" noChangeArrowheads="1"/>
              </p:cNvSpPr>
              <p:nvPr/>
            </p:nvSpPr>
            <p:spPr bwMode="auto">
              <a:xfrm rot="17700000" flipV="1">
                <a:off x="6225673" y="13574890"/>
                <a:ext cx="162455" cy="124695"/>
              </a:xfrm>
              <a:prstGeom prst="ellipse">
                <a:avLst/>
              </a:prstGeom>
              <a:gradFill rotWithShape="0">
                <a:gsLst>
                  <a:gs pos="0">
                    <a:sysClr val="window" lastClr="FFFFFF"/>
                  </a:gs>
                  <a:gs pos="100000">
                    <a:sysClr val="windowText" lastClr="000000"/>
                  </a:gs>
                </a:gsLst>
                <a:path path="shape">
                  <a:fillToRect l="50000" t="50000" r="50000" b="50000"/>
                </a:path>
              </a:gradFill>
              <a:ln w="9525">
                <a:solidFill>
                  <a:sysClr val="windowText" lastClr="000000"/>
                </a:solidFill>
                <a:round/>
                <a:headEnd/>
                <a:tailEnd/>
              </a:ln>
              <a:effectLst>
                <a:outerShdw blurRad="63500" dist="12700" dir="13500000" algn="ctr" rotWithShape="0">
                  <a:srgbClr val="EEECE1">
                    <a:alpha val="9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518" name="Oval 524"/>
              <p:cNvSpPr>
                <a:spLocks noChangeArrowheads="1"/>
              </p:cNvSpPr>
              <p:nvPr/>
            </p:nvSpPr>
            <p:spPr bwMode="auto">
              <a:xfrm>
                <a:off x="1901007" y="11533657"/>
                <a:ext cx="277731" cy="295751"/>
              </a:xfrm>
              <a:prstGeom prst="ellipse">
                <a:avLst/>
              </a:prstGeom>
              <a:gradFill rotWithShape="1">
                <a:gsLst>
                  <a:gs pos="0">
                    <a:srgbClr val="A6A6A6"/>
                  </a:gs>
                  <a:gs pos="100000">
                    <a:srgbClr val="FFFFFF"/>
                  </a:gs>
                </a:gsLst>
                <a:lin ang="0" scaled="1"/>
              </a:gradFill>
              <a:ln w="9525">
                <a:solidFill>
                  <a:srgbClr val="B6DCDF"/>
                </a:solidFill>
                <a:round/>
                <a:headEnd/>
                <a:tailEnd/>
              </a:ln>
              <a:effectLst>
                <a:outerShdw dist="23000" dir="5400000" rotWithShape="0">
                  <a:srgbClr val="808080">
                    <a:alpha val="34999"/>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519" name="Freeform 537"/>
              <p:cNvSpPr>
                <a:spLocks/>
              </p:cNvSpPr>
              <p:nvPr/>
            </p:nvSpPr>
            <p:spPr bwMode="auto">
              <a:xfrm>
                <a:off x="1594937" y="11608636"/>
                <a:ext cx="306070" cy="60400"/>
              </a:xfrm>
              <a:custGeom>
                <a:avLst/>
                <a:gdLst>
                  <a:gd name="T0" fmla="*/ 0 w 101873"/>
                  <a:gd name="T1" fmla="*/ 0 h 33959"/>
                  <a:gd name="T2" fmla="*/ 257175 w 101873"/>
                  <a:gd name="T3" fmla="*/ 46038 h 33959"/>
                  <a:gd name="T4" fmla="*/ 257175 w 101873"/>
                  <a:gd name="T5" fmla="*/ 46038 h 33959"/>
                  <a:gd name="T6" fmla="*/ 0 60000 65536"/>
                  <a:gd name="T7" fmla="*/ 0 60000 65536"/>
                  <a:gd name="T8" fmla="*/ 0 60000 65536"/>
                </a:gdLst>
                <a:ahLst/>
                <a:cxnLst>
                  <a:cxn ang="T6">
                    <a:pos x="T0" y="T1"/>
                  </a:cxn>
                  <a:cxn ang="T7">
                    <a:pos x="T2" y="T3"/>
                  </a:cxn>
                  <a:cxn ang="T8">
                    <a:pos x="T4" y="T5"/>
                  </a:cxn>
                </a:cxnLst>
                <a:rect l="0" t="0" r="r" b="b"/>
                <a:pathLst>
                  <a:path w="101873" h="33959">
                    <a:moveTo>
                      <a:pt x="0" y="0"/>
                    </a:moveTo>
                    <a:lnTo>
                      <a:pt x="101873" y="33959"/>
                    </a:lnTo>
                  </a:path>
                </a:pathLst>
              </a:custGeom>
              <a:noFill/>
              <a:ln w="25400" cap="rnd" cmpd="sng">
                <a:solidFill>
                  <a:schemeClr val="accent6">
                    <a:lumMod val="75000"/>
                  </a:schemeClr>
                </a:solidFill>
                <a:prstDash val="solid"/>
                <a:bevel/>
                <a:headEnd/>
                <a:tailEnd/>
              </a:ln>
              <a:effectLst>
                <a:outerShdw dist="20000" dir="5400000" rotWithShape="0">
                  <a:srgbClr val="000000">
                    <a:alpha val="37999"/>
                  </a:srgb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20" name="Freeform 539"/>
              <p:cNvSpPr>
                <a:spLocks/>
              </p:cNvSpPr>
              <p:nvPr/>
            </p:nvSpPr>
            <p:spPr bwMode="auto">
              <a:xfrm>
                <a:off x="1901007" y="11719023"/>
                <a:ext cx="262616" cy="60399"/>
              </a:xfrm>
              <a:custGeom>
                <a:avLst/>
                <a:gdLst>
                  <a:gd name="T0" fmla="*/ 220663 w 190164"/>
                  <a:gd name="T1" fmla="*/ 11474 h 54498"/>
                  <a:gd name="T2" fmla="*/ 133974 w 190164"/>
                  <a:gd name="T3" fmla="*/ 45898 h 54498"/>
                  <a:gd name="T4" fmla="*/ 0 w 190164"/>
                  <a:gd name="T5" fmla="*/ 0 h 54498"/>
                  <a:gd name="T6" fmla="*/ 0 60000 65536"/>
                  <a:gd name="T7" fmla="*/ 0 60000 65536"/>
                  <a:gd name="T8" fmla="*/ 0 60000 65536"/>
                </a:gdLst>
                <a:ahLst/>
                <a:cxnLst>
                  <a:cxn ang="T6">
                    <a:pos x="T0" y="T1"/>
                  </a:cxn>
                  <a:cxn ang="T7">
                    <a:pos x="T2" y="T3"/>
                  </a:cxn>
                  <a:cxn ang="T8">
                    <a:pos x="T4" y="T5"/>
                  </a:cxn>
                </a:cxnLst>
                <a:rect l="0" t="0" r="r" b="b"/>
                <a:pathLst>
                  <a:path w="190164" h="54498">
                    <a:moveTo>
                      <a:pt x="190164" y="13583"/>
                    </a:moveTo>
                    <a:cubicBezTo>
                      <a:pt x="168657" y="35090"/>
                      <a:pt x="147151" y="56598"/>
                      <a:pt x="115457" y="54334"/>
                    </a:cubicBezTo>
                    <a:cubicBezTo>
                      <a:pt x="83763" y="52070"/>
                      <a:pt x="0" y="0"/>
                      <a:pt x="0" y="0"/>
                    </a:cubicBezTo>
                  </a:path>
                </a:pathLst>
              </a:custGeom>
              <a:noFill/>
              <a:ln w="25400" cap="rnd" cmpd="sng">
                <a:solidFill>
                  <a:schemeClr val="accent6">
                    <a:lumMod val="75000"/>
                  </a:schemeClr>
                </a:solidFill>
                <a:prstDash val="solid"/>
                <a:bevel/>
                <a:headEnd/>
                <a:tailEnd/>
              </a:ln>
              <a:effectLst>
                <a:outerShdw dist="20000" dir="5400000" rotWithShape="0">
                  <a:srgbClr val="000000">
                    <a:alpha val="37999"/>
                  </a:srgb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21" name="Freeform 540"/>
              <p:cNvSpPr>
                <a:spLocks/>
              </p:cNvSpPr>
              <p:nvPr/>
            </p:nvSpPr>
            <p:spPr bwMode="auto">
              <a:xfrm>
                <a:off x="1916122" y="11637795"/>
                <a:ext cx="247501" cy="58317"/>
              </a:xfrm>
              <a:custGeom>
                <a:avLst/>
                <a:gdLst>
                  <a:gd name="T0" fmla="*/ 207963 w 190164"/>
                  <a:gd name="T1" fmla="*/ 11079 h 54498"/>
                  <a:gd name="T2" fmla="*/ 126264 w 190164"/>
                  <a:gd name="T3" fmla="*/ 44316 h 54498"/>
                  <a:gd name="T4" fmla="*/ 0 w 190164"/>
                  <a:gd name="T5" fmla="*/ 0 h 54498"/>
                  <a:gd name="T6" fmla="*/ 0 60000 65536"/>
                  <a:gd name="T7" fmla="*/ 0 60000 65536"/>
                  <a:gd name="T8" fmla="*/ 0 60000 65536"/>
                </a:gdLst>
                <a:ahLst/>
                <a:cxnLst>
                  <a:cxn ang="T6">
                    <a:pos x="T0" y="T1"/>
                  </a:cxn>
                  <a:cxn ang="T7">
                    <a:pos x="T2" y="T3"/>
                  </a:cxn>
                  <a:cxn ang="T8">
                    <a:pos x="T4" y="T5"/>
                  </a:cxn>
                </a:cxnLst>
                <a:rect l="0" t="0" r="r" b="b"/>
                <a:pathLst>
                  <a:path w="190164" h="54498">
                    <a:moveTo>
                      <a:pt x="190164" y="13583"/>
                    </a:moveTo>
                    <a:cubicBezTo>
                      <a:pt x="168657" y="35090"/>
                      <a:pt x="147151" y="56598"/>
                      <a:pt x="115457" y="54334"/>
                    </a:cubicBezTo>
                    <a:cubicBezTo>
                      <a:pt x="83763" y="52070"/>
                      <a:pt x="0" y="0"/>
                      <a:pt x="0" y="0"/>
                    </a:cubicBezTo>
                  </a:path>
                </a:pathLst>
              </a:custGeom>
              <a:noFill/>
              <a:ln w="25400" cap="rnd" cmpd="sng">
                <a:solidFill>
                  <a:schemeClr val="accent6">
                    <a:lumMod val="75000"/>
                  </a:schemeClr>
                </a:solidFill>
                <a:prstDash val="solid"/>
                <a:bevel/>
                <a:headEnd/>
                <a:tailEnd/>
              </a:ln>
              <a:effectLst>
                <a:outerShdw dist="20000" dir="5400000" rotWithShape="0">
                  <a:srgbClr val="000000">
                    <a:alpha val="37999"/>
                  </a:srgb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22" name="Freeform 541"/>
              <p:cNvSpPr>
                <a:spLocks/>
              </p:cNvSpPr>
              <p:nvPr/>
            </p:nvSpPr>
            <p:spPr bwMode="auto">
              <a:xfrm>
                <a:off x="2163623" y="11608636"/>
                <a:ext cx="204047" cy="60400"/>
              </a:xfrm>
              <a:custGeom>
                <a:avLst/>
                <a:gdLst>
                  <a:gd name="T0" fmla="*/ 0 w 101873"/>
                  <a:gd name="T1" fmla="*/ 0 h 33959"/>
                  <a:gd name="T2" fmla="*/ 171450 w 101873"/>
                  <a:gd name="T3" fmla="*/ 46038 h 33959"/>
                  <a:gd name="T4" fmla="*/ 171450 w 101873"/>
                  <a:gd name="T5" fmla="*/ 46038 h 33959"/>
                  <a:gd name="T6" fmla="*/ 0 60000 65536"/>
                  <a:gd name="T7" fmla="*/ 0 60000 65536"/>
                  <a:gd name="T8" fmla="*/ 0 60000 65536"/>
                </a:gdLst>
                <a:ahLst/>
                <a:cxnLst>
                  <a:cxn ang="T6">
                    <a:pos x="T0" y="T1"/>
                  </a:cxn>
                  <a:cxn ang="T7">
                    <a:pos x="T2" y="T3"/>
                  </a:cxn>
                  <a:cxn ang="T8">
                    <a:pos x="T4" y="T5"/>
                  </a:cxn>
                </a:cxnLst>
                <a:rect l="0" t="0" r="r" b="b"/>
                <a:pathLst>
                  <a:path w="101873" h="33959">
                    <a:moveTo>
                      <a:pt x="0" y="0"/>
                    </a:moveTo>
                    <a:lnTo>
                      <a:pt x="101873" y="33959"/>
                    </a:lnTo>
                  </a:path>
                </a:pathLst>
              </a:custGeom>
              <a:noFill/>
              <a:ln w="25400" cap="rnd" cmpd="sng">
                <a:solidFill>
                  <a:schemeClr val="accent6">
                    <a:lumMod val="75000"/>
                  </a:schemeClr>
                </a:solidFill>
                <a:prstDash val="solid"/>
                <a:bevel/>
                <a:headEnd/>
                <a:tailEnd/>
              </a:ln>
              <a:effectLst>
                <a:outerShdw dist="20000" dir="5400000" rotWithShape="0">
                  <a:srgbClr val="000000">
                    <a:alpha val="37999"/>
                  </a:srgb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23" name="Oval 545"/>
              <p:cNvSpPr>
                <a:spLocks noChangeArrowheads="1"/>
              </p:cNvSpPr>
              <p:nvPr/>
            </p:nvSpPr>
            <p:spPr bwMode="auto">
              <a:xfrm>
                <a:off x="2382784" y="11533657"/>
                <a:ext cx="275841" cy="295751"/>
              </a:xfrm>
              <a:prstGeom prst="ellipse">
                <a:avLst/>
              </a:prstGeom>
              <a:gradFill rotWithShape="1">
                <a:gsLst>
                  <a:gs pos="0">
                    <a:srgbClr val="A6A6A6"/>
                  </a:gs>
                  <a:gs pos="100000">
                    <a:srgbClr val="FFFFFF"/>
                  </a:gs>
                </a:gsLst>
                <a:lin ang="0" scaled="1"/>
              </a:gradFill>
              <a:ln w="9525">
                <a:solidFill>
                  <a:srgbClr val="B6DCDF"/>
                </a:solidFill>
                <a:round/>
                <a:headEnd/>
                <a:tailEnd/>
              </a:ln>
              <a:effectLst>
                <a:outerShdw dist="23000" dir="5400000" rotWithShape="0">
                  <a:srgbClr val="808080">
                    <a:alpha val="34999"/>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524" name="Freeform 546"/>
              <p:cNvSpPr>
                <a:spLocks/>
              </p:cNvSpPr>
              <p:nvPr/>
            </p:nvSpPr>
            <p:spPr bwMode="auto">
              <a:xfrm>
                <a:off x="2382784" y="11719023"/>
                <a:ext cx="260726" cy="60399"/>
              </a:xfrm>
              <a:custGeom>
                <a:avLst/>
                <a:gdLst>
                  <a:gd name="T0" fmla="*/ 219075 w 190164"/>
                  <a:gd name="T1" fmla="*/ 11474 h 54498"/>
                  <a:gd name="T2" fmla="*/ 133010 w 190164"/>
                  <a:gd name="T3" fmla="*/ 45898 h 54498"/>
                  <a:gd name="T4" fmla="*/ 0 w 190164"/>
                  <a:gd name="T5" fmla="*/ 0 h 54498"/>
                  <a:gd name="T6" fmla="*/ 0 60000 65536"/>
                  <a:gd name="T7" fmla="*/ 0 60000 65536"/>
                  <a:gd name="T8" fmla="*/ 0 60000 65536"/>
                </a:gdLst>
                <a:ahLst/>
                <a:cxnLst>
                  <a:cxn ang="T6">
                    <a:pos x="T0" y="T1"/>
                  </a:cxn>
                  <a:cxn ang="T7">
                    <a:pos x="T2" y="T3"/>
                  </a:cxn>
                  <a:cxn ang="T8">
                    <a:pos x="T4" y="T5"/>
                  </a:cxn>
                </a:cxnLst>
                <a:rect l="0" t="0" r="r" b="b"/>
                <a:pathLst>
                  <a:path w="190164" h="54498">
                    <a:moveTo>
                      <a:pt x="190164" y="13583"/>
                    </a:moveTo>
                    <a:cubicBezTo>
                      <a:pt x="168657" y="35090"/>
                      <a:pt x="147151" y="56598"/>
                      <a:pt x="115457" y="54334"/>
                    </a:cubicBezTo>
                    <a:cubicBezTo>
                      <a:pt x="83763" y="52070"/>
                      <a:pt x="0" y="0"/>
                      <a:pt x="0" y="0"/>
                    </a:cubicBezTo>
                  </a:path>
                </a:pathLst>
              </a:custGeom>
              <a:noFill/>
              <a:ln w="25400" cap="rnd" cmpd="sng">
                <a:solidFill>
                  <a:schemeClr val="accent6">
                    <a:lumMod val="75000"/>
                  </a:schemeClr>
                </a:solidFill>
                <a:prstDash val="solid"/>
                <a:bevel/>
                <a:headEnd/>
                <a:tailEnd/>
              </a:ln>
              <a:effectLst>
                <a:outerShdw dist="20000" dir="5400000" rotWithShape="0">
                  <a:srgbClr val="000000">
                    <a:alpha val="37999"/>
                  </a:srgb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25" name="Freeform 547"/>
              <p:cNvSpPr>
                <a:spLocks/>
              </p:cNvSpPr>
              <p:nvPr/>
            </p:nvSpPr>
            <p:spPr bwMode="auto">
              <a:xfrm>
                <a:off x="2397899" y="11637795"/>
                <a:ext cx="245612" cy="58317"/>
              </a:xfrm>
              <a:custGeom>
                <a:avLst/>
                <a:gdLst>
                  <a:gd name="T0" fmla="*/ 206375 w 190164"/>
                  <a:gd name="T1" fmla="*/ 11079 h 54498"/>
                  <a:gd name="T2" fmla="*/ 125299 w 190164"/>
                  <a:gd name="T3" fmla="*/ 44316 h 54498"/>
                  <a:gd name="T4" fmla="*/ 0 w 190164"/>
                  <a:gd name="T5" fmla="*/ 0 h 54498"/>
                  <a:gd name="T6" fmla="*/ 0 60000 65536"/>
                  <a:gd name="T7" fmla="*/ 0 60000 65536"/>
                  <a:gd name="T8" fmla="*/ 0 60000 65536"/>
                </a:gdLst>
                <a:ahLst/>
                <a:cxnLst>
                  <a:cxn ang="T6">
                    <a:pos x="T0" y="T1"/>
                  </a:cxn>
                  <a:cxn ang="T7">
                    <a:pos x="T2" y="T3"/>
                  </a:cxn>
                  <a:cxn ang="T8">
                    <a:pos x="T4" y="T5"/>
                  </a:cxn>
                </a:cxnLst>
                <a:rect l="0" t="0" r="r" b="b"/>
                <a:pathLst>
                  <a:path w="190164" h="54498">
                    <a:moveTo>
                      <a:pt x="190164" y="13583"/>
                    </a:moveTo>
                    <a:cubicBezTo>
                      <a:pt x="168657" y="35090"/>
                      <a:pt x="147151" y="56598"/>
                      <a:pt x="115457" y="54334"/>
                    </a:cubicBezTo>
                    <a:cubicBezTo>
                      <a:pt x="83763" y="52070"/>
                      <a:pt x="0" y="0"/>
                      <a:pt x="0" y="0"/>
                    </a:cubicBezTo>
                  </a:path>
                </a:pathLst>
              </a:custGeom>
              <a:noFill/>
              <a:ln w="25400" cap="rnd" cmpd="sng">
                <a:solidFill>
                  <a:schemeClr val="accent6">
                    <a:lumMod val="75000"/>
                  </a:schemeClr>
                </a:solidFill>
                <a:prstDash val="solid"/>
                <a:bevel/>
                <a:headEnd/>
                <a:tailEnd/>
              </a:ln>
              <a:effectLst>
                <a:outerShdw dist="20000" dir="5400000" rotWithShape="0">
                  <a:srgbClr val="000000">
                    <a:alpha val="37999"/>
                  </a:srgb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26" name="Freeform 548"/>
              <p:cNvSpPr>
                <a:spLocks/>
              </p:cNvSpPr>
              <p:nvPr/>
            </p:nvSpPr>
            <p:spPr bwMode="auto">
              <a:xfrm>
                <a:off x="2645399" y="11608636"/>
                <a:ext cx="204047" cy="60400"/>
              </a:xfrm>
              <a:custGeom>
                <a:avLst/>
                <a:gdLst>
                  <a:gd name="T0" fmla="*/ 0 w 101873"/>
                  <a:gd name="T1" fmla="*/ 0 h 33959"/>
                  <a:gd name="T2" fmla="*/ 171450 w 101873"/>
                  <a:gd name="T3" fmla="*/ 46038 h 33959"/>
                  <a:gd name="T4" fmla="*/ 171450 w 101873"/>
                  <a:gd name="T5" fmla="*/ 46038 h 33959"/>
                  <a:gd name="T6" fmla="*/ 0 60000 65536"/>
                  <a:gd name="T7" fmla="*/ 0 60000 65536"/>
                  <a:gd name="T8" fmla="*/ 0 60000 65536"/>
                </a:gdLst>
                <a:ahLst/>
                <a:cxnLst>
                  <a:cxn ang="T6">
                    <a:pos x="T0" y="T1"/>
                  </a:cxn>
                  <a:cxn ang="T7">
                    <a:pos x="T2" y="T3"/>
                  </a:cxn>
                  <a:cxn ang="T8">
                    <a:pos x="T4" y="T5"/>
                  </a:cxn>
                </a:cxnLst>
                <a:rect l="0" t="0" r="r" b="b"/>
                <a:pathLst>
                  <a:path w="101873" h="33959">
                    <a:moveTo>
                      <a:pt x="0" y="0"/>
                    </a:moveTo>
                    <a:lnTo>
                      <a:pt x="101873" y="33959"/>
                    </a:lnTo>
                  </a:path>
                </a:pathLst>
              </a:custGeom>
              <a:noFill/>
              <a:ln w="25400" cap="rnd" cmpd="sng">
                <a:solidFill>
                  <a:schemeClr val="accent6">
                    <a:lumMod val="75000"/>
                  </a:schemeClr>
                </a:solidFill>
                <a:prstDash val="solid"/>
                <a:bevel/>
                <a:headEnd/>
                <a:tailEnd/>
              </a:ln>
              <a:effectLst>
                <a:outerShdw dist="20000" dir="5400000" rotWithShape="0">
                  <a:srgbClr val="000000">
                    <a:alpha val="37999"/>
                  </a:srgb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27" name="Oval 553"/>
              <p:cNvSpPr>
                <a:spLocks noChangeArrowheads="1"/>
              </p:cNvSpPr>
              <p:nvPr/>
            </p:nvSpPr>
            <p:spPr bwMode="auto">
              <a:xfrm>
                <a:off x="2847557" y="11533657"/>
                <a:ext cx="275841" cy="295751"/>
              </a:xfrm>
              <a:prstGeom prst="ellipse">
                <a:avLst/>
              </a:prstGeom>
              <a:gradFill rotWithShape="1">
                <a:gsLst>
                  <a:gs pos="0">
                    <a:srgbClr val="A6A6A6"/>
                  </a:gs>
                  <a:gs pos="100000">
                    <a:srgbClr val="FFFFFF"/>
                  </a:gs>
                </a:gsLst>
                <a:lin ang="0" scaled="1"/>
              </a:gradFill>
              <a:ln w="9525">
                <a:solidFill>
                  <a:srgbClr val="B6DCDF"/>
                </a:solidFill>
                <a:round/>
                <a:headEnd/>
                <a:tailEnd/>
              </a:ln>
              <a:effectLst>
                <a:outerShdw dist="23000" dir="5400000" rotWithShape="0">
                  <a:srgbClr val="808080">
                    <a:alpha val="34999"/>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528" name="Freeform 554"/>
              <p:cNvSpPr>
                <a:spLocks/>
              </p:cNvSpPr>
              <p:nvPr/>
            </p:nvSpPr>
            <p:spPr bwMode="auto">
              <a:xfrm>
                <a:off x="2847557" y="11719023"/>
                <a:ext cx="260726" cy="60399"/>
              </a:xfrm>
              <a:custGeom>
                <a:avLst/>
                <a:gdLst>
                  <a:gd name="T0" fmla="*/ 219075 w 190164"/>
                  <a:gd name="T1" fmla="*/ 11474 h 54498"/>
                  <a:gd name="T2" fmla="*/ 133010 w 190164"/>
                  <a:gd name="T3" fmla="*/ 45898 h 54498"/>
                  <a:gd name="T4" fmla="*/ 0 w 190164"/>
                  <a:gd name="T5" fmla="*/ 0 h 54498"/>
                  <a:gd name="T6" fmla="*/ 0 60000 65536"/>
                  <a:gd name="T7" fmla="*/ 0 60000 65536"/>
                  <a:gd name="T8" fmla="*/ 0 60000 65536"/>
                </a:gdLst>
                <a:ahLst/>
                <a:cxnLst>
                  <a:cxn ang="T6">
                    <a:pos x="T0" y="T1"/>
                  </a:cxn>
                  <a:cxn ang="T7">
                    <a:pos x="T2" y="T3"/>
                  </a:cxn>
                  <a:cxn ang="T8">
                    <a:pos x="T4" y="T5"/>
                  </a:cxn>
                </a:cxnLst>
                <a:rect l="0" t="0" r="r" b="b"/>
                <a:pathLst>
                  <a:path w="190164" h="54498">
                    <a:moveTo>
                      <a:pt x="190164" y="13583"/>
                    </a:moveTo>
                    <a:cubicBezTo>
                      <a:pt x="168657" y="35090"/>
                      <a:pt x="147151" y="56598"/>
                      <a:pt x="115457" y="54334"/>
                    </a:cubicBezTo>
                    <a:cubicBezTo>
                      <a:pt x="83763" y="52070"/>
                      <a:pt x="0" y="0"/>
                      <a:pt x="0" y="0"/>
                    </a:cubicBezTo>
                  </a:path>
                </a:pathLst>
              </a:custGeom>
              <a:noFill/>
              <a:ln w="25400" cap="rnd" cmpd="sng">
                <a:solidFill>
                  <a:schemeClr val="accent6">
                    <a:lumMod val="75000"/>
                  </a:schemeClr>
                </a:solidFill>
                <a:prstDash val="solid"/>
                <a:bevel/>
                <a:headEnd/>
                <a:tailEnd/>
              </a:ln>
              <a:effectLst>
                <a:outerShdw dist="20000" dir="5400000" rotWithShape="0">
                  <a:srgbClr val="000000">
                    <a:alpha val="37999"/>
                  </a:srgb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29" name="Freeform 555"/>
              <p:cNvSpPr>
                <a:spLocks/>
              </p:cNvSpPr>
              <p:nvPr/>
            </p:nvSpPr>
            <p:spPr bwMode="auto">
              <a:xfrm>
                <a:off x="2862671" y="11637795"/>
                <a:ext cx="245612" cy="58317"/>
              </a:xfrm>
              <a:custGeom>
                <a:avLst/>
                <a:gdLst>
                  <a:gd name="T0" fmla="*/ 206375 w 190164"/>
                  <a:gd name="T1" fmla="*/ 11079 h 54498"/>
                  <a:gd name="T2" fmla="*/ 125299 w 190164"/>
                  <a:gd name="T3" fmla="*/ 44316 h 54498"/>
                  <a:gd name="T4" fmla="*/ 0 w 190164"/>
                  <a:gd name="T5" fmla="*/ 0 h 54498"/>
                  <a:gd name="T6" fmla="*/ 0 60000 65536"/>
                  <a:gd name="T7" fmla="*/ 0 60000 65536"/>
                  <a:gd name="T8" fmla="*/ 0 60000 65536"/>
                </a:gdLst>
                <a:ahLst/>
                <a:cxnLst>
                  <a:cxn ang="T6">
                    <a:pos x="T0" y="T1"/>
                  </a:cxn>
                  <a:cxn ang="T7">
                    <a:pos x="T2" y="T3"/>
                  </a:cxn>
                  <a:cxn ang="T8">
                    <a:pos x="T4" y="T5"/>
                  </a:cxn>
                </a:cxnLst>
                <a:rect l="0" t="0" r="r" b="b"/>
                <a:pathLst>
                  <a:path w="190164" h="54498">
                    <a:moveTo>
                      <a:pt x="190164" y="13583"/>
                    </a:moveTo>
                    <a:cubicBezTo>
                      <a:pt x="168657" y="35090"/>
                      <a:pt x="147151" y="56598"/>
                      <a:pt x="115457" y="54334"/>
                    </a:cubicBezTo>
                    <a:cubicBezTo>
                      <a:pt x="83763" y="52070"/>
                      <a:pt x="0" y="0"/>
                      <a:pt x="0" y="0"/>
                    </a:cubicBezTo>
                  </a:path>
                </a:pathLst>
              </a:custGeom>
              <a:noFill/>
              <a:ln w="25400" cap="rnd" cmpd="sng">
                <a:solidFill>
                  <a:schemeClr val="accent6">
                    <a:lumMod val="75000"/>
                  </a:schemeClr>
                </a:solidFill>
                <a:prstDash val="solid"/>
                <a:bevel/>
                <a:headEnd/>
                <a:tailEnd/>
              </a:ln>
              <a:effectLst>
                <a:outerShdw dist="20000" dir="5400000" rotWithShape="0">
                  <a:srgbClr val="000000">
                    <a:alpha val="37999"/>
                  </a:srgb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30" name="Freeform 556"/>
              <p:cNvSpPr>
                <a:spLocks/>
              </p:cNvSpPr>
              <p:nvPr/>
            </p:nvSpPr>
            <p:spPr bwMode="auto">
              <a:xfrm>
                <a:off x="3110171" y="11608636"/>
                <a:ext cx="204047" cy="60400"/>
              </a:xfrm>
              <a:custGeom>
                <a:avLst/>
                <a:gdLst>
                  <a:gd name="T0" fmla="*/ 0 w 101873"/>
                  <a:gd name="T1" fmla="*/ 0 h 33959"/>
                  <a:gd name="T2" fmla="*/ 171450 w 101873"/>
                  <a:gd name="T3" fmla="*/ 46038 h 33959"/>
                  <a:gd name="T4" fmla="*/ 171450 w 101873"/>
                  <a:gd name="T5" fmla="*/ 46038 h 33959"/>
                  <a:gd name="T6" fmla="*/ 0 60000 65536"/>
                  <a:gd name="T7" fmla="*/ 0 60000 65536"/>
                  <a:gd name="T8" fmla="*/ 0 60000 65536"/>
                </a:gdLst>
                <a:ahLst/>
                <a:cxnLst>
                  <a:cxn ang="T6">
                    <a:pos x="T0" y="T1"/>
                  </a:cxn>
                  <a:cxn ang="T7">
                    <a:pos x="T2" y="T3"/>
                  </a:cxn>
                  <a:cxn ang="T8">
                    <a:pos x="T4" y="T5"/>
                  </a:cxn>
                </a:cxnLst>
                <a:rect l="0" t="0" r="r" b="b"/>
                <a:pathLst>
                  <a:path w="101873" h="33959">
                    <a:moveTo>
                      <a:pt x="0" y="0"/>
                    </a:moveTo>
                    <a:lnTo>
                      <a:pt x="101873" y="33959"/>
                    </a:lnTo>
                  </a:path>
                </a:pathLst>
              </a:custGeom>
              <a:noFill/>
              <a:ln w="25400" cap="rnd" cmpd="sng">
                <a:solidFill>
                  <a:schemeClr val="accent6">
                    <a:lumMod val="75000"/>
                  </a:schemeClr>
                </a:solidFill>
                <a:prstDash val="solid"/>
                <a:bevel/>
                <a:headEnd/>
                <a:tailEnd/>
              </a:ln>
              <a:effectLst>
                <a:outerShdw dist="20000" dir="5400000" rotWithShape="0">
                  <a:srgbClr val="000000">
                    <a:alpha val="37999"/>
                  </a:srgb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31" name="Oval 557"/>
              <p:cNvSpPr>
                <a:spLocks noChangeArrowheads="1"/>
              </p:cNvSpPr>
              <p:nvPr/>
            </p:nvSpPr>
            <p:spPr bwMode="auto">
              <a:xfrm>
                <a:off x="3316108" y="11537823"/>
                <a:ext cx="275841" cy="295751"/>
              </a:xfrm>
              <a:prstGeom prst="ellipse">
                <a:avLst/>
              </a:prstGeom>
              <a:gradFill rotWithShape="1">
                <a:gsLst>
                  <a:gs pos="0">
                    <a:srgbClr val="A6A6A6"/>
                  </a:gs>
                  <a:gs pos="100000">
                    <a:srgbClr val="FFFFFF"/>
                  </a:gs>
                </a:gsLst>
                <a:lin ang="0" scaled="1"/>
              </a:gradFill>
              <a:ln w="9525">
                <a:solidFill>
                  <a:srgbClr val="B6DCDF"/>
                </a:solidFill>
                <a:round/>
                <a:headEnd/>
                <a:tailEnd/>
              </a:ln>
              <a:effectLst>
                <a:outerShdw dist="23000" dir="5400000" rotWithShape="0">
                  <a:srgbClr val="808080">
                    <a:alpha val="34999"/>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Calibri"/>
                </a:endParaRPr>
              </a:p>
            </p:txBody>
          </p:sp>
          <p:sp>
            <p:nvSpPr>
              <p:cNvPr id="532" name="Freeform 558"/>
              <p:cNvSpPr>
                <a:spLocks/>
              </p:cNvSpPr>
              <p:nvPr/>
            </p:nvSpPr>
            <p:spPr bwMode="auto">
              <a:xfrm>
                <a:off x="3316108" y="11723188"/>
                <a:ext cx="260726" cy="60399"/>
              </a:xfrm>
              <a:custGeom>
                <a:avLst/>
                <a:gdLst>
                  <a:gd name="T0" fmla="*/ 219075 w 190164"/>
                  <a:gd name="T1" fmla="*/ 11474 h 54498"/>
                  <a:gd name="T2" fmla="*/ 133010 w 190164"/>
                  <a:gd name="T3" fmla="*/ 45898 h 54498"/>
                  <a:gd name="T4" fmla="*/ 0 w 190164"/>
                  <a:gd name="T5" fmla="*/ 0 h 54498"/>
                  <a:gd name="T6" fmla="*/ 0 60000 65536"/>
                  <a:gd name="T7" fmla="*/ 0 60000 65536"/>
                  <a:gd name="T8" fmla="*/ 0 60000 65536"/>
                </a:gdLst>
                <a:ahLst/>
                <a:cxnLst>
                  <a:cxn ang="T6">
                    <a:pos x="T0" y="T1"/>
                  </a:cxn>
                  <a:cxn ang="T7">
                    <a:pos x="T2" y="T3"/>
                  </a:cxn>
                  <a:cxn ang="T8">
                    <a:pos x="T4" y="T5"/>
                  </a:cxn>
                </a:cxnLst>
                <a:rect l="0" t="0" r="r" b="b"/>
                <a:pathLst>
                  <a:path w="190164" h="54498">
                    <a:moveTo>
                      <a:pt x="190164" y="13583"/>
                    </a:moveTo>
                    <a:cubicBezTo>
                      <a:pt x="168657" y="35090"/>
                      <a:pt x="147151" y="56598"/>
                      <a:pt x="115457" y="54334"/>
                    </a:cubicBezTo>
                    <a:cubicBezTo>
                      <a:pt x="83763" y="52070"/>
                      <a:pt x="0" y="0"/>
                      <a:pt x="0" y="0"/>
                    </a:cubicBezTo>
                  </a:path>
                </a:pathLst>
              </a:custGeom>
              <a:noFill/>
              <a:ln w="25400" cap="rnd" cmpd="sng">
                <a:solidFill>
                  <a:schemeClr val="accent6">
                    <a:lumMod val="75000"/>
                  </a:schemeClr>
                </a:solidFill>
                <a:prstDash val="solid"/>
                <a:bevel/>
                <a:headEnd/>
                <a:tailEnd/>
              </a:ln>
              <a:effectLst>
                <a:outerShdw dist="20000" dir="5400000" rotWithShape="0">
                  <a:srgbClr val="000000">
                    <a:alpha val="37999"/>
                  </a:srgb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33" name="Freeform 559"/>
              <p:cNvSpPr>
                <a:spLocks/>
              </p:cNvSpPr>
              <p:nvPr/>
            </p:nvSpPr>
            <p:spPr bwMode="auto">
              <a:xfrm>
                <a:off x="3331222" y="11641960"/>
                <a:ext cx="245612" cy="58317"/>
              </a:xfrm>
              <a:custGeom>
                <a:avLst/>
                <a:gdLst>
                  <a:gd name="T0" fmla="*/ 206375 w 190164"/>
                  <a:gd name="T1" fmla="*/ 11079 h 54498"/>
                  <a:gd name="T2" fmla="*/ 125299 w 190164"/>
                  <a:gd name="T3" fmla="*/ 44316 h 54498"/>
                  <a:gd name="T4" fmla="*/ 0 w 190164"/>
                  <a:gd name="T5" fmla="*/ 0 h 54498"/>
                  <a:gd name="T6" fmla="*/ 0 60000 65536"/>
                  <a:gd name="T7" fmla="*/ 0 60000 65536"/>
                  <a:gd name="T8" fmla="*/ 0 60000 65536"/>
                </a:gdLst>
                <a:ahLst/>
                <a:cxnLst>
                  <a:cxn ang="T6">
                    <a:pos x="T0" y="T1"/>
                  </a:cxn>
                  <a:cxn ang="T7">
                    <a:pos x="T2" y="T3"/>
                  </a:cxn>
                  <a:cxn ang="T8">
                    <a:pos x="T4" y="T5"/>
                  </a:cxn>
                </a:cxnLst>
                <a:rect l="0" t="0" r="r" b="b"/>
                <a:pathLst>
                  <a:path w="190164" h="54498">
                    <a:moveTo>
                      <a:pt x="190164" y="13583"/>
                    </a:moveTo>
                    <a:cubicBezTo>
                      <a:pt x="168657" y="35090"/>
                      <a:pt x="147151" y="56598"/>
                      <a:pt x="115457" y="54334"/>
                    </a:cubicBezTo>
                    <a:cubicBezTo>
                      <a:pt x="83763" y="52070"/>
                      <a:pt x="0" y="0"/>
                      <a:pt x="0" y="0"/>
                    </a:cubicBezTo>
                  </a:path>
                </a:pathLst>
              </a:custGeom>
              <a:noFill/>
              <a:ln w="25400" cap="rnd" cmpd="sng">
                <a:solidFill>
                  <a:schemeClr val="accent6">
                    <a:lumMod val="75000"/>
                  </a:schemeClr>
                </a:solidFill>
                <a:prstDash val="solid"/>
                <a:bevel/>
                <a:headEnd/>
                <a:tailEnd/>
              </a:ln>
              <a:effectLst>
                <a:outerShdw dist="20000" dir="5400000" rotWithShape="0">
                  <a:srgbClr val="000000">
                    <a:alpha val="37999"/>
                  </a:srgb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34" name="Freeform 560"/>
              <p:cNvSpPr>
                <a:spLocks/>
              </p:cNvSpPr>
              <p:nvPr/>
            </p:nvSpPr>
            <p:spPr bwMode="auto">
              <a:xfrm>
                <a:off x="3578723" y="11612802"/>
                <a:ext cx="204047" cy="60400"/>
              </a:xfrm>
              <a:custGeom>
                <a:avLst/>
                <a:gdLst>
                  <a:gd name="T0" fmla="*/ 0 w 101873"/>
                  <a:gd name="T1" fmla="*/ 0 h 33959"/>
                  <a:gd name="T2" fmla="*/ 171450 w 101873"/>
                  <a:gd name="T3" fmla="*/ 46038 h 33959"/>
                  <a:gd name="T4" fmla="*/ 171450 w 101873"/>
                  <a:gd name="T5" fmla="*/ 46038 h 33959"/>
                  <a:gd name="T6" fmla="*/ 0 60000 65536"/>
                  <a:gd name="T7" fmla="*/ 0 60000 65536"/>
                  <a:gd name="T8" fmla="*/ 0 60000 65536"/>
                </a:gdLst>
                <a:ahLst/>
                <a:cxnLst>
                  <a:cxn ang="T6">
                    <a:pos x="T0" y="T1"/>
                  </a:cxn>
                  <a:cxn ang="T7">
                    <a:pos x="T2" y="T3"/>
                  </a:cxn>
                  <a:cxn ang="T8">
                    <a:pos x="T4" y="T5"/>
                  </a:cxn>
                </a:cxnLst>
                <a:rect l="0" t="0" r="r" b="b"/>
                <a:pathLst>
                  <a:path w="101873" h="33959">
                    <a:moveTo>
                      <a:pt x="0" y="0"/>
                    </a:moveTo>
                    <a:lnTo>
                      <a:pt x="101873" y="33959"/>
                    </a:lnTo>
                  </a:path>
                </a:pathLst>
              </a:custGeom>
              <a:noFill/>
              <a:ln w="25400" cap="rnd" cmpd="sng">
                <a:solidFill>
                  <a:schemeClr val="accent6">
                    <a:lumMod val="75000"/>
                  </a:schemeClr>
                </a:solidFill>
                <a:prstDash val="solid"/>
                <a:bevel/>
                <a:headEnd/>
                <a:tailEnd/>
              </a:ln>
              <a:effectLst>
                <a:outerShdw dist="20000" dir="5400000" rotWithShape="0">
                  <a:srgbClr val="000000">
                    <a:alpha val="37999"/>
                  </a:srgb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35" name="Oval 23"/>
              <p:cNvSpPr>
                <a:spLocks noChangeAspect="1" noChangeArrowheads="1"/>
              </p:cNvSpPr>
              <p:nvPr/>
            </p:nvSpPr>
            <p:spPr bwMode="auto">
              <a:xfrm rot="420466" flipH="1" flipV="1">
                <a:off x="3389791" y="13418548"/>
                <a:ext cx="92577" cy="145793"/>
              </a:xfrm>
              <a:prstGeom prst="ellipse">
                <a:avLst/>
              </a:prstGeom>
              <a:solidFill>
                <a:srgbClr val="D4FFC7"/>
              </a:solidFill>
              <a:ln w="12700" cap="rnd">
                <a:solidFill>
                  <a:srgbClr val="FF0000"/>
                </a:solidFill>
                <a:prstDash val="sysDot"/>
                <a:round/>
                <a:headEnd/>
                <a:tailEnd/>
              </a:ln>
              <a:effectLst>
                <a:outerShdw blurRad="63500" dist="12700" dir="2700000" algn="ctr" rotWithShape="0">
                  <a:srgbClr val="EEECE1">
                    <a:alpha val="75000"/>
                  </a:srgbClr>
                </a:outerShdw>
              </a:effectLst>
            </p:spPr>
            <p:txBody>
              <a:bodyPr rot="10800000"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536" name="Rectangle 3210"/>
              <p:cNvSpPr>
                <a:spLocks noChangeArrowheads="1"/>
              </p:cNvSpPr>
              <p:nvPr/>
            </p:nvSpPr>
            <p:spPr bwMode="auto">
              <a:xfrm>
                <a:off x="3106393" y="13335000"/>
                <a:ext cx="587579" cy="283254"/>
              </a:xfrm>
              <a:prstGeom prst="rect">
                <a:avLst/>
              </a:prstGeom>
              <a:noFill/>
              <a:ln w="9525">
                <a:noFill/>
                <a:miter lim="800000"/>
                <a:headEnd/>
                <a:tailEnd/>
              </a:ln>
            </p:spPr>
            <p:txBody>
              <a:bodyPr wrap="none">
                <a:spAutoFit/>
              </a:bodyPr>
              <a:lstStyle/>
              <a:p>
                <a:r>
                  <a:rPr lang="en-US" sz="800">
                    <a:solidFill>
                      <a:srgbClr val="660066"/>
                    </a:solidFill>
                    <a:latin typeface="Calibri" pitchFamily="34" charset="0"/>
                  </a:rPr>
                  <a:t>AAAA…</a:t>
                </a:r>
              </a:p>
            </p:txBody>
          </p:sp>
          <p:sp>
            <p:nvSpPr>
              <p:cNvPr id="537" name="TextBox 570"/>
              <p:cNvSpPr txBox="1">
                <a:spLocks noChangeArrowheads="1"/>
              </p:cNvSpPr>
              <p:nvPr/>
            </p:nvSpPr>
            <p:spPr bwMode="auto">
              <a:xfrm>
                <a:off x="2172870" y="13636195"/>
                <a:ext cx="1096566" cy="461665"/>
              </a:xfrm>
              <a:prstGeom prst="rect">
                <a:avLst/>
              </a:prstGeom>
              <a:noFill/>
              <a:ln w="9525">
                <a:noFill/>
                <a:miter lim="800000"/>
                <a:headEnd/>
                <a:tailEnd/>
              </a:ln>
            </p:spPr>
            <p:txBody>
              <a:bodyPr wrap="square">
                <a:spAutoFit/>
              </a:bodyPr>
              <a:lstStyle/>
              <a:p>
                <a:r>
                  <a:rPr lang="en-US" sz="2400" dirty="0" err="1" smtClean="0">
                    <a:solidFill>
                      <a:srgbClr val="000000"/>
                    </a:solidFill>
                    <a:latin typeface="Calibri" pitchFamily="34" charset="0"/>
                  </a:rPr>
                  <a:t>smRNA</a:t>
                </a:r>
                <a:endParaRPr lang="en-US" sz="2400" dirty="0">
                  <a:solidFill>
                    <a:srgbClr val="000000"/>
                  </a:solidFill>
                  <a:latin typeface="Calibri" pitchFamily="34" charset="0"/>
                </a:endParaRPr>
              </a:p>
            </p:txBody>
          </p:sp>
          <p:sp>
            <p:nvSpPr>
              <p:cNvPr id="538" name="Rectangle 3215"/>
              <p:cNvSpPr>
                <a:spLocks noChangeArrowheads="1"/>
              </p:cNvSpPr>
              <p:nvPr/>
            </p:nvSpPr>
            <p:spPr bwMode="auto">
              <a:xfrm>
                <a:off x="4267200" y="14092535"/>
                <a:ext cx="3581400" cy="461665"/>
              </a:xfrm>
              <a:prstGeom prst="rect">
                <a:avLst/>
              </a:prstGeom>
              <a:noFill/>
              <a:ln w="9525">
                <a:noFill/>
                <a:miter lim="800000"/>
                <a:headEnd/>
                <a:tailEnd/>
              </a:ln>
            </p:spPr>
            <p:txBody>
              <a:bodyPr wrap="square">
                <a:spAutoFit/>
              </a:bodyPr>
              <a:lstStyle/>
              <a:p>
                <a:pPr algn="ctr"/>
                <a:r>
                  <a:rPr lang="en-US" sz="2400" dirty="0">
                    <a:solidFill>
                      <a:srgbClr val="F2F2F2"/>
                    </a:solidFill>
                    <a:latin typeface="Calibri" pitchFamily="34" charset="0"/>
                  </a:rPr>
                  <a:t>FLAG-tagged ribosomes</a:t>
                </a:r>
              </a:p>
            </p:txBody>
          </p:sp>
          <p:sp>
            <p:nvSpPr>
              <p:cNvPr id="539" name="Rectangle 3216"/>
              <p:cNvSpPr>
                <a:spLocks noChangeArrowheads="1"/>
              </p:cNvSpPr>
              <p:nvPr/>
            </p:nvSpPr>
            <p:spPr bwMode="auto">
              <a:xfrm>
                <a:off x="2667000" y="15030272"/>
                <a:ext cx="3444633" cy="1200328"/>
              </a:xfrm>
              <a:prstGeom prst="rect">
                <a:avLst/>
              </a:prstGeom>
              <a:noFill/>
              <a:ln w="9525">
                <a:noFill/>
                <a:miter lim="800000"/>
                <a:headEnd/>
                <a:tailEnd/>
              </a:ln>
            </p:spPr>
            <p:txBody>
              <a:bodyPr wrap="square">
                <a:spAutoFit/>
              </a:bodyPr>
              <a:lstStyle/>
              <a:p>
                <a:pPr algn="ctr"/>
                <a:r>
                  <a:rPr lang="en-US" sz="2400" dirty="0">
                    <a:solidFill>
                      <a:srgbClr val="F2F2F2"/>
                    </a:solidFill>
                    <a:latin typeface="Calibri" pitchFamily="34" charset="0"/>
                  </a:rPr>
                  <a:t> Biotin-tagged protein associated to nuclear envelope (NTF)</a:t>
                </a:r>
              </a:p>
            </p:txBody>
          </p:sp>
          <p:sp>
            <p:nvSpPr>
              <p:cNvPr id="540" name="Text Box 302"/>
              <p:cNvSpPr txBox="1">
                <a:spLocks noChangeArrowheads="1"/>
              </p:cNvSpPr>
              <p:nvPr/>
            </p:nvSpPr>
            <p:spPr bwMode="auto">
              <a:xfrm rot="11206715">
                <a:off x="5137245" y="12676753"/>
                <a:ext cx="4850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eaLnBrk="0" hangingPunct="0">
                  <a:defRPr/>
                </a:pPr>
                <a:r>
                  <a:rPr lang="en-US" sz="1400" b="1" dirty="0">
                    <a:solidFill>
                      <a:srgbClr val="FF00FF"/>
                    </a:solidFill>
                    <a:latin typeface="Calibri"/>
                    <a:ea typeface="ＭＳ Ｐゴシック" charset="0"/>
                    <a:cs typeface="Calibri"/>
                  </a:rPr>
                  <a:t>Y</a:t>
                </a:r>
              </a:p>
            </p:txBody>
          </p:sp>
          <p:cxnSp>
            <p:nvCxnSpPr>
              <p:cNvPr id="541" name="Straight Connector 540"/>
              <p:cNvCxnSpPr>
                <a:cxnSpLocks noChangeShapeType="1"/>
              </p:cNvCxnSpPr>
              <p:nvPr/>
            </p:nvCxnSpPr>
            <p:spPr bwMode="auto">
              <a:xfrm>
                <a:off x="2705818" y="14554200"/>
                <a:ext cx="0" cy="399888"/>
              </a:xfrm>
              <a:prstGeom prst="line">
                <a:avLst/>
              </a:prstGeom>
              <a:noFill/>
              <a:ln w="19050">
                <a:solidFill>
                  <a:sysClr val="windowText" lastClr="000000"/>
                </a:solidFill>
                <a:round/>
                <a:headEnd/>
                <a:tailEnd/>
              </a:ln>
              <a:effectLst>
                <a:outerShdw dist="38100" dir="2700000" algn="tl" rotWithShape="0">
                  <a:srgbClr val="808080">
                    <a:alpha val="39999"/>
                  </a:srgbClr>
                </a:outerShdw>
              </a:effectLst>
            </p:spPr>
          </p:cxnSp>
          <p:sp>
            <p:nvSpPr>
              <p:cNvPr id="542" name="Rectangle 541"/>
              <p:cNvSpPr/>
              <p:nvPr/>
            </p:nvSpPr>
            <p:spPr bwMode="auto">
              <a:xfrm>
                <a:off x="2705818" y="14654172"/>
                <a:ext cx="54791" cy="120800"/>
              </a:xfrm>
              <a:prstGeom prst="rect">
                <a:avLst/>
              </a:prstGeom>
              <a:solidFill>
                <a:srgbClr val="4F81BD"/>
              </a:solidFill>
              <a:ln w="9525"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496411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543" name="Oval 11"/>
              <p:cNvSpPr>
                <a:spLocks noChangeArrowheads="1"/>
              </p:cNvSpPr>
              <p:nvPr/>
            </p:nvSpPr>
            <p:spPr bwMode="auto">
              <a:xfrm>
                <a:off x="2762497" y="14609070"/>
                <a:ext cx="75573" cy="166620"/>
              </a:xfrm>
              <a:prstGeom prst="ellipse">
                <a:avLst/>
              </a:prstGeom>
              <a:solidFill>
                <a:srgbClr val="000099"/>
              </a:solidFill>
              <a:ln w="9525">
                <a:solidFill>
                  <a:sysClr val="windowText" lastClr="000000"/>
                </a:solidFill>
                <a:round/>
                <a:headEnd/>
                <a:tailEnd/>
              </a:ln>
            </p:spPr>
            <p:txBody>
              <a:bodyPr/>
              <a:lstStyle/>
              <a:p>
                <a:pPr marL="0" marR="0" lvl="0" indent="0" defTabSz="496411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itchFamily="34" charset="0"/>
                </a:endParaRPr>
              </a:p>
            </p:txBody>
          </p:sp>
          <p:sp>
            <p:nvSpPr>
              <p:cNvPr id="544" name="Oval 12"/>
              <p:cNvSpPr>
                <a:spLocks noChangeArrowheads="1"/>
              </p:cNvSpPr>
              <p:nvPr/>
            </p:nvSpPr>
            <p:spPr bwMode="auto">
              <a:xfrm>
                <a:off x="2820027" y="14706600"/>
                <a:ext cx="75573" cy="333240"/>
              </a:xfrm>
              <a:prstGeom prst="ellipse">
                <a:avLst/>
              </a:prstGeom>
              <a:solidFill>
                <a:srgbClr val="14E31A"/>
              </a:solidFill>
              <a:ln w="9525">
                <a:solidFill>
                  <a:sysClr val="windowText" lastClr="000000"/>
                </a:solidFill>
                <a:round/>
                <a:headEnd/>
                <a:tailEnd/>
              </a:ln>
            </p:spPr>
            <p:txBody>
              <a:bodyPr/>
              <a:lstStyle/>
              <a:p>
                <a:pPr marL="0" marR="0" lvl="0" indent="0" defTabSz="496411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itchFamily="34" charset="0"/>
                </a:endParaRPr>
              </a:p>
            </p:txBody>
          </p:sp>
          <p:sp>
            <p:nvSpPr>
              <p:cNvPr id="545" name="Oval 13"/>
              <p:cNvSpPr>
                <a:spLocks noChangeArrowheads="1"/>
              </p:cNvSpPr>
              <p:nvPr/>
            </p:nvSpPr>
            <p:spPr bwMode="auto">
              <a:xfrm>
                <a:off x="2844114" y="14931537"/>
                <a:ext cx="75573" cy="166620"/>
              </a:xfrm>
              <a:prstGeom prst="ellipse">
                <a:avLst/>
              </a:prstGeom>
              <a:solidFill>
                <a:srgbClr val="FFFF00"/>
              </a:solidFill>
              <a:ln w="9525">
                <a:solidFill>
                  <a:sysClr val="windowText" lastClr="000000"/>
                </a:solidFill>
                <a:round/>
                <a:headEnd/>
                <a:tailEnd/>
              </a:ln>
            </p:spPr>
            <p:txBody>
              <a:bodyPr/>
              <a:lstStyle/>
              <a:p>
                <a:pPr marL="0" marR="0" lvl="0" indent="0" defTabSz="496411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itchFamily="34" charset="0"/>
                </a:endParaRPr>
              </a:p>
            </p:txBody>
          </p:sp>
          <p:sp>
            <p:nvSpPr>
              <p:cNvPr id="546" name="Text Box 302"/>
              <p:cNvSpPr txBox="1">
                <a:spLocks noChangeArrowheads="1"/>
              </p:cNvSpPr>
              <p:nvPr/>
            </p:nvSpPr>
            <p:spPr bwMode="auto">
              <a:xfrm rot="18645659">
                <a:off x="2830004" y="14987690"/>
                <a:ext cx="299159" cy="366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eaLnBrk="0" hangingPunct="0">
                  <a:defRPr/>
                </a:pPr>
                <a:r>
                  <a:rPr lang="en-US" sz="1400" b="1" dirty="0">
                    <a:solidFill>
                      <a:srgbClr val="9D9253"/>
                    </a:solidFill>
                    <a:latin typeface="Calibri"/>
                    <a:ea typeface="ＭＳ Ｐゴシック" charset="0"/>
                    <a:cs typeface="Calibri"/>
                  </a:rPr>
                  <a:t>Y</a:t>
                </a:r>
              </a:p>
            </p:txBody>
          </p:sp>
          <p:sp>
            <p:nvSpPr>
              <p:cNvPr id="547" name="TextBox 28"/>
              <p:cNvSpPr txBox="1">
                <a:spLocks noChangeArrowheads="1"/>
              </p:cNvSpPr>
              <p:nvPr/>
            </p:nvSpPr>
            <p:spPr bwMode="auto">
              <a:xfrm>
                <a:off x="513842" y="14782800"/>
                <a:ext cx="2305558" cy="830997"/>
              </a:xfrm>
              <a:prstGeom prst="rect">
                <a:avLst/>
              </a:prstGeom>
              <a:noFill/>
              <a:ln w="9525">
                <a:noFill/>
                <a:miter lim="800000"/>
                <a:headEnd/>
                <a:tailEnd/>
              </a:ln>
            </p:spPr>
            <p:txBody>
              <a:bodyPr wrap="square">
                <a:spAutoFit/>
              </a:bodyPr>
              <a:lstStyle/>
              <a:p>
                <a:pPr algn="ctr"/>
                <a:r>
                  <a:rPr lang="en-US" sz="2400" dirty="0">
                    <a:solidFill>
                      <a:srgbClr val="F2F2F2"/>
                    </a:solidFill>
                    <a:latin typeface="Calibri" pitchFamily="34" charset="0"/>
                  </a:rPr>
                  <a:t>Nuclear tagging fusion (NTF)</a:t>
                </a:r>
              </a:p>
            </p:txBody>
          </p:sp>
          <p:sp>
            <p:nvSpPr>
              <p:cNvPr id="548" name="AutoShape 657"/>
              <p:cNvSpPr>
                <a:spLocks noChangeArrowheads="1"/>
              </p:cNvSpPr>
              <p:nvPr/>
            </p:nvSpPr>
            <p:spPr bwMode="auto">
              <a:xfrm rot="2200434">
                <a:off x="6010832" y="13850698"/>
                <a:ext cx="160442" cy="141320"/>
              </a:xfrm>
              <a:prstGeom prst="wave">
                <a:avLst>
                  <a:gd name="adj1" fmla="val 13005"/>
                  <a:gd name="adj2" fmla="val -10000"/>
                </a:avLst>
              </a:prstGeom>
              <a:solidFill>
                <a:srgbClr val="FFFF00"/>
              </a:solidFill>
              <a:ln w="6350">
                <a:solidFill>
                  <a:srgbClr val="FF6600"/>
                </a:solidFill>
                <a:round/>
                <a:headEnd/>
                <a:tailEnd/>
              </a:ln>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9" name="AutoShape 657"/>
              <p:cNvSpPr>
                <a:spLocks noChangeArrowheads="1"/>
              </p:cNvSpPr>
              <p:nvPr/>
            </p:nvSpPr>
            <p:spPr bwMode="auto">
              <a:xfrm rot="2200434">
                <a:off x="6354992" y="13575611"/>
                <a:ext cx="160442" cy="141320"/>
              </a:xfrm>
              <a:prstGeom prst="wave">
                <a:avLst>
                  <a:gd name="adj1" fmla="val 13005"/>
                  <a:gd name="adj2" fmla="val -10000"/>
                </a:avLst>
              </a:prstGeom>
              <a:solidFill>
                <a:srgbClr val="FFFF00"/>
              </a:solidFill>
              <a:ln w="6350">
                <a:solidFill>
                  <a:srgbClr val="FF6600"/>
                </a:solidFill>
                <a:round/>
                <a:headEnd/>
                <a:tailEnd/>
              </a:ln>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50" name="AutoShape 657"/>
              <p:cNvSpPr>
                <a:spLocks noChangeArrowheads="1"/>
              </p:cNvSpPr>
              <p:nvPr/>
            </p:nvSpPr>
            <p:spPr bwMode="auto">
              <a:xfrm rot="7356411">
                <a:off x="5379627" y="12930086"/>
                <a:ext cx="160442" cy="141320"/>
              </a:xfrm>
              <a:prstGeom prst="wave">
                <a:avLst>
                  <a:gd name="adj1" fmla="val 13005"/>
                  <a:gd name="adj2" fmla="val -10000"/>
                </a:avLst>
              </a:prstGeom>
              <a:solidFill>
                <a:srgbClr val="FFFF00"/>
              </a:solidFill>
              <a:ln w="6350">
                <a:solidFill>
                  <a:srgbClr val="FF6600"/>
                </a:solidFill>
                <a:round/>
                <a:headEnd/>
                <a:tailEnd/>
              </a:ln>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51" name="Oval 3411"/>
              <p:cNvSpPr>
                <a:spLocks noChangeArrowheads="1"/>
              </p:cNvSpPr>
              <p:nvPr/>
            </p:nvSpPr>
            <p:spPr bwMode="auto">
              <a:xfrm rot="16200000">
                <a:off x="1009983" y="14377441"/>
                <a:ext cx="132830" cy="323995"/>
              </a:xfrm>
              <a:prstGeom prst="ellipse">
                <a:avLst/>
              </a:prstGeom>
              <a:solidFill>
                <a:srgbClr val="000099"/>
              </a:solidFill>
              <a:ln w="9525">
                <a:solidFill>
                  <a:sysClr val="windowText" lastClr="000000"/>
                </a:solidFill>
                <a:round/>
                <a:headEnd/>
                <a:tailEnd/>
              </a:ln>
            </p:spPr>
            <p:txBody>
              <a:bodyPr/>
              <a:lstStyle/>
              <a:p>
                <a:pPr marL="0" marR="0" lvl="0" indent="0" defTabSz="496411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itchFamily="34" charset="0"/>
                </a:endParaRPr>
              </a:p>
            </p:txBody>
          </p:sp>
          <p:sp>
            <p:nvSpPr>
              <p:cNvPr id="552" name="Oval 3412"/>
              <p:cNvSpPr>
                <a:spLocks noChangeArrowheads="1"/>
              </p:cNvSpPr>
              <p:nvPr/>
            </p:nvSpPr>
            <p:spPr bwMode="auto">
              <a:xfrm rot="16200000">
                <a:off x="1315998" y="14281347"/>
                <a:ext cx="136520" cy="589080"/>
              </a:xfrm>
              <a:prstGeom prst="ellipse">
                <a:avLst/>
              </a:prstGeom>
              <a:solidFill>
                <a:srgbClr val="14E31A"/>
              </a:solidFill>
              <a:ln w="9525">
                <a:solidFill>
                  <a:sysClr val="windowText" lastClr="000000"/>
                </a:solidFill>
                <a:round/>
                <a:headEnd/>
                <a:tailEnd/>
              </a:ln>
            </p:spPr>
            <p:txBody>
              <a:bodyPr/>
              <a:lstStyle/>
              <a:p>
                <a:pPr marL="0" marR="0" lvl="0" indent="0" defTabSz="496411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itchFamily="34" charset="0"/>
                </a:endParaRPr>
              </a:p>
            </p:txBody>
          </p:sp>
          <p:sp>
            <p:nvSpPr>
              <p:cNvPr id="553" name="Oval 3413"/>
              <p:cNvSpPr>
                <a:spLocks noChangeArrowheads="1"/>
              </p:cNvSpPr>
              <p:nvPr/>
            </p:nvSpPr>
            <p:spPr bwMode="auto">
              <a:xfrm rot="16200000">
                <a:off x="1600756" y="14508889"/>
                <a:ext cx="132830" cy="323995"/>
              </a:xfrm>
              <a:prstGeom prst="ellipse">
                <a:avLst/>
              </a:prstGeom>
              <a:solidFill>
                <a:srgbClr val="FFFF00"/>
              </a:solidFill>
              <a:ln w="9525">
                <a:solidFill>
                  <a:sysClr val="windowText" lastClr="000000"/>
                </a:solidFill>
                <a:round/>
                <a:headEnd/>
                <a:tailEnd/>
              </a:ln>
            </p:spPr>
            <p:txBody>
              <a:bodyPr/>
              <a:lstStyle/>
              <a:p>
                <a:pPr marL="0" marR="0" lvl="0" indent="0" defTabSz="496411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itchFamily="34" charset="0"/>
                </a:endParaRPr>
              </a:p>
            </p:txBody>
          </p:sp>
          <p:sp>
            <p:nvSpPr>
              <p:cNvPr id="698" name="Rectangle 3182"/>
              <p:cNvSpPr>
                <a:spLocks noChangeArrowheads="1"/>
              </p:cNvSpPr>
              <p:nvPr/>
            </p:nvSpPr>
            <p:spPr bwMode="auto">
              <a:xfrm>
                <a:off x="5791200" y="11201400"/>
                <a:ext cx="1143000" cy="461665"/>
              </a:xfrm>
              <a:prstGeom prst="rect">
                <a:avLst/>
              </a:prstGeom>
              <a:noFill/>
              <a:ln w="9525">
                <a:noFill/>
                <a:miter lim="800000"/>
                <a:headEnd/>
                <a:tailEnd/>
              </a:ln>
            </p:spPr>
            <p:txBody>
              <a:bodyPr wrap="square">
                <a:spAutoFit/>
              </a:bodyPr>
              <a:lstStyle/>
              <a:p>
                <a:r>
                  <a:rPr lang="en-US" sz="2400" dirty="0" smtClean="0">
                    <a:solidFill>
                      <a:srgbClr val="F2F2F2"/>
                    </a:solidFill>
                    <a:latin typeface="Calibri" pitchFamily="34" charset="0"/>
                  </a:rPr>
                  <a:t>mRNA</a:t>
                </a:r>
                <a:endParaRPr lang="en-US" sz="2400" dirty="0">
                  <a:solidFill>
                    <a:srgbClr val="F2F2F2"/>
                  </a:solidFill>
                  <a:latin typeface="Calibri" pitchFamily="34" charset="0"/>
                </a:endParaRPr>
              </a:p>
            </p:txBody>
          </p:sp>
          <p:grpSp>
            <p:nvGrpSpPr>
              <p:cNvPr id="699" name="Group 15"/>
              <p:cNvGrpSpPr>
                <a:grpSpLocks noChangeAspect="1"/>
              </p:cNvGrpSpPr>
              <p:nvPr/>
            </p:nvGrpSpPr>
            <p:grpSpPr bwMode="auto">
              <a:xfrm rot="21575160">
                <a:off x="5486989" y="11733579"/>
                <a:ext cx="166260" cy="191613"/>
                <a:chOff x="480" y="720"/>
                <a:chExt cx="150" cy="144"/>
              </a:xfrm>
            </p:grpSpPr>
            <p:sp>
              <p:nvSpPr>
                <p:cNvPr id="700" name="Oval 16"/>
                <p:cNvSpPr>
                  <a:spLocks noChangeAspect="1" noChangeArrowheads="1"/>
                </p:cNvSpPr>
                <p:nvPr/>
              </p:nvSpPr>
              <p:spPr bwMode="auto">
                <a:xfrm>
                  <a:off x="480" y="720"/>
                  <a:ext cx="143" cy="144"/>
                </a:xfrm>
                <a:prstGeom prst="ellipse">
                  <a:avLst/>
                </a:prstGeom>
                <a:gradFill rotWithShape="0">
                  <a:gsLst>
                    <a:gs pos="0">
                      <a:sysClr val="window" lastClr="FFFFFF"/>
                    </a:gs>
                    <a:gs pos="100000">
                      <a:srgbClr val="FF0000"/>
                    </a:gs>
                  </a:gsLst>
                  <a:path path="shape">
                    <a:fillToRect l="50000" t="50000" r="50000" b="50000"/>
                  </a:path>
                </a:gradFill>
                <a:ln>
                  <a:noFill/>
                </a:ln>
                <a:effectLst>
                  <a:outerShdw blurRad="63500" dist="12700" dir="2700000" algn="ctr" rotWithShape="0">
                    <a:srgbClr val="EEECE1">
                      <a:alpha val="75000"/>
                    </a:srgbClr>
                  </a:outerShdw>
                </a:effectLst>
                <a:extLst>
                  <a:ext uri="{91240B29-F687-4f45-9708-019B960494DF}">
                    <a14:hiddenLine xmlns:a14="http://schemas.microsoft.com/office/drawing/2010/main" w="9525" cap="rnd">
                      <a:solidFill>
                        <a:schemeClr val="tx1"/>
                      </a:solidFill>
                      <a:prstDash val="sysDot"/>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701" name="Rectangle 17"/>
                <p:cNvSpPr>
                  <a:spLocks noChangeAspect="1" noChangeArrowheads="1"/>
                </p:cNvSpPr>
                <p:nvPr/>
              </p:nvSpPr>
              <p:spPr bwMode="auto">
                <a:xfrm>
                  <a:off x="531" y="741"/>
                  <a:ext cx="95" cy="97"/>
                </a:xfrm>
                <a:prstGeom prst="rect">
                  <a:avLst/>
                </a:prstGeom>
                <a:solidFill>
                  <a:sysClr val="window" lastClr="FFFFFF"/>
                </a:solidFill>
                <a:ln>
                  <a:noFill/>
                </a:ln>
                <a:effectLst>
                  <a:outerShdw blurRad="63500" dist="12700" dir="2700000" algn="ctr" rotWithShape="0">
                    <a:srgbClr val="EEECE1">
                      <a:alpha val="75000"/>
                    </a:srgbClr>
                  </a:outerShdw>
                </a:effectLst>
                <a:extLst>
                  <a:ext uri="{91240B29-F687-4f45-9708-019B960494DF}">
                    <a14:hiddenLine xmlns:a14="http://schemas.microsoft.com/office/drawing/2010/main" w="9525" cap="rnd">
                      <a:solidFill>
                        <a:schemeClr val="tx1"/>
                      </a:solidFill>
                      <a:prstDash val="sysDot"/>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grpSp>
          <p:sp>
            <p:nvSpPr>
              <p:cNvPr id="702" name="Line 18"/>
              <p:cNvSpPr>
                <a:spLocks noChangeShapeType="1"/>
              </p:cNvSpPr>
              <p:nvPr/>
            </p:nvSpPr>
            <p:spPr bwMode="auto">
              <a:xfrm flipV="1">
                <a:off x="5638135" y="11806834"/>
                <a:ext cx="1207275" cy="4166"/>
              </a:xfrm>
              <a:prstGeom prst="line">
                <a:avLst/>
              </a:prstGeom>
              <a:noFill/>
              <a:ln w="22225">
                <a:solidFill>
                  <a:srgbClr val="800080"/>
                </a:solidFill>
                <a:round/>
                <a:headEnd/>
                <a:tailEnd/>
              </a:ln>
              <a:effectLst>
                <a:outerShdw blurRad="63500" dist="12700" dir="2700000" algn="ctr" rotWithShape="0">
                  <a:srgbClr val="EEECE1">
                    <a:alpha val="75000"/>
                  </a:srgbClr>
                </a:outerShdw>
              </a:effectLst>
              <a:extLst>
                <a:ext uri="{909E8E84-426E-40dd-AFC4-6F175D3DCCD1}">
                  <a14:hiddenFill xmlns:a14="http://schemas.microsoft.com/office/drawing/2010/main">
                    <a:no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704" name="Oval 21"/>
              <p:cNvSpPr>
                <a:spLocks noChangeAspect="1" noChangeArrowheads="1"/>
              </p:cNvSpPr>
              <p:nvPr/>
            </p:nvSpPr>
            <p:spPr bwMode="auto">
              <a:xfrm rot="420466" flipH="1" flipV="1">
                <a:off x="6892643" y="11700493"/>
                <a:ext cx="92576" cy="145793"/>
              </a:xfrm>
              <a:prstGeom prst="ellipse">
                <a:avLst/>
              </a:prstGeom>
              <a:solidFill>
                <a:srgbClr val="D4FFC7"/>
              </a:solidFill>
              <a:ln w="12700" cap="rnd">
                <a:solidFill>
                  <a:srgbClr val="FF0000"/>
                </a:solidFill>
                <a:prstDash val="sysDot"/>
                <a:round/>
                <a:headEnd/>
                <a:tailEnd/>
              </a:ln>
              <a:effectLst>
                <a:outerShdw blurRad="63500" dist="12700" dir="2700000" algn="ctr" rotWithShape="0">
                  <a:srgbClr val="EEECE1">
                    <a:alpha val="75000"/>
                  </a:srgbClr>
                </a:outerShdw>
              </a:effectLst>
            </p:spPr>
            <p:txBody>
              <a:bodyPr rot="10800000"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729" name="Oval 24"/>
              <p:cNvSpPr>
                <a:spLocks noChangeAspect="1" noChangeArrowheads="1"/>
              </p:cNvSpPr>
              <p:nvPr/>
            </p:nvSpPr>
            <p:spPr bwMode="auto">
              <a:xfrm rot="420466" flipH="1" flipV="1">
                <a:off x="6811402" y="11735899"/>
                <a:ext cx="92577" cy="147876"/>
              </a:xfrm>
              <a:prstGeom prst="ellipse">
                <a:avLst/>
              </a:prstGeom>
              <a:solidFill>
                <a:srgbClr val="D4FFC7"/>
              </a:solidFill>
              <a:ln w="12700" cap="rnd">
                <a:solidFill>
                  <a:srgbClr val="FF0000"/>
                </a:solidFill>
                <a:prstDash val="sysDot"/>
                <a:round/>
                <a:headEnd/>
                <a:tailEnd/>
              </a:ln>
              <a:effectLst>
                <a:outerShdw blurRad="63500" dist="12700" dir="2700000" algn="ctr" rotWithShape="0">
                  <a:srgbClr val="EEECE1">
                    <a:alpha val="75000"/>
                  </a:srgbClr>
                </a:outerShdw>
              </a:effectLst>
            </p:spPr>
            <p:txBody>
              <a:bodyPr rot="10800000"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745" name="Oval 25"/>
              <p:cNvSpPr>
                <a:spLocks noChangeAspect="1" noChangeArrowheads="1"/>
              </p:cNvSpPr>
              <p:nvPr/>
            </p:nvSpPr>
            <p:spPr bwMode="auto">
              <a:xfrm>
                <a:off x="5545558" y="11741910"/>
                <a:ext cx="117138" cy="152040"/>
              </a:xfrm>
              <a:prstGeom prst="ellipse">
                <a:avLst/>
              </a:prstGeom>
              <a:solidFill>
                <a:srgbClr val="948A54"/>
              </a:solidFill>
              <a:ln w="9525">
                <a:noFill/>
                <a:round/>
                <a:headEnd/>
                <a:tailEnd/>
              </a:ln>
              <a:effectLst>
                <a:outerShdw blurRad="63500" dist="12700" dir="2700000" algn="ctr" rotWithShape="0">
                  <a:srgbClr val="EEECE1">
                    <a:alpha val="7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755" name="Oval 374"/>
              <p:cNvSpPr>
                <a:spLocks noChangeArrowheads="1"/>
              </p:cNvSpPr>
              <p:nvPr/>
            </p:nvSpPr>
            <p:spPr bwMode="auto">
              <a:xfrm>
                <a:off x="5656607" y="11814805"/>
                <a:ext cx="294734" cy="133296"/>
              </a:xfrm>
              <a:prstGeom prst="ellipse">
                <a:avLst/>
              </a:prstGeom>
              <a:gradFill rotWithShape="0">
                <a:gsLst>
                  <a:gs pos="0">
                    <a:srgbClr val="CCFFCC">
                      <a:gamma/>
                      <a:shade val="46275"/>
                      <a:invGamma/>
                    </a:srgbClr>
                  </a:gs>
                  <a:gs pos="50000">
                    <a:srgbClr val="CCFFCC"/>
                  </a:gs>
                  <a:gs pos="100000">
                    <a:srgbClr val="CCFFCC">
                      <a:gamma/>
                      <a:shade val="46275"/>
                      <a:invGamma/>
                    </a:srgbClr>
                  </a:gs>
                </a:gsLst>
                <a:lin ang="5400000" scaled="1"/>
              </a:gradFill>
              <a:ln w="9525">
                <a:noFill/>
                <a:round/>
                <a:headEnd/>
                <a:tailEnd type="none" w="sm" len="lg"/>
              </a:ln>
              <a:effectLst>
                <a:outerShdw blurRad="63500" dist="12700" dir="2700000" algn="ctr" rotWithShape="0">
                  <a:srgbClr val="000000">
                    <a:alpha val="75000"/>
                  </a:srgbClr>
                </a:outerShdw>
              </a:effectLst>
            </p:spPr>
            <p:txBody>
              <a:bodyPr wrap="none" anchor="ctr"/>
              <a:lstStyle/>
              <a:p>
                <a:pPr>
                  <a:defRPr/>
                </a:pPr>
                <a:endParaRPr lang="en-US">
                  <a:latin typeface="Calibri"/>
                  <a:ea typeface="ＭＳ Ｐゴシック" charset="0"/>
                  <a:cs typeface="Calibri"/>
                </a:endParaRPr>
              </a:p>
            </p:txBody>
          </p:sp>
          <p:sp>
            <p:nvSpPr>
              <p:cNvPr id="756" name="Oval 23"/>
              <p:cNvSpPr>
                <a:spLocks noChangeAspect="1" noChangeArrowheads="1"/>
              </p:cNvSpPr>
              <p:nvPr/>
            </p:nvSpPr>
            <p:spPr bwMode="auto">
              <a:xfrm rot="420466" flipH="1" flipV="1">
                <a:off x="6988998" y="11742148"/>
                <a:ext cx="92577" cy="145793"/>
              </a:xfrm>
              <a:prstGeom prst="ellipse">
                <a:avLst/>
              </a:prstGeom>
              <a:solidFill>
                <a:srgbClr val="D4FFC7"/>
              </a:solidFill>
              <a:ln w="12700" cap="rnd">
                <a:solidFill>
                  <a:srgbClr val="FF0000"/>
                </a:solidFill>
                <a:prstDash val="sysDot"/>
                <a:round/>
                <a:headEnd/>
                <a:tailEnd/>
              </a:ln>
              <a:effectLst>
                <a:outerShdw blurRad="63500" dist="12700" dir="2700000" algn="ctr" rotWithShape="0">
                  <a:srgbClr val="EEECE1">
                    <a:alpha val="75000"/>
                  </a:srgbClr>
                </a:outerShdw>
              </a:effectLst>
            </p:spPr>
            <p:txBody>
              <a:bodyPr rot="10800000"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sysClr val="windowText" lastClr="000000"/>
                  </a:solidFill>
                  <a:effectLst/>
                  <a:uLnTx/>
                  <a:uFillTx/>
                  <a:latin typeface="Calibri"/>
                  <a:ea typeface="ＭＳ Ｐゴシック" charset="0"/>
                  <a:cs typeface="Calibri"/>
                </a:endParaRPr>
              </a:p>
            </p:txBody>
          </p:sp>
          <p:sp>
            <p:nvSpPr>
              <p:cNvPr id="757" name="Rectangle 3210"/>
              <p:cNvSpPr>
                <a:spLocks noChangeArrowheads="1"/>
              </p:cNvSpPr>
              <p:nvPr/>
            </p:nvSpPr>
            <p:spPr bwMode="auto">
              <a:xfrm>
                <a:off x="6705600" y="11658600"/>
                <a:ext cx="587579" cy="283254"/>
              </a:xfrm>
              <a:prstGeom prst="rect">
                <a:avLst/>
              </a:prstGeom>
              <a:noFill/>
              <a:ln w="9525">
                <a:noFill/>
                <a:miter lim="800000"/>
                <a:headEnd/>
                <a:tailEnd/>
              </a:ln>
            </p:spPr>
            <p:txBody>
              <a:bodyPr wrap="none">
                <a:spAutoFit/>
              </a:bodyPr>
              <a:lstStyle/>
              <a:p>
                <a:r>
                  <a:rPr lang="en-US" sz="800">
                    <a:solidFill>
                      <a:srgbClr val="660066"/>
                    </a:solidFill>
                    <a:latin typeface="Calibri" pitchFamily="34" charset="0"/>
                  </a:rPr>
                  <a:t>AAAA…</a:t>
                </a:r>
              </a:p>
            </p:txBody>
          </p:sp>
          <p:sp>
            <p:nvSpPr>
              <p:cNvPr id="758" name="Rectangle 3182"/>
              <p:cNvSpPr>
                <a:spLocks noChangeArrowheads="1"/>
              </p:cNvSpPr>
              <p:nvPr/>
            </p:nvSpPr>
            <p:spPr bwMode="auto">
              <a:xfrm>
                <a:off x="6629400" y="16002000"/>
                <a:ext cx="1143000" cy="461665"/>
              </a:xfrm>
              <a:prstGeom prst="rect">
                <a:avLst/>
              </a:prstGeom>
              <a:noFill/>
              <a:ln w="9525">
                <a:noFill/>
                <a:miter lim="800000"/>
                <a:headEnd/>
                <a:tailEnd/>
              </a:ln>
            </p:spPr>
            <p:txBody>
              <a:bodyPr wrap="square">
                <a:spAutoFit/>
              </a:bodyPr>
              <a:lstStyle/>
              <a:p>
                <a:r>
                  <a:rPr lang="en-US" sz="2400" dirty="0" smtClean="0">
                    <a:solidFill>
                      <a:srgbClr val="F2F2F2"/>
                    </a:solidFill>
                    <a:latin typeface="Calibri" pitchFamily="34" charset="0"/>
                  </a:rPr>
                  <a:t>Cytosol</a:t>
                </a:r>
                <a:endParaRPr lang="en-US" sz="2400" dirty="0">
                  <a:solidFill>
                    <a:srgbClr val="F2F2F2"/>
                  </a:solidFill>
                  <a:latin typeface="Calibri" pitchFamily="34" charset="0"/>
                </a:endParaRPr>
              </a:p>
            </p:txBody>
          </p:sp>
        </p:grpSp>
      </p:grpSp>
      <p:sp>
        <p:nvSpPr>
          <p:cNvPr id="759" name="Rectangle 758"/>
          <p:cNvSpPr/>
          <p:nvPr/>
        </p:nvSpPr>
        <p:spPr>
          <a:xfrm>
            <a:off x="8718503" y="20526300"/>
            <a:ext cx="806497" cy="762000"/>
          </a:xfrm>
          <a:prstGeom prst="rect">
            <a:avLst/>
          </a:prstGeom>
          <a:solidFill>
            <a:srgbClr val="3366FF"/>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b="1" kern="0" noProof="0" dirty="0" smtClean="0">
                <a:solidFill>
                  <a:srgbClr val="FFFFFF"/>
                </a:solidFill>
                <a:latin typeface="Calibri"/>
              </a:rPr>
              <a:t>WPP</a:t>
            </a:r>
            <a:endParaRPr kumimoji="0" lang="en-US" sz="1800" b="1" i="0" u="none" strike="noStrike" kern="0" cap="none" spc="0" normalizeH="0" baseline="0" noProof="0" dirty="0">
              <a:ln>
                <a:noFill/>
              </a:ln>
              <a:solidFill>
                <a:srgbClr val="FFFFFF"/>
              </a:solidFill>
              <a:effectLst/>
              <a:uLnTx/>
              <a:uFillTx/>
              <a:latin typeface="Calibri"/>
            </a:endParaRPr>
          </a:p>
        </p:txBody>
      </p:sp>
      <p:sp>
        <p:nvSpPr>
          <p:cNvPr id="760" name="Rectangle 759"/>
          <p:cNvSpPr/>
          <p:nvPr/>
        </p:nvSpPr>
        <p:spPr>
          <a:xfrm>
            <a:off x="9525000" y="20526300"/>
            <a:ext cx="2819400" cy="762000"/>
          </a:xfrm>
          <a:prstGeom prst="rect">
            <a:avLst/>
          </a:prstGeom>
          <a:solidFill>
            <a:srgbClr val="00C600">
              <a:alpha val="50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FFFFFF"/>
                </a:solidFill>
                <a:effectLst/>
                <a:uLnTx/>
                <a:uFillTx/>
                <a:latin typeface="Calibri"/>
                <a:ea typeface="+mn-ea"/>
                <a:cs typeface="+mn-cs"/>
              </a:rPr>
              <a:t>GFP</a:t>
            </a: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761" name="Rectangle 760"/>
          <p:cNvSpPr/>
          <p:nvPr/>
        </p:nvSpPr>
        <p:spPr>
          <a:xfrm>
            <a:off x="12268200" y="20526300"/>
            <a:ext cx="736600" cy="762000"/>
          </a:xfrm>
          <a:prstGeom prst="rect">
            <a:avLst/>
          </a:prstGeom>
          <a:solidFill>
            <a:schemeClr val="accent4">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b="1" kern="0" dirty="0" smtClean="0">
                <a:solidFill>
                  <a:srgbClr val="FFFFFF"/>
                </a:solidFill>
                <a:latin typeface="Calibri"/>
              </a:rPr>
              <a:t>BLRP</a:t>
            </a: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762" name="Rectangle 761"/>
          <p:cNvSpPr/>
          <p:nvPr/>
        </p:nvSpPr>
        <p:spPr>
          <a:xfrm>
            <a:off x="6477000" y="20526300"/>
            <a:ext cx="2286000" cy="762000"/>
          </a:xfrm>
          <a:prstGeom prst="rect">
            <a:avLst/>
          </a:prstGeom>
          <a:solidFill>
            <a:schemeClr val="tx2">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b="1" kern="0" dirty="0" smtClean="0">
                <a:solidFill>
                  <a:srgbClr val="FFFFFF"/>
                </a:solidFill>
                <a:latin typeface="Calibri"/>
              </a:rPr>
              <a:t>Promoter</a:t>
            </a:r>
            <a:endParaRPr kumimoji="0" lang="en-US" sz="1800" b="1" i="0" u="none" strike="noStrike" kern="0" cap="none" spc="0" normalizeH="0" baseline="0" noProof="0" dirty="0">
              <a:ln>
                <a:noFill/>
              </a:ln>
              <a:solidFill>
                <a:srgbClr val="FFFFFF"/>
              </a:solidFill>
              <a:effectLst/>
              <a:uLnTx/>
              <a:uFillTx/>
              <a:latin typeface="Calibri"/>
            </a:endParaRPr>
          </a:p>
        </p:txBody>
      </p:sp>
      <p:sp>
        <p:nvSpPr>
          <p:cNvPr id="786" name="Text Box 6"/>
          <p:cNvSpPr txBox="1">
            <a:spLocks noChangeArrowheads="1"/>
          </p:cNvSpPr>
          <p:nvPr/>
        </p:nvSpPr>
        <p:spPr bwMode="auto">
          <a:xfrm>
            <a:off x="8763000" y="17731724"/>
            <a:ext cx="3505200" cy="584776"/>
          </a:xfrm>
          <a:prstGeom prst="rect">
            <a:avLst/>
          </a:prstGeom>
          <a:noFill/>
          <a:ln>
            <a:noFill/>
          </a:ln>
          <a:effectLst/>
          <a:extLst>
            <a:ext uri="{909E8E84-426E-40dd-AFC4-6F175D3DCCD1}">
              <a14:hiddenFill xmlns:a14="http://schemas.microsoft.com/office/drawing/2010/main">
                <a:solidFill>
                  <a:srgbClr val="FFFF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eaLnBrk="0" hangingPunct="0">
              <a:defRPr/>
            </a:pPr>
            <a:r>
              <a:rPr lang="en-US" sz="3200" b="1" dirty="0" smtClean="0">
                <a:solidFill>
                  <a:schemeClr val="bg1">
                    <a:lumMod val="95000"/>
                  </a:schemeClr>
                </a:solidFill>
                <a:latin typeface="Calibri"/>
                <a:ea typeface="ＭＳ Ｐゴシック" charset="0"/>
                <a:cs typeface="Calibri"/>
              </a:rPr>
              <a:t>TRAP Construct </a:t>
            </a:r>
            <a:endParaRPr lang="en-US" sz="3200" b="1" dirty="0">
              <a:solidFill>
                <a:schemeClr val="bg1">
                  <a:lumMod val="95000"/>
                </a:schemeClr>
              </a:solidFill>
              <a:latin typeface="Calibri"/>
              <a:ea typeface="ＭＳ Ｐゴシック" charset="0"/>
              <a:cs typeface="Calibri"/>
            </a:endParaRPr>
          </a:p>
        </p:txBody>
      </p:sp>
      <p:sp>
        <p:nvSpPr>
          <p:cNvPr id="787" name="Text Box 6"/>
          <p:cNvSpPr txBox="1">
            <a:spLocks noChangeArrowheads="1"/>
          </p:cNvSpPr>
          <p:nvPr/>
        </p:nvSpPr>
        <p:spPr bwMode="auto">
          <a:xfrm>
            <a:off x="8763000" y="19764300"/>
            <a:ext cx="3505200" cy="584776"/>
          </a:xfrm>
          <a:prstGeom prst="rect">
            <a:avLst/>
          </a:prstGeom>
          <a:noFill/>
          <a:ln>
            <a:noFill/>
          </a:ln>
          <a:effectLst/>
          <a:extLst>
            <a:ext uri="{909E8E84-426E-40dd-AFC4-6F175D3DCCD1}">
              <a14:hiddenFill xmlns:a14="http://schemas.microsoft.com/office/drawing/2010/main">
                <a:solidFill>
                  <a:srgbClr val="FFFF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eaLnBrk="0" hangingPunct="0">
              <a:defRPr/>
            </a:pPr>
            <a:r>
              <a:rPr lang="en-US" sz="3200" b="1" dirty="0" smtClean="0">
                <a:solidFill>
                  <a:schemeClr val="bg1">
                    <a:lumMod val="95000"/>
                  </a:schemeClr>
                </a:solidFill>
                <a:latin typeface="Calibri"/>
                <a:ea typeface="ＭＳ Ｐゴシック" charset="0"/>
                <a:cs typeface="Calibri"/>
              </a:rPr>
              <a:t>INTACT Construct </a:t>
            </a:r>
            <a:endParaRPr lang="en-US" sz="3200" b="1" dirty="0">
              <a:solidFill>
                <a:schemeClr val="bg1">
                  <a:lumMod val="95000"/>
                </a:schemeClr>
              </a:solidFill>
              <a:latin typeface="Calibri"/>
              <a:ea typeface="ＭＳ Ｐゴシック" charset="0"/>
              <a:cs typeface="Calibri"/>
            </a:endParaRPr>
          </a:p>
        </p:txBody>
      </p:sp>
      <p:sp>
        <p:nvSpPr>
          <p:cNvPr id="604" name="Text Box 6"/>
          <p:cNvSpPr txBox="1">
            <a:spLocks noChangeArrowheads="1"/>
          </p:cNvSpPr>
          <p:nvPr/>
        </p:nvSpPr>
        <p:spPr bwMode="auto">
          <a:xfrm>
            <a:off x="6858000" y="35661600"/>
            <a:ext cx="7086600" cy="707886"/>
          </a:xfrm>
          <a:prstGeom prst="rect">
            <a:avLst/>
          </a:prstGeom>
          <a:noFill/>
          <a:ln>
            <a:noFill/>
          </a:ln>
          <a:effectLst/>
          <a:extLst>
            <a:ext uri="{909E8E84-426E-40dd-AFC4-6F175D3DCCD1}">
              <a14:hiddenFill xmlns:a14="http://schemas.microsoft.com/office/drawing/2010/main">
                <a:solidFill>
                  <a:srgbClr val="FFFF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eaLnBrk="0" hangingPunct="0">
              <a:defRPr/>
            </a:pPr>
            <a:r>
              <a:rPr lang="en-US" sz="4000" b="1" dirty="0" smtClean="0">
                <a:solidFill>
                  <a:schemeClr val="bg1">
                    <a:lumMod val="95000"/>
                  </a:schemeClr>
                </a:solidFill>
                <a:latin typeface="Calibri"/>
                <a:ea typeface="ＭＳ Ｐゴシック" charset="0"/>
                <a:cs typeface="Calibri"/>
              </a:rPr>
              <a:t> </a:t>
            </a:r>
            <a:endParaRPr lang="en-US" sz="4000" b="1" dirty="0">
              <a:solidFill>
                <a:schemeClr val="bg1">
                  <a:lumMod val="95000"/>
                </a:schemeClr>
              </a:solidFill>
              <a:latin typeface="Calibri"/>
              <a:ea typeface="ＭＳ Ｐゴシック" charset="0"/>
              <a:cs typeface="Calibri"/>
            </a:endParaRPr>
          </a:p>
        </p:txBody>
      </p:sp>
      <p:grpSp>
        <p:nvGrpSpPr>
          <p:cNvPr id="1384" name="Group 1383"/>
          <p:cNvGrpSpPr/>
          <p:nvPr/>
        </p:nvGrpSpPr>
        <p:grpSpPr>
          <a:xfrm>
            <a:off x="409772" y="28200955"/>
            <a:ext cx="14139047" cy="14288652"/>
            <a:chOff x="415153" y="29297748"/>
            <a:chExt cx="14139047" cy="14288652"/>
          </a:xfrm>
        </p:grpSpPr>
        <p:sp>
          <p:nvSpPr>
            <p:cNvPr id="165" name="Rectangle 164"/>
            <p:cNvSpPr/>
            <p:nvPr/>
          </p:nvSpPr>
          <p:spPr>
            <a:xfrm>
              <a:off x="418718" y="29413200"/>
              <a:ext cx="14020800" cy="14173200"/>
            </a:xfrm>
            <a:prstGeom prst="rect">
              <a:avLst/>
            </a:prstGeom>
            <a:no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83" name="Group 1382"/>
            <p:cNvGrpSpPr/>
            <p:nvPr/>
          </p:nvGrpSpPr>
          <p:grpSpPr>
            <a:xfrm>
              <a:off x="415153" y="29297748"/>
              <a:ext cx="14139047" cy="14045045"/>
              <a:chOff x="415153" y="29297748"/>
              <a:chExt cx="14139047" cy="14045045"/>
            </a:xfrm>
          </p:grpSpPr>
          <p:sp>
            <p:nvSpPr>
              <p:cNvPr id="590" name="TextBox 589"/>
              <p:cNvSpPr txBox="1"/>
              <p:nvPr/>
            </p:nvSpPr>
            <p:spPr>
              <a:xfrm>
                <a:off x="415153" y="29297748"/>
                <a:ext cx="13871965" cy="707886"/>
              </a:xfrm>
              <a:prstGeom prst="rect">
                <a:avLst/>
              </a:prstGeom>
              <a:noFill/>
            </p:spPr>
            <p:txBody>
              <a:bodyPr wrap="square" rtlCol="0">
                <a:spAutoFit/>
              </a:bodyPr>
              <a:lstStyle/>
              <a:p>
                <a:r>
                  <a:rPr lang="en-US" sz="4000" b="1" dirty="0" smtClean="0">
                    <a:solidFill>
                      <a:schemeClr val="bg1"/>
                    </a:solidFill>
                  </a:rPr>
                  <a:t>(4) T-DNA &amp; Border-junction Capture</a:t>
                </a:r>
              </a:p>
            </p:txBody>
          </p:sp>
          <p:grpSp>
            <p:nvGrpSpPr>
              <p:cNvPr id="1382" name="Group 1381"/>
              <p:cNvGrpSpPr/>
              <p:nvPr/>
            </p:nvGrpSpPr>
            <p:grpSpPr>
              <a:xfrm>
                <a:off x="685493" y="29945832"/>
                <a:ext cx="13868707" cy="13396961"/>
                <a:chOff x="685493" y="30099768"/>
                <a:chExt cx="13868707" cy="13396961"/>
              </a:xfrm>
            </p:grpSpPr>
            <p:sp>
              <p:nvSpPr>
                <p:cNvPr id="857" name="Text Box 6"/>
                <p:cNvSpPr txBox="1">
                  <a:spLocks noChangeArrowheads="1"/>
                </p:cNvSpPr>
                <p:nvPr/>
              </p:nvSpPr>
              <p:spPr bwMode="auto">
                <a:xfrm>
                  <a:off x="7467600" y="31035728"/>
                  <a:ext cx="7086600" cy="707886"/>
                </a:xfrm>
                <a:prstGeom prst="rect">
                  <a:avLst/>
                </a:prstGeom>
                <a:noFill/>
                <a:ln>
                  <a:noFill/>
                </a:ln>
                <a:effectLst/>
                <a:extLst>
                  <a:ext uri="{909E8E84-426E-40dd-AFC4-6F175D3DCCD1}">
                    <a14:hiddenFill xmlns:a14="http://schemas.microsoft.com/office/drawing/2010/main">
                      <a:solidFill>
                        <a:srgbClr val="FFFF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571500" indent="-571500" eaLnBrk="0" hangingPunct="0">
                    <a:buFont typeface="Arial"/>
                    <a:buChar char="•"/>
                    <a:defRPr/>
                  </a:pPr>
                  <a:r>
                    <a:rPr lang="en-US" sz="4000" b="1" dirty="0" smtClean="0">
                      <a:solidFill>
                        <a:schemeClr val="bg1">
                          <a:lumMod val="95000"/>
                        </a:schemeClr>
                      </a:solidFill>
                      <a:latin typeface="Calibri"/>
                      <a:ea typeface="ＭＳ Ｐゴシック" charset="0"/>
                      <a:cs typeface="Calibri"/>
                    </a:rPr>
                    <a:t>Random </a:t>
                  </a:r>
                  <a:endParaRPr lang="en-US" sz="4000" b="1" dirty="0">
                    <a:solidFill>
                      <a:schemeClr val="bg1">
                        <a:lumMod val="95000"/>
                      </a:schemeClr>
                    </a:solidFill>
                    <a:latin typeface="Calibri"/>
                    <a:ea typeface="ＭＳ Ｐゴシック" charset="0"/>
                    <a:cs typeface="Calibri"/>
                  </a:endParaRPr>
                </a:p>
              </p:txBody>
            </p:sp>
            <p:sp>
              <p:nvSpPr>
                <p:cNvPr id="859" name="Text Box 6"/>
                <p:cNvSpPr txBox="1">
                  <a:spLocks noChangeArrowheads="1"/>
                </p:cNvSpPr>
                <p:nvPr/>
              </p:nvSpPr>
              <p:spPr bwMode="auto">
                <a:xfrm>
                  <a:off x="7467600" y="33067728"/>
                  <a:ext cx="7086600" cy="707886"/>
                </a:xfrm>
                <a:prstGeom prst="rect">
                  <a:avLst/>
                </a:prstGeom>
                <a:noFill/>
                <a:ln>
                  <a:noFill/>
                </a:ln>
                <a:effectLst/>
                <a:extLst>
                  <a:ext uri="{909E8E84-426E-40dd-AFC4-6F175D3DCCD1}">
                    <a14:hiddenFill xmlns:a14="http://schemas.microsoft.com/office/drawing/2010/main">
                      <a:solidFill>
                        <a:srgbClr val="FFFF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571500" indent="-571500" eaLnBrk="0" hangingPunct="0">
                    <a:buFont typeface="Arial"/>
                    <a:buChar char="•"/>
                    <a:defRPr/>
                  </a:pPr>
                  <a:r>
                    <a:rPr lang="en-US" sz="4000" b="1" dirty="0" smtClean="0">
                      <a:solidFill>
                        <a:schemeClr val="bg1">
                          <a:lumMod val="95000"/>
                        </a:schemeClr>
                      </a:solidFill>
                      <a:latin typeface="Calibri"/>
                      <a:ea typeface="ＭＳ Ｐゴシック" charset="0"/>
                      <a:cs typeface="Calibri"/>
                    </a:rPr>
                    <a:t>Not always complete  </a:t>
                  </a:r>
                  <a:endParaRPr lang="en-US" sz="4000" b="1" dirty="0">
                    <a:solidFill>
                      <a:schemeClr val="bg1">
                        <a:lumMod val="95000"/>
                      </a:schemeClr>
                    </a:solidFill>
                    <a:latin typeface="Calibri"/>
                    <a:ea typeface="ＭＳ Ｐゴシック" charset="0"/>
                    <a:cs typeface="Calibri"/>
                  </a:endParaRPr>
                </a:p>
              </p:txBody>
            </p:sp>
            <p:sp>
              <p:nvSpPr>
                <p:cNvPr id="861" name="Text Box 6"/>
                <p:cNvSpPr txBox="1">
                  <a:spLocks noChangeArrowheads="1"/>
                </p:cNvSpPr>
                <p:nvPr/>
              </p:nvSpPr>
              <p:spPr bwMode="auto">
                <a:xfrm>
                  <a:off x="7467600" y="32105842"/>
                  <a:ext cx="7086600" cy="707886"/>
                </a:xfrm>
                <a:prstGeom prst="rect">
                  <a:avLst/>
                </a:prstGeom>
                <a:noFill/>
                <a:ln>
                  <a:noFill/>
                </a:ln>
                <a:effectLst/>
                <a:extLst>
                  <a:ext uri="{909E8E84-426E-40dd-AFC4-6F175D3DCCD1}">
                    <a14:hiddenFill xmlns:a14="http://schemas.microsoft.com/office/drawing/2010/main">
                      <a:solidFill>
                        <a:srgbClr val="FFFF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571500" indent="-571500" eaLnBrk="0" hangingPunct="0">
                    <a:buFont typeface="Arial"/>
                    <a:buChar char="•"/>
                    <a:defRPr/>
                  </a:pPr>
                  <a:r>
                    <a:rPr lang="en-US" sz="4000" b="1" dirty="0" smtClean="0">
                      <a:solidFill>
                        <a:schemeClr val="bg1">
                          <a:lumMod val="95000"/>
                        </a:schemeClr>
                      </a:solidFill>
                      <a:latin typeface="Calibri"/>
                      <a:ea typeface="ＭＳ Ｐゴシック" charset="0"/>
                      <a:cs typeface="Calibri"/>
                    </a:rPr>
                    <a:t>Sometimes multiple     </a:t>
                  </a:r>
                  <a:endParaRPr lang="en-US" sz="4000" b="1" dirty="0">
                    <a:solidFill>
                      <a:schemeClr val="bg1">
                        <a:lumMod val="95000"/>
                      </a:schemeClr>
                    </a:solidFill>
                    <a:latin typeface="Calibri"/>
                    <a:ea typeface="ＭＳ Ｐゴシック" charset="0"/>
                    <a:cs typeface="Calibri"/>
                  </a:endParaRPr>
                </a:p>
              </p:txBody>
            </p:sp>
            <p:sp>
              <p:nvSpPr>
                <p:cNvPr id="605" name="Text Box 6"/>
                <p:cNvSpPr txBox="1">
                  <a:spLocks noChangeArrowheads="1"/>
                </p:cNvSpPr>
                <p:nvPr/>
              </p:nvSpPr>
              <p:spPr bwMode="auto">
                <a:xfrm>
                  <a:off x="6894954" y="30117487"/>
                  <a:ext cx="7543800" cy="769441"/>
                </a:xfrm>
                <a:prstGeom prst="rect">
                  <a:avLst/>
                </a:prstGeom>
                <a:noFill/>
                <a:ln>
                  <a:noFill/>
                </a:ln>
                <a:effectLst/>
                <a:extLst>
                  <a:ext uri="{909E8E84-426E-40dd-AFC4-6F175D3DCCD1}">
                    <a14:hiddenFill xmlns:a14="http://schemas.microsoft.com/office/drawing/2010/main">
                      <a:solidFill>
                        <a:srgbClr val="FFFF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eaLnBrk="0" hangingPunct="0">
                    <a:defRPr/>
                  </a:pPr>
                  <a:r>
                    <a:rPr lang="en-US" sz="4400" b="1" dirty="0" smtClean="0">
                      <a:solidFill>
                        <a:schemeClr val="bg1">
                          <a:lumMod val="95000"/>
                        </a:schemeClr>
                      </a:solidFill>
                      <a:latin typeface="Calibri"/>
                      <a:ea typeface="ＭＳ Ｐゴシック" charset="0"/>
                      <a:cs typeface="Calibri"/>
                    </a:rPr>
                    <a:t>Transfer DNA (T-DNA) insertion   </a:t>
                  </a:r>
                  <a:endParaRPr lang="en-US" sz="4400" b="1" dirty="0">
                    <a:solidFill>
                      <a:schemeClr val="bg1">
                        <a:lumMod val="95000"/>
                      </a:schemeClr>
                    </a:solidFill>
                    <a:latin typeface="Calibri"/>
                    <a:ea typeface="ＭＳ Ｐゴシック" charset="0"/>
                    <a:cs typeface="Calibri"/>
                  </a:endParaRPr>
                </a:p>
              </p:txBody>
            </p:sp>
            <p:sp>
              <p:nvSpPr>
                <p:cNvPr id="606" name="Text Box 6"/>
                <p:cNvSpPr txBox="1">
                  <a:spLocks noChangeArrowheads="1"/>
                </p:cNvSpPr>
                <p:nvPr/>
              </p:nvSpPr>
              <p:spPr bwMode="auto">
                <a:xfrm>
                  <a:off x="6894954" y="33912866"/>
                  <a:ext cx="7543800" cy="769441"/>
                </a:xfrm>
                <a:prstGeom prst="rect">
                  <a:avLst/>
                </a:prstGeom>
                <a:noFill/>
                <a:ln>
                  <a:noFill/>
                </a:ln>
                <a:effectLst/>
                <a:extLst>
                  <a:ext uri="{909E8E84-426E-40dd-AFC4-6F175D3DCCD1}">
                    <a14:hiddenFill xmlns:a14="http://schemas.microsoft.com/office/drawing/2010/main">
                      <a:solidFill>
                        <a:srgbClr val="FFFF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eaLnBrk="0" hangingPunct="0">
                    <a:defRPr/>
                  </a:pPr>
                  <a:r>
                    <a:rPr lang="en-US" sz="4400" b="1" dirty="0" smtClean="0">
                      <a:solidFill>
                        <a:schemeClr val="bg1">
                          <a:lumMod val="95000"/>
                        </a:schemeClr>
                      </a:solidFill>
                      <a:latin typeface="Calibri"/>
                      <a:ea typeface="ＭＳ Ｐゴシック" charset="0"/>
                      <a:cs typeface="Calibri"/>
                    </a:rPr>
                    <a:t>Border-junction Capture    </a:t>
                  </a:r>
                  <a:endParaRPr lang="en-US" sz="4400" b="1" dirty="0">
                    <a:solidFill>
                      <a:schemeClr val="bg1">
                        <a:lumMod val="95000"/>
                      </a:schemeClr>
                    </a:solidFill>
                    <a:latin typeface="Calibri"/>
                    <a:ea typeface="ＭＳ Ｐゴシック" charset="0"/>
                    <a:cs typeface="Calibri"/>
                  </a:endParaRPr>
                </a:p>
              </p:txBody>
            </p:sp>
            <p:sp>
              <p:nvSpPr>
                <p:cNvPr id="607" name="Text Box 6"/>
                <p:cNvSpPr txBox="1">
                  <a:spLocks noChangeArrowheads="1"/>
                </p:cNvSpPr>
                <p:nvPr/>
              </p:nvSpPr>
              <p:spPr bwMode="auto">
                <a:xfrm>
                  <a:off x="7467600" y="34687713"/>
                  <a:ext cx="7086600" cy="1938992"/>
                </a:xfrm>
                <a:prstGeom prst="rect">
                  <a:avLst/>
                </a:prstGeom>
                <a:noFill/>
                <a:ln>
                  <a:noFill/>
                </a:ln>
                <a:effectLst/>
                <a:extLst>
                  <a:ext uri="{909E8E84-426E-40dd-AFC4-6F175D3DCCD1}">
                    <a14:hiddenFill xmlns:a14="http://schemas.microsoft.com/office/drawing/2010/main">
                      <a:solidFill>
                        <a:srgbClr val="FFFF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571500" indent="-571500" eaLnBrk="0" hangingPunct="0">
                    <a:buFont typeface="Arial"/>
                    <a:buChar char="•"/>
                    <a:defRPr/>
                  </a:pPr>
                  <a:r>
                    <a:rPr lang="en-US" sz="4000" b="1" dirty="0" smtClean="0">
                      <a:solidFill>
                        <a:schemeClr val="bg1">
                          <a:lumMod val="95000"/>
                        </a:schemeClr>
                      </a:solidFill>
                      <a:latin typeface="Calibri"/>
                      <a:ea typeface="ＭＳ Ｐゴシック" charset="0"/>
                      <a:cs typeface="Calibri"/>
                    </a:rPr>
                    <a:t>Capture probes (     ) hybridized to border sequences  </a:t>
                  </a:r>
                  <a:endParaRPr lang="en-US" sz="4000" b="1" dirty="0">
                    <a:solidFill>
                      <a:schemeClr val="bg1">
                        <a:lumMod val="95000"/>
                      </a:schemeClr>
                    </a:solidFill>
                    <a:latin typeface="Calibri"/>
                    <a:ea typeface="ＭＳ Ｐゴシック" charset="0"/>
                    <a:cs typeface="Calibri"/>
                  </a:endParaRPr>
                </a:p>
              </p:txBody>
            </p:sp>
            <p:sp>
              <p:nvSpPr>
                <p:cNvPr id="1040" name="Text Box 6"/>
                <p:cNvSpPr txBox="1">
                  <a:spLocks noChangeArrowheads="1"/>
                </p:cNvSpPr>
                <p:nvPr/>
              </p:nvSpPr>
              <p:spPr bwMode="auto">
                <a:xfrm>
                  <a:off x="7467600" y="36631326"/>
                  <a:ext cx="7086600" cy="1323439"/>
                </a:xfrm>
                <a:prstGeom prst="rect">
                  <a:avLst/>
                </a:prstGeom>
                <a:noFill/>
                <a:ln>
                  <a:noFill/>
                </a:ln>
                <a:effectLst/>
                <a:extLst>
                  <a:ext uri="{909E8E84-426E-40dd-AFC4-6F175D3DCCD1}">
                    <a14:hiddenFill xmlns:a14="http://schemas.microsoft.com/office/drawing/2010/main">
                      <a:solidFill>
                        <a:srgbClr val="FFFF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571500" indent="-571500" eaLnBrk="0" hangingPunct="0">
                    <a:buFont typeface="Arial"/>
                    <a:buChar char="•"/>
                    <a:defRPr/>
                  </a:pPr>
                  <a:r>
                    <a:rPr lang="en-US" sz="4000" b="1" dirty="0" smtClean="0">
                      <a:solidFill>
                        <a:schemeClr val="bg1">
                          <a:lumMod val="95000"/>
                        </a:schemeClr>
                      </a:solidFill>
                      <a:latin typeface="Calibri"/>
                      <a:ea typeface="ＭＳ Ｐゴシック" charset="0"/>
                      <a:cs typeface="Calibri"/>
                    </a:rPr>
                    <a:t>Streptavidin beads bind capture probes</a:t>
                  </a:r>
                  <a:endParaRPr lang="en-US" sz="4000" b="1" dirty="0">
                    <a:solidFill>
                      <a:schemeClr val="bg1">
                        <a:lumMod val="95000"/>
                      </a:schemeClr>
                    </a:solidFill>
                    <a:latin typeface="Calibri"/>
                    <a:ea typeface="ＭＳ Ｐゴシック" charset="0"/>
                    <a:cs typeface="Calibri"/>
                  </a:endParaRPr>
                </a:p>
              </p:txBody>
            </p:sp>
            <p:grpSp>
              <p:nvGrpSpPr>
                <p:cNvPr id="1052" name="Group 1051"/>
                <p:cNvGrpSpPr/>
                <p:nvPr/>
              </p:nvGrpSpPr>
              <p:grpSpPr>
                <a:xfrm>
                  <a:off x="9082533" y="38445672"/>
                  <a:ext cx="5003079" cy="4755237"/>
                  <a:chOff x="8426449" y="38896939"/>
                  <a:chExt cx="625475" cy="625475"/>
                </a:xfrm>
              </p:grpSpPr>
              <p:sp>
                <p:nvSpPr>
                  <p:cNvPr id="1050" name="32-Point Star 1049"/>
                  <p:cNvSpPr/>
                  <p:nvPr/>
                </p:nvSpPr>
                <p:spPr>
                  <a:xfrm>
                    <a:off x="8426449" y="38896939"/>
                    <a:ext cx="625475" cy="625475"/>
                  </a:xfrm>
                  <a:prstGeom prst="star32">
                    <a:avLst/>
                  </a:prstGeom>
                  <a:solidFill>
                    <a:srgbClr val="0000FF"/>
                  </a:solidFill>
                  <a:ln>
                    <a:no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1" name="Oval 1050"/>
                  <p:cNvSpPr/>
                  <p:nvPr/>
                </p:nvSpPr>
                <p:spPr>
                  <a:xfrm>
                    <a:off x="8510537" y="38985830"/>
                    <a:ext cx="450850" cy="450850"/>
                  </a:xfrm>
                  <a:prstGeom prst="ellipse">
                    <a:avLst/>
                  </a:prstGeom>
                  <a:solidFill>
                    <a:srgbClr val="3366FF"/>
                  </a:solidFill>
                  <a:ln>
                    <a:no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chemeClr val="tx1"/>
                        </a:solidFill>
                      </a:rPr>
                      <a:t>Streptavidin bead</a:t>
                    </a:r>
                    <a:endParaRPr lang="en-US" sz="3200" b="1" dirty="0">
                      <a:solidFill>
                        <a:schemeClr val="tx1"/>
                      </a:solidFill>
                    </a:endParaRPr>
                  </a:p>
                </p:txBody>
              </p:sp>
            </p:grpSp>
            <p:sp>
              <p:nvSpPr>
                <p:cNvPr id="1060" name="Isosceles Triangle 1059"/>
                <p:cNvSpPr/>
                <p:nvPr/>
              </p:nvSpPr>
              <p:spPr>
                <a:xfrm>
                  <a:off x="11747497" y="34875363"/>
                  <a:ext cx="342900" cy="411145"/>
                </a:xfrm>
                <a:prstGeom prst="triangle">
                  <a:avLst/>
                </a:prstGeom>
                <a:solidFill>
                  <a:srgbClr val="FF80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81" name="Group 1380"/>
                <p:cNvGrpSpPr/>
                <p:nvPr/>
              </p:nvGrpSpPr>
              <p:grpSpPr>
                <a:xfrm>
                  <a:off x="685493" y="30099768"/>
                  <a:ext cx="7594907" cy="13396961"/>
                  <a:chOff x="685493" y="30176736"/>
                  <a:chExt cx="7594907" cy="13396961"/>
                </a:xfrm>
              </p:grpSpPr>
              <p:grpSp>
                <p:nvGrpSpPr>
                  <p:cNvPr id="364" name="Group 363"/>
                  <p:cNvGrpSpPr/>
                  <p:nvPr/>
                </p:nvGrpSpPr>
                <p:grpSpPr>
                  <a:xfrm>
                    <a:off x="685493" y="30176736"/>
                    <a:ext cx="7594906" cy="13396961"/>
                    <a:chOff x="194266" y="352404"/>
                    <a:chExt cx="4083192" cy="6781913"/>
                  </a:xfrm>
                </p:grpSpPr>
                <p:sp>
                  <p:nvSpPr>
                    <p:cNvPr id="365" name="Freeform 14"/>
                    <p:cNvSpPr/>
                    <p:nvPr/>
                  </p:nvSpPr>
                  <p:spPr>
                    <a:xfrm>
                      <a:off x="317331" y="737384"/>
                      <a:ext cx="2909183" cy="3966857"/>
                    </a:xfrm>
                    <a:custGeom>
                      <a:avLst/>
                      <a:gdLst>
                        <a:gd name="connsiteX0" fmla="*/ 913211 w 1162917"/>
                        <a:gd name="connsiteY0" fmla="*/ 42808 h 1819346"/>
                        <a:gd name="connsiteX1" fmla="*/ 1055900 w 1162917"/>
                        <a:gd name="connsiteY1" fmla="*/ 99886 h 1819346"/>
                        <a:gd name="connsiteX2" fmla="*/ 1120110 w 1162917"/>
                        <a:gd name="connsiteY2" fmla="*/ 221175 h 1819346"/>
                        <a:gd name="connsiteX3" fmla="*/ 1141514 w 1162917"/>
                        <a:gd name="connsiteY3" fmla="*/ 449486 h 1819346"/>
                        <a:gd name="connsiteX4" fmla="*/ 1162917 w 1162917"/>
                        <a:gd name="connsiteY4" fmla="*/ 706334 h 1819346"/>
                        <a:gd name="connsiteX5" fmla="*/ 1155783 w 1162917"/>
                        <a:gd name="connsiteY5" fmla="*/ 941779 h 1819346"/>
                        <a:gd name="connsiteX6" fmla="*/ 1162917 w 1162917"/>
                        <a:gd name="connsiteY6" fmla="*/ 1184359 h 1819346"/>
                        <a:gd name="connsiteX7" fmla="*/ 1148648 w 1162917"/>
                        <a:gd name="connsiteY7" fmla="*/ 1405534 h 1819346"/>
                        <a:gd name="connsiteX8" fmla="*/ 1120110 w 1162917"/>
                        <a:gd name="connsiteY8" fmla="*/ 1655249 h 1819346"/>
                        <a:gd name="connsiteX9" fmla="*/ 1055900 w 1162917"/>
                        <a:gd name="connsiteY9" fmla="*/ 1762269 h 1819346"/>
                        <a:gd name="connsiteX10" fmla="*/ 863270 w 1162917"/>
                        <a:gd name="connsiteY10" fmla="*/ 1805077 h 1819346"/>
                        <a:gd name="connsiteX11" fmla="*/ 642102 w 1162917"/>
                        <a:gd name="connsiteY11" fmla="*/ 1812212 h 1819346"/>
                        <a:gd name="connsiteX12" fmla="*/ 385261 w 1162917"/>
                        <a:gd name="connsiteY12" fmla="*/ 1819346 h 1819346"/>
                        <a:gd name="connsiteX13" fmla="*/ 164093 w 1162917"/>
                        <a:gd name="connsiteY13" fmla="*/ 1783673 h 1819346"/>
                        <a:gd name="connsiteX14" fmla="*/ 57076 w 1162917"/>
                        <a:gd name="connsiteY14" fmla="*/ 1655249 h 1819346"/>
                        <a:gd name="connsiteX15" fmla="*/ 0 w 1162917"/>
                        <a:gd name="connsiteY15" fmla="*/ 1441208 h 1819346"/>
                        <a:gd name="connsiteX16" fmla="*/ 42807 w 1162917"/>
                        <a:gd name="connsiteY16" fmla="*/ 1084473 h 1819346"/>
                        <a:gd name="connsiteX17" fmla="*/ 57076 w 1162917"/>
                        <a:gd name="connsiteY17" fmla="*/ 820490 h 1819346"/>
                        <a:gd name="connsiteX18" fmla="*/ 49941 w 1162917"/>
                        <a:gd name="connsiteY18" fmla="*/ 570775 h 1819346"/>
                        <a:gd name="connsiteX19" fmla="*/ 28538 w 1162917"/>
                        <a:gd name="connsiteY19" fmla="*/ 342465 h 1819346"/>
                        <a:gd name="connsiteX20" fmla="*/ 21404 w 1162917"/>
                        <a:gd name="connsiteY20" fmla="*/ 164098 h 1819346"/>
                        <a:gd name="connsiteX21" fmla="*/ 142689 w 1162917"/>
                        <a:gd name="connsiteY21" fmla="*/ 14269 h 1819346"/>
                        <a:gd name="connsiteX22" fmla="*/ 406664 w 1162917"/>
                        <a:gd name="connsiteY22" fmla="*/ 0 h 1819346"/>
                        <a:gd name="connsiteX23" fmla="*/ 592160 w 1162917"/>
                        <a:gd name="connsiteY23" fmla="*/ 0 h 1819346"/>
                        <a:gd name="connsiteX24" fmla="*/ 763387 w 1162917"/>
                        <a:gd name="connsiteY24" fmla="*/ 0 h 1819346"/>
                        <a:gd name="connsiteX25" fmla="*/ 913211 w 1162917"/>
                        <a:gd name="connsiteY25" fmla="*/ 42808 h 1819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62917" h="1819346">
                          <a:moveTo>
                            <a:pt x="913211" y="42808"/>
                          </a:moveTo>
                          <a:lnTo>
                            <a:pt x="1055900" y="99886"/>
                          </a:lnTo>
                          <a:lnTo>
                            <a:pt x="1120110" y="221175"/>
                          </a:lnTo>
                          <a:lnTo>
                            <a:pt x="1141514" y="449486"/>
                          </a:lnTo>
                          <a:lnTo>
                            <a:pt x="1162917" y="706334"/>
                          </a:lnTo>
                          <a:lnTo>
                            <a:pt x="1155783" y="941779"/>
                          </a:lnTo>
                          <a:lnTo>
                            <a:pt x="1162917" y="1184359"/>
                          </a:lnTo>
                          <a:lnTo>
                            <a:pt x="1148648" y="1405534"/>
                          </a:lnTo>
                          <a:lnTo>
                            <a:pt x="1120110" y="1655249"/>
                          </a:lnTo>
                          <a:lnTo>
                            <a:pt x="1055900" y="1762269"/>
                          </a:lnTo>
                          <a:lnTo>
                            <a:pt x="863270" y="1805077"/>
                          </a:lnTo>
                          <a:lnTo>
                            <a:pt x="642102" y="1812212"/>
                          </a:lnTo>
                          <a:lnTo>
                            <a:pt x="385261" y="1819346"/>
                          </a:lnTo>
                          <a:lnTo>
                            <a:pt x="164093" y="1783673"/>
                          </a:lnTo>
                          <a:lnTo>
                            <a:pt x="57076" y="1655249"/>
                          </a:lnTo>
                          <a:lnTo>
                            <a:pt x="0" y="1441208"/>
                          </a:lnTo>
                          <a:lnTo>
                            <a:pt x="42807" y="1084473"/>
                          </a:lnTo>
                          <a:lnTo>
                            <a:pt x="57076" y="820490"/>
                          </a:lnTo>
                          <a:lnTo>
                            <a:pt x="49941" y="570775"/>
                          </a:lnTo>
                          <a:lnTo>
                            <a:pt x="28538" y="342465"/>
                          </a:lnTo>
                          <a:lnTo>
                            <a:pt x="21404" y="164098"/>
                          </a:lnTo>
                          <a:lnTo>
                            <a:pt x="142689" y="14269"/>
                          </a:lnTo>
                          <a:lnTo>
                            <a:pt x="406664" y="0"/>
                          </a:lnTo>
                          <a:lnTo>
                            <a:pt x="592160" y="0"/>
                          </a:lnTo>
                          <a:lnTo>
                            <a:pt x="763387" y="0"/>
                          </a:lnTo>
                          <a:lnTo>
                            <a:pt x="913211" y="42808"/>
                          </a:lnTo>
                          <a:close/>
                        </a:path>
                      </a:pathLst>
                    </a:custGeom>
                    <a:solidFill>
                      <a:srgbClr val="00FF00">
                        <a:alpha val="25000"/>
                      </a:srgbClr>
                    </a:solidFill>
                    <a:ln w="1905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66" name="Freeform 7"/>
                    <p:cNvSpPr/>
                    <p:nvPr/>
                  </p:nvSpPr>
                  <p:spPr>
                    <a:xfrm>
                      <a:off x="301353" y="352404"/>
                      <a:ext cx="2141729" cy="326684"/>
                    </a:xfrm>
                    <a:custGeom>
                      <a:avLst/>
                      <a:gdLst>
                        <a:gd name="connsiteX0" fmla="*/ 0 w 856135"/>
                        <a:gd name="connsiteY0" fmla="*/ 42808 h 149829"/>
                        <a:gd name="connsiteX1" fmla="*/ 0 w 856135"/>
                        <a:gd name="connsiteY1" fmla="*/ 42808 h 149829"/>
                        <a:gd name="connsiteX2" fmla="*/ 49941 w 856135"/>
                        <a:gd name="connsiteY2" fmla="*/ 114155 h 149829"/>
                        <a:gd name="connsiteX3" fmla="*/ 57076 w 856135"/>
                        <a:gd name="connsiteY3" fmla="*/ 135559 h 149829"/>
                        <a:gd name="connsiteX4" fmla="*/ 71345 w 856135"/>
                        <a:gd name="connsiteY4" fmla="*/ 149829 h 149829"/>
                        <a:gd name="connsiteX5" fmla="*/ 306782 w 856135"/>
                        <a:gd name="connsiteY5" fmla="*/ 121290 h 149829"/>
                        <a:gd name="connsiteX6" fmla="*/ 627833 w 856135"/>
                        <a:gd name="connsiteY6" fmla="*/ 121290 h 149829"/>
                        <a:gd name="connsiteX7" fmla="*/ 820463 w 856135"/>
                        <a:gd name="connsiteY7" fmla="*/ 121290 h 149829"/>
                        <a:gd name="connsiteX8" fmla="*/ 856135 w 856135"/>
                        <a:gd name="connsiteY8" fmla="*/ 0 h 149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6135" h="149829">
                          <a:moveTo>
                            <a:pt x="0" y="42808"/>
                          </a:moveTo>
                          <a:lnTo>
                            <a:pt x="0" y="42808"/>
                          </a:lnTo>
                          <a:cubicBezTo>
                            <a:pt x="16647" y="66590"/>
                            <a:pt x="40761" y="86615"/>
                            <a:pt x="49941" y="114155"/>
                          </a:cubicBezTo>
                          <a:cubicBezTo>
                            <a:pt x="52319" y="121290"/>
                            <a:pt x="53207" y="129110"/>
                            <a:pt x="57076" y="135559"/>
                          </a:cubicBezTo>
                          <a:cubicBezTo>
                            <a:pt x="60537" y="141327"/>
                            <a:pt x="71345" y="149829"/>
                            <a:pt x="71345" y="149829"/>
                          </a:cubicBezTo>
                          <a:lnTo>
                            <a:pt x="306782" y="121290"/>
                          </a:lnTo>
                          <a:lnTo>
                            <a:pt x="627833" y="121290"/>
                          </a:lnTo>
                          <a:lnTo>
                            <a:pt x="820463" y="121290"/>
                          </a:lnTo>
                          <a:lnTo>
                            <a:pt x="856135" y="0"/>
                          </a:lnTo>
                        </a:path>
                      </a:pathLst>
                    </a:cu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367" name="Freeform 8"/>
                    <p:cNvSpPr/>
                    <p:nvPr/>
                  </p:nvSpPr>
                  <p:spPr>
                    <a:xfrm>
                      <a:off x="2532323" y="399071"/>
                      <a:ext cx="1249342" cy="1042274"/>
                    </a:xfrm>
                    <a:custGeom>
                      <a:avLst/>
                      <a:gdLst>
                        <a:gd name="connsiteX0" fmla="*/ 21403 w 499412"/>
                        <a:gd name="connsiteY0" fmla="*/ 0 h 478025"/>
                        <a:gd name="connsiteX1" fmla="*/ 0 w 499412"/>
                        <a:gd name="connsiteY1" fmla="*/ 107021 h 478025"/>
                        <a:gd name="connsiteX2" fmla="*/ 214033 w 499412"/>
                        <a:gd name="connsiteY2" fmla="*/ 185502 h 478025"/>
                        <a:gd name="connsiteX3" fmla="*/ 285378 w 499412"/>
                        <a:gd name="connsiteY3" fmla="*/ 292523 h 478025"/>
                        <a:gd name="connsiteX4" fmla="*/ 306781 w 499412"/>
                        <a:gd name="connsiteY4" fmla="*/ 470890 h 478025"/>
                        <a:gd name="connsiteX5" fmla="*/ 499412 w 499412"/>
                        <a:gd name="connsiteY5" fmla="*/ 478025 h 47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412" h="478025">
                          <a:moveTo>
                            <a:pt x="21403" y="0"/>
                          </a:moveTo>
                          <a:lnTo>
                            <a:pt x="0" y="107021"/>
                          </a:lnTo>
                          <a:lnTo>
                            <a:pt x="214033" y="185502"/>
                          </a:lnTo>
                          <a:lnTo>
                            <a:pt x="285378" y="292523"/>
                          </a:lnTo>
                          <a:lnTo>
                            <a:pt x="306781" y="470890"/>
                          </a:lnTo>
                          <a:lnTo>
                            <a:pt x="499412" y="478025"/>
                          </a:lnTo>
                        </a:path>
                      </a:pathLst>
                    </a:cu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368" name="Freeform 9"/>
                    <p:cNvSpPr/>
                    <p:nvPr/>
                  </p:nvSpPr>
                  <p:spPr>
                    <a:xfrm>
                      <a:off x="3246232" y="1511277"/>
                      <a:ext cx="553279" cy="3297936"/>
                    </a:xfrm>
                    <a:custGeom>
                      <a:avLst/>
                      <a:gdLst>
                        <a:gd name="connsiteX0" fmla="*/ 221168 w 221168"/>
                        <a:gd name="connsiteY0" fmla="*/ 21404 h 1512554"/>
                        <a:gd name="connsiteX1" fmla="*/ 35672 w 221168"/>
                        <a:gd name="connsiteY1" fmla="*/ 0 h 1512554"/>
                        <a:gd name="connsiteX2" fmla="*/ 49941 w 221168"/>
                        <a:gd name="connsiteY2" fmla="*/ 249714 h 1512554"/>
                        <a:gd name="connsiteX3" fmla="*/ 49941 w 221168"/>
                        <a:gd name="connsiteY3" fmla="*/ 478024 h 1512554"/>
                        <a:gd name="connsiteX4" fmla="*/ 57076 w 221168"/>
                        <a:gd name="connsiteY4" fmla="*/ 713469 h 1512554"/>
                        <a:gd name="connsiteX5" fmla="*/ 42807 w 221168"/>
                        <a:gd name="connsiteY5" fmla="*/ 1005991 h 1512554"/>
                        <a:gd name="connsiteX6" fmla="*/ 0 w 221168"/>
                        <a:gd name="connsiteY6" fmla="*/ 1348456 h 1512554"/>
                        <a:gd name="connsiteX7" fmla="*/ 21403 w 221168"/>
                        <a:gd name="connsiteY7" fmla="*/ 1434073 h 1512554"/>
                        <a:gd name="connsiteX8" fmla="*/ 114151 w 221168"/>
                        <a:gd name="connsiteY8" fmla="*/ 1512554 h 151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168" h="1512554">
                          <a:moveTo>
                            <a:pt x="221168" y="21404"/>
                          </a:moveTo>
                          <a:lnTo>
                            <a:pt x="35672" y="0"/>
                          </a:lnTo>
                          <a:lnTo>
                            <a:pt x="49941" y="249714"/>
                          </a:lnTo>
                          <a:lnTo>
                            <a:pt x="49941" y="478024"/>
                          </a:lnTo>
                          <a:lnTo>
                            <a:pt x="57076" y="713469"/>
                          </a:lnTo>
                          <a:lnTo>
                            <a:pt x="42807" y="1005991"/>
                          </a:lnTo>
                          <a:lnTo>
                            <a:pt x="0" y="1348456"/>
                          </a:lnTo>
                          <a:lnTo>
                            <a:pt x="21403" y="1434073"/>
                          </a:lnTo>
                          <a:lnTo>
                            <a:pt x="114151" y="1512554"/>
                          </a:lnTo>
                        </a:path>
                      </a:pathLst>
                    </a:cu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369" name="Freeform 12"/>
                    <p:cNvSpPr/>
                    <p:nvPr/>
                  </p:nvSpPr>
                  <p:spPr>
                    <a:xfrm>
                      <a:off x="354898" y="4653650"/>
                      <a:ext cx="3051963" cy="404464"/>
                    </a:xfrm>
                    <a:custGeom>
                      <a:avLst/>
                      <a:gdLst>
                        <a:gd name="connsiteX0" fmla="*/ 1219992 w 1219992"/>
                        <a:gd name="connsiteY0" fmla="*/ 107021 h 185502"/>
                        <a:gd name="connsiteX1" fmla="*/ 1098706 w 1219992"/>
                        <a:gd name="connsiteY1" fmla="*/ 0 h 185502"/>
                        <a:gd name="connsiteX2" fmla="*/ 998824 w 1219992"/>
                        <a:gd name="connsiteY2" fmla="*/ 42809 h 185502"/>
                        <a:gd name="connsiteX3" fmla="*/ 806194 w 1219992"/>
                        <a:gd name="connsiteY3" fmla="*/ 71347 h 185502"/>
                        <a:gd name="connsiteX4" fmla="*/ 535084 w 1219992"/>
                        <a:gd name="connsiteY4" fmla="*/ 64213 h 185502"/>
                        <a:gd name="connsiteX5" fmla="*/ 214033 w 1219992"/>
                        <a:gd name="connsiteY5" fmla="*/ 57078 h 185502"/>
                        <a:gd name="connsiteX6" fmla="*/ 92748 w 1219992"/>
                        <a:gd name="connsiteY6" fmla="*/ 78482 h 185502"/>
                        <a:gd name="connsiteX7" fmla="*/ 0 w 1219992"/>
                        <a:gd name="connsiteY7" fmla="*/ 185502 h 185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992" h="185502">
                          <a:moveTo>
                            <a:pt x="1219992" y="107021"/>
                          </a:moveTo>
                          <a:lnTo>
                            <a:pt x="1098706" y="0"/>
                          </a:lnTo>
                          <a:lnTo>
                            <a:pt x="998824" y="42809"/>
                          </a:lnTo>
                          <a:lnTo>
                            <a:pt x="806194" y="71347"/>
                          </a:lnTo>
                          <a:lnTo>
                            <a:pt x="535084" y="64213"/>
                          </a:lnTo>
                          <a:lnTo>
                            <a:pt x="214033" y="57078"/>
                          </a:lnTo>
                          <a:lnTo>
                            <a:pt x="92748" y="78482"/>
                          </a:lnTo>
                          <a:lnTo>
                            <a:pt x="0" y="185502"/>
                          </a:lnTo>
                        </a:path>
                      </a:pathLst>
                    </a:cu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370" name="Freeform 13"/>
                    <p:cNvSpPr/>
                    <p:nvPr/>
                  </p:nvSpPr>
                  <p:spPr>
                    <a:xfrm>
                      <a:off x="194266" y="469003"/>
                      <a:ext cx="232021" cy="4464661"/>
                    </a:xfrm>
                    <a:custGeom>
                      <a:avLst/>
                      <a:gdLst>
                        <a:gd name="connsiteX0" fmla="*/ 0 w 92748"/>
                        <a:gd name="connsiteY0" fmla="*/ 2047657 h 2047657"/>
                        <a:gd name="connsiteX1" fmla="*/ 92748 w 92748"/>
                        <a:gd name="connsiteY1" fmla="*/ 1947771 h 2047657"/>
                        <a:gd name="connsiteX2" fmla="*/ 85614 w 92748"/>
                        <a:gd name="connsiteY2" fmla="*/ 1869290 h 2047657"/>
                        <a:gd name="connsiteX3" fmla="*/ 7135 w 92748"/>
                        <a:gd name="connsiteY3" fmla="*/ 1640979 h 2047657"/>
                        <a:gd name="connsiteX4" fmla="*/ 7135 w 92748"/>
                        <a:gd name="connsiteY4" fmla="*/ 1462612 h 2047657"/>
                        <a:gd name="connsiteX5" fmla="*/ 35673 w 92748"/>
                        <a:gd name="connsiteY5" fmla="*/ 948914 h 2047657"/>
                        <a:gd name="connsiteX6" fmla="*/ 35673 w 92748"/>
                        <a:gd name="connsiteY6" fmla="*/ 642123 h 2047657"/>
                        <a:gd name="connsiteX7" fmla="*/ 14269 w 92748"/>
                        <a:gd name="connsiteY7" fmla="*/ 385274 h 2047657"/>
                        <a:gd name="connsiteX8" fmla="*/ 35673 w 92748"/>
                        <a:gd name="connsiteY8" fmla="*/ 199772 h 2047657"/>
                        <a:gd name="connsiteX9" fmla="*/ 35673 w 92748"/>
                        <a:gd name="connsiteY9" fmla="*/ 199772 h 2047657"/>
                        <a:gd name="connsiteX10" fmla="*/ 85614 w 92748"/>
                        <a:gd name="connsiteY10" fmla="*/ 135559 h 2047657"/>
                        <a:gd name="connsiteX11" fmla="*/ 0 w 92748"/>
                        <a:gd name="connsiteY11" fmla="*/ 0 h 20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48" h="2047657">
                          <a:moveTo>
                            <a:pt x="0" y="2047657"/>
                          </a:moveTo>
                          <a:lnTo>
                            <a:pt x="92748" y="1947771"/>
                          </a:lnTo>
                          <a:lnTo>
                            <a:pt x="85614" y="1869290"/>
                          </a:lnTo>
                          <a:lnTo>
                            <a:pt x="7135" y="1640979"/>
                          </a:lnTo>
                          <a:lnTo>
                            <a:pt x="7135" y="1462612"/>
                          </a:lnTo>
                          <a:lnTo>
                            <a:pt x="35673" y="948914"/>
                          </a:lnTo>
                          <a:lnTo>
                            <a:pt x="35673" y="642123"/>
                          </a:lnTo>
                          <a:lnTo>
                            <a:pt x="14269" y="385274"/>
                          </a:lnTo>
                          <a:lnTo>
                            <a:pt x="35673" y="199772"/>
                          </a:lnTo>
                          <a:lnTo>
                            <a:pt x="35673" y="199772"/>
                          </a:lnTo>
                          <a:lnTo>
                            <a:pt x="85614" y="135559"/>
                          </a:lnTo>
                          <a:lnTo>
                            <a:pt x="0" y="0"/>
                          </a:lnTo>
                        </a:path>
                      </a:pathLst>
                    </a:cu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373" name="Oval 1"/>
                    <p:cNvSpPr/>
                    <p:nvPr/>
                  </p:nvSpPr>
                  <p:spPr>
                    <a:xfrm>
                      <a:off x="686033" y="1400515"/>
                      <a:ext cx="2209800" cy="2133598"/>
                    </a:xfrm>
                    <a:prstGeom prst="ellipse">
                      <a:avLst/>
                    </a:prstGeom>
                    <a:noFill/>
                    <a:ln w="19050" cmpd="sng">
                      <a:solidFill>
                        <a:schemeClr val="bg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374" name="Oval 545"/>
                    <p:cNvSpPr>
                      <a:spLocks noChangeArrowheads="1"/>
                    </p:cNvSpPr>
                    <p:nvPr/>
                  </p:nvSpPr>
                  <p:spPr bwMode="auto">
                    <a:xfrm>
                      <a:off x="867128" y="2049295"/>
                      <a:ext cx="473629" cy="460653"/>
                    </a:xfrm>
                    <a:prstGeom prst="ellipse">
                      <a:avLst/>
                    </a:prstGeom>
                    <a:gradFill rotWithShape="1">
                      <a:gsLst>
                        <a:gs pos="0">
                          <a:srgbClr val="A6A6A6"/>
                        </a:gs>
                        <a:gs pos="100000">
                          <a:srgbClr val="FFFFFF"/>
                        </a:gs>
                      </a:gsLst>
                      <a:lin ang="0" scaled="1"/>
                    </a:gradFill>
                    <a:ln w="9525">
                      <a:solidFill>
                        <a:schemeClr val="bg1"/>
                      </a:solidFill>
                      <a:round/>
                      <a:headEnd/>
                      <a:tailEnd/>
                    </a:ln>
                    <a:effectLst>
                      <a:outerShdw dist="23000" dir="5400000" rotWithShape="0">
                        <a:srgbClr val="808080">
                          <a:alpha val="34999"/>
                        </a:srgbClr>
                      </a:outerShdw>
                    </a:effectLst>
                  </p:spPr>
                  <p:txBody>
                    <a:bodyPr anchor="ctr"/>
                    <a:lstStyle/>
                    <a:p>
                      <a:pPr algn="ctr">
                        <a:defRPr/>
                      </a:pPr>
                      <a:endParaRPr lang="en-US">
                        <a:solidFill>
                          <a:schemeClr val="bg1"/>
                        </a:solidFill>
                        <a:latin typeface="Calibri"/>
                        <a:ea typeface="+mn-ea"/>
                        <a:cs typeface="Calibri"/>
                      </a:endParaRPr>
                    </a:p>
                  </p:txBody>
                </p:sp>
                <p:sp>
                  <p:nvSpPr>
                    <p:cNvPr id="375" name="Freeform 546"/>
                    <p:cNvSpPr>
                      <a:spLocks/>
                    </p:cNvSpPr>
                    <p:nvPr/>
                  </p:nvSpPr>
                  <p:spPr bwMode="auto">
                    <a:xfrm>
                      <a:off x="862391" y="2257367"/>
                      <a:ext cx="478366" cy="100525"/>
                    </a:xfrm>
                    <a:custGeom>
                      <a:avLst/>
                      <a:gdLst>
                        <a:gd name="T0" fmla="*/ 219075 w 190164"/>
                        <a:gd name="T1" fmla="*/ 11474 h 54498"/>
                        <a:gd name="T2" fmla="*/ 133010 w 190164"/>
                        <a:gd name="T3" fmla="*/ 45898 h 54498"/>
                        <a:gd name="T4" fmla="*/ 0 w 190164"/>
                        <a:gd name="T5" fmla="*/ 0 h 54498"/>
                        <a:gd name="T6" fmla="*/ 0 60000 65536"/>
                        <a:gd name="T7" fmla="*/ 0 60000 65536"/>
                        <a:gd name="T8" fmla="*/ 0 60000 65536"/>
                      </a:gdLst>
                      <a:ahLst/>
                      <a:cxnLst>
                        <a:cxn ang="T6">
                          <a:pos x="T0" y="T1"/>
                        </a:cxn>
                        <a:cxn ang="T7">
                          <a:pos x="T2" y="T3"/>
                        </a:cxn>
                        <a:cxn ang="T8">
                          <a:pos x="T4" y="T5"/>
                        </a:cxn>
                      </a:cxnLst>
                      <a:rect l="0" t="0" r="r" b="b"/>
                      <a:pathLst>
                        <a:path w="190164" h="54498">
                          <a:moveTo>
                            <a:pt x="190164" y="13583"/>
                          </a:moveTo>
                          <a:cubicBezTo>
                            <a:pt x="168657" y="35090"/>
                            <a:pt x="147151" y="56598"/>
                            <a:pt x="115457" y="54334"/>
                          </a:cubicBezTo>
                          <a:cubicBezTo>
                            <a:pt x="83763" y="52070"/>
                            <a:pt x="0" y="0"/>
                            <a:pt x="0" y="0"/>
                          </a:cubicBezTo>
                        </a:path>
                      </a:pathLst>
                    </a:custGeom>
                    <a:noFill/>
                    <a:ln w="25400" cap="rnd" cmpd="sng">
                      <a:solidFill>
                        <a:schemeClr val="accent6">
                          <a:lumMod val="75000"/>
                        </a:schemeClr>
                      </a:solidFill>
                      <a:prstDash val="solid"/>
                      <a:bevel/>
                      <a:headEnd/>
                      <a:tailEnd/>
                    </a:ln>
                    <a:effectLst>
                      <a:outerShdw dist="20000" dir="5400000" rotWithShape="0">
                        <a:srgbClr val="000000">
                          <a:alpha val="37999"/>
                        </a:srgbClr>
                      </a:outerShdw>
                    </a:effectLst>
                  </p:spPr>
                  <p:txBody>
                    <a:bodyPr anchor="ctr"/>
                    <a:lstStyle/>
                    <a:p>
                      <a:endParaRPr lang="en-US">
                        <a:solidFill>
                          <a:schemeClr val="bg1"/>
                        </a:solidFill>
                      </a:endParaRPr>
                    </a:p>
                  </p:txBody>
                </p:sp>
                <p:sp>
                  <p:nvSpPr>
                    <p:cNvPr id="376" name="Freeform 547"/>
                    <p:cNvSpPr>
                      <a:spLocks/>
                    </p:cNvSpPr>
                    <p:nvPr/>
                  </p:nvSpPr>
                  <p:spPr bwMode="auto">
                    <a:xfrm>
                      <a:off x="890121" y="2195675"/>
                      <a:ext cx="450632" cy="97060"/>
                    </a:xfrm>
                    <a:custGeom>
                      <a:avLst/>
                      <a:gdLst>
                        <a:gd name="T0" fmla="*/ 206375 w 190164"/>
                        <a:gd name="T1" fmla="*/ 11079 h 54498"/>
                        <a:gd name="T2" fmla="*/ 125299 w 190164"/>
                        <a:gd name="T3" fmla="*/ 44316 h 54498"/>
                        <a:gd name="T4" fmla="*/ 0 w 190164"/>
                        <a:gd name="T5" fmla="*/ 0 h 54498"/>
                        <a:gd name="T6" fmla="*/ 0 60000 65536"/>
                        <a:gd name="T7" fmla="*/ 0 60000 65536"/>
                        <a:gd name="T8" fmla="*/ 0 60000 65536"/>
                      </a:gdLst>
                      <a:ahLst/>
                      <a:cxnLst>
                        <a:cxn ang="T6">
                          <a:pos x="T0" y="T1"/>
                        </a:cxn>
                        <a:cxn ang="T7">
                          <a:pos x="T2" y="T3"/>
                        </a:cxn>
                        <a:cxn ang="T8">
                          <a:pos x="T4" y="T5"/>
                        </a:cxn>
                      </a:cxnLst>
                      <a:rect l="0" t="0" r="r" b="b"/>
                      <a:pathLst>
                        <a:path w="190164" h="54498">
                          <a:moveTo>
                            <a:pt x="190164" y="13583"/>
                          </a:moveTo>
                          <a:cubicBezTo>
                            <a:pt x="168657" y="35090"/>
                            <a:pt x="147151" y="56598"/>
                            <a:pt x="115457" y="54334"/>
                          </a:cubicBezTo>
                          <a:cubicBezTo>
                            <a:pt x="83763" y="52070"/>
                            <a:pt x="0" y="0"/>
                            <a:pt x="0" y="0"/>
                          </a:cubicBezTo>
                        </a:path>
                      </a:pathLst>
                    </a:custGeom>
                    <a:noFill/>
                    <a:ln w="25400" cap="rnd" cmpd="sng">
                      <a:solidFill>
                        <a:schemeClr val="accent6">
                          <a:lumMod val="75000"/>
                        </a:schemeClr>
                      </a:solidFill>
                      <a:prstDash val="solid"/>
                      <a:bevel/>
                      <a:headEnd/>
                      <a:tailEnd/>
                    </a:ln>
                    <a:effectLst>
                      <a:outerShdw dist="20000" dir="5400000" rotWithShape="0">
                        <a:srgbClr val="000000">
                          <a:alpha val="37999"/>
                        </a:srgbClr>
                      </a:outerShdw>
                    </a:effectLst>
                  </p:spPr>
                  <p:txBody>
                    <a:bodyPr anchor="ctr"/>
                    <a:lstStyle/>
                    <a:p>
                      <a:endParaRPr lang="en-US">
                        <a:solidFill>
                          <a:schemeClr val="bg1"/>
                        </a:solidFill>
                      </a:endParaRPr>
                    </a:p>
                  </p:txBody>
                </p:sp>
                <p:sp>
                  <p:nvSpPr>
                    <p:cNvPr id="377" name="Freeform 548"/>
                    <p:cNvSpPr>
                      <a:spLocks/>
                    </p:cNvSpPr>
                    <p:nvPr/>
                  </p:nvSpPr>
                  <p:spPr bwMode="auto">
                    <a:xfrm rot="21141270">
                      <a:off x="1346040" y="2206166"/>
                      <a:ext cx="309002" cy="94215"/>
                    </a:xfrm>
                    <a:custGeom>
                      <a:avLst/>
                      <a:gdLst>
                        <a:gd name="T0" fmla="*/ 0 w 101873"/>
                        <a:gd name="T1" fmla="*/ 0 h 33959"/>
                        <a:gd name="T2" fmla="*/ 171450 w 101873"/>
                        <a:gd name="T3" fmla="*/ 46038 h 33959"/>
                        <a:gd name="T4" fmla="*/ 171450 w 101873"/>
                        <a:gd name="T5" fmla="*/ 46038 h 33959"/>
                        <a:gd name="T6" fmla="*/ 0 60000 65536"/>
                        <a:gd name="T7" fmla="*/ 0 60000 65536"/>
                        <a:gd name="T8" fmla="*/ 0 60000 65536"/>
                      </a:gdLst>
                      <a:ahLst/>
                      <a:cxnLst>
                        <a:cxn ang="T6">
                          <a:pos x="T0" y="T1"/>
                        </a:cxn>
                        <a:cxn ang="T7">
                          <a:pos x="T2" y="T3"/>
                        </a:cxn>
                        <a:cxn ang="T8">
                          <a:pos x="T4" y="T5"/>
                        </a:cxn>
                      </a:cxnLst>
                      <a:rect l="0" t="0" r="r" b="b"/>
                      <a:pathLst>
                        <a:path w="101873" h="33959">
                          <a:moveTo>
                            <a:pt x="0" y="0"/>
                          </a:moveTo>
                          <a:lnTo>
                            <a:pt x="101873" y="33959"/>
                          </a:lnTo>
                        </a:path>
                      </a:pathLst>
                    </a:custGeom>
                    <a:noFill/>
                    <a:ln w="25400" cap="rnd" cmpd="sng">
                      <a:solidFill>
                        <a:schemeClr val="accent6">
                          <a:lumMod val="75000"/>
                        </a:schemeClr>
                      </a:solidFill>
                      <a:prstDash val="solid"/>
                      <a:bevel/>
                      <a:headEnd/>
                      <a:tailEnd/>
                    </a:ln>
                    <a:effectLst>
                      <a:outerShdw dist="20000" dir="5400000" rotWithShape="0">
                        <a:srgbClr val="000000">
                          <a:alpha val="37999"/>
                        </a:srgbClr>
                      </a:outerShdw>
                    </a:effectLst>
                  </p:spPr>
                  <p:txBody>
                    <a:bodyPr anchor="ctr"/>
                    <a:lstStyle/>
                    <a:p>
                      <a:endParaRPr lang="en-US">
                        <a:solidFill>
                          <a:schemeClr val="bg1"/>
                        </a:solidFill>
                      </a:endParaRPr>
                    </a:p>
                  </p:txBody>
                </p:sp>
                <p:sp>
                  <p:nvSpPr>
                    <p:cNvPr id="378" name="Oval 553"/>
                    <p:cNvSpPr>
                      <a:spLocks noChangeArrowheads="1"/>
                    </p:cNvSpPr>
                    <p:nvPr/>
                  </p:nvSpPr>
                  <p:spPr bwMode="auto">
                    <a:xfrm>
                      <a:off x="1563564" y="2010720"/>
                      <a:ext cx="473629" cy="460653"/>
                    </a:xfrm>
                    <a:prstGeom prst="ellipse">
                      <a:avLst/>
                    </a:prstGeom>
                    <a:gradFill rotWithShape="1">
                      <a:gsLst>
                        <a:gs pos="0">
                          <a:srgbClr val="A6A6A6"/>
                        </a:gs>
                        <a:gs pos="100000">
                          <a:srgbClr val="FFFFFF"/>
                        </a:gs>
                      </a:gsLst>
                      <a:lin ang="0" scaled="1"/>
                    </a:gradFill>
                    <a:ln w="9525">
                      <a:solidFill>
                        <a:schemeClr val="bg1"/>
                      </a:solidFill>
                      <a:round/>
                      <a:headEnd/>
                      <a:tailEnd/>
                    </a:ln>
                    <a:effectLst>
                      <a:outerShdw dist="23000" dir="5400000" rotWithShape="0">
                        <a:srgbClr val="808080">
                          <a:alpha val="34999"/>
                        </a:srgbClr>
                      </a:outerShdw>
                    </a:effectLst>
                  </p:spPr>
                  <p:txBody>
                    <a:bodyPr anchor="ctr"/>
                    <a:lstStyle/>
                    <a:p>
                      <a:pPr algn="ctr">
                        <a:defRPr/>
                      </a:pPr>
                      <a:endParaRPr lang="en-US">
                        <a:solidFill>
                          <a:schemeClr val="bg1"/>
                        </a:solidFill>
                        <a:latin typeface="Calibri"/>
                        <a:ea typeface="+mn-ea"/>
                        <a:cs typeface="Calibri"/>
                      </a:endParaRPr>
                    </a:p>
                  </p:txBody>
                </p:sp>
                <p:sp>
                  <p:nvSpPr>
                    <p:cNvPr id="379" name="Freeform 554"/>
                    <p:cNvSpPr>
                      <a:spLocks/>
                    </p:cNvSpPr>
                    <p:nvPr/>
                  </p:nvSpPr>
                  <p:spPr bwMode="auto">
                    <a:xfrm>
                      <a:off x="1558822" y="2264188"/>
                      <a:ext cx="478370" cy="132277"/>
                    </a:xfrm>
                    <a:custGeom>
                      <a:avLst/>
                      <a:gdLst>
                        <a:gd name="T0" fmla="*/ 219075 w 190164"/>
                        <a:gd name="T1" fmla="*/ 11474 h 54498"/>
                        <a:gd name="T2" fmla="*/ 133010 w 190164"/>
                        <a:gd name="T3" fmla="*/ 45898 h 54498"/>
                        <a:gd name="T4" fmla="*/ 0 w 190164"/>
                        <a:gd name="T5" fmla="*/ 0 h 54498"/>
                        <a:gd name="T6" fmla="*/ 0 60000 65536"/>
                        <a:gd name="T7" fmla="*/ 0 60000 65536"/>
                        <a:gd name="T8" fmla="*/ 0 60000 65536"/>
                      </a:gdLst>
                      <a:ahLst/>
                      <a:cxnLst>
                        <a:cxn ang="T6">
                          <a:pos x="T0" y="T1"/>
                        </a:cxn>
                        <a:cxn ang="T7">
                          <a:pos x="T2" y="T3"/>
                        </a:cxn>
                        <a:cxn ang="T8">
                          <a:pos x="T4" y="T5"/>
                        </a:cxn>
                      </a:cxnLst>
                      <a:rect l="0" t="0" r="r" b="b"/>
                      <a:pathLst>
                        <a:path w="190164" h="54498">
                          <a:moveTo>
                            <a:pt x="190164" y="13583"/>
                          </a:moveTo>
                          <a:cubicBezTo>
                            <a:pt x="168657" y="35090"/>
                            <a:pt x="147151" y="56598"/>
                            <a:pt x="115457" y="54334"/>
                          </a:cubicBezTo>
                          <a:cubicBezTo>
                            <a:pt x="83763" y="52070"/>
                            <a:pt x="0" y="0"/>
                            <a:pt x="0" y="0"/>
                          </a:cubicBezTo>
                        </a:path>
                      </a:pathLst>
                    </a:custGeom>
                    <a:noFill/>
                    <a:ln w="25400" cap="rnd" cmpd="sng">
                      <a:solidFill>
                        <a:schemeClr val="accent6">
                          <a:lumMod val="75000"/>
                        </a:schemeClr>
                      </a:solidFill>
                      <a:prstDash val="solid"/>
                      <a:bevel/>
                      <a:headEnd/>
                      <a:tailEnd/>
                    </a:ln>
                    <a:effectLst>
                      <a:outerShdw dist="20000" dir="5400000" rotWithShape="0">
                        <a:srgbClr val="000000">
                          <a:alpha val="37999"/>
                        </a:srgbClr>
                      </a:outerShdw>
                    </a:effectLst>
                  </p:spPr>
                  <p:txBody>
                    <a:bodyPr anchor="ctr"/>
                    <a:lstStyle/>
                    <a:p>
                      <a:endParaRPr lang="en-US">
                        <a:solidFill>
                          <a:schemeClr val="bg1"/>
                        </a:solidFill>
                      </a:endParaRPr>
                    </a:p>
                  </p:txBody>
                </p:sp>
                <p:sp>
                  <p:nvSpPr>
                    <p:cNvPr id="380" name="Freeform 555"/>
                    <p:cNvSpPr>
                      <a:spLocks/>
                    </p:cNvSpPr>
                    <p:nvPr/>
                  </p:nvSpPr>
                  <p:spPr bwMode="auto">
                    <a:xfrm>
                      <a:off x="1586558" y="2165019"/>
                      <a:ext cx="450635" cy="127717"/>
                    </a:xfrm>
                    <a:custGeom>
                      <a:avLst/>
                      <a:gdLst>
                        <a:gd name="T0" fmla="*/ 206375 w 190164"/>
                        <a:gd name="T1" fmla="*/ 11079 h 54498"/>
                        <a:gd name="T2" fmla="*/ 125299 w 190164"/>
                        <a:gd name="T3" fmla="*/ 44316 h 54498"/>
                        <a:gd name="T4" fmla="*/ 0 w 190164"/>
                        <a:gd name="T5" fmla="*/ 0 h 54498"/>
                        <a:gd name="T6" fmla="*/ 0 60000 65536"/>
                        <a:gd name="T7" fmla="*/ 0 60000 65536"/>
                        <a:gd name="T8" fmla="*/ 0 60000 65536"/>
                      </a:gdLst>
                      <a:ahLst/>
                      <a:cxnLst>
                        <a:cxn ang="T6">
                          <a:pos x="T0" y="T1"/>
                        </a:cxn>
                        <a:cxn ang="T7">
                          <a:pos x="T2" y="T3"/>
                        </a:cxn>
                        <a:cxn ang="T8">
                          <a:pos x="T4" y="T5"/>
                        </a:cxn>
                      </a:cxnLst>
                      <a:rect l="0" t="0" r="r" b="b"/>
                      <a:pathLst>
                        <a:path w="190164" h="54498">
                          <a:moveTo>
                            <a:pt x="190164" y="13583"/>
                          </a:moveTo>
                          <a:cubicBezTo>
                            <a:pt x="168657" y="35090"/>
                            <a:pt x="147151" y="56598"/>
                            <a:pt x="115457" y="54334"/>
                          </a:cubicBezTo>
                          <a:cubicBezTo>
                            <a:pt x="83763" y="52070"/>
                            <a:pt x="0" y="0"/>
                            <a:pt x="0" y="0"/>
                          </a:cubicBezTo>
                        </a:path>
                      </a:pathLst>
                    </a:custGeom>
                    <a:noFill/>
                    <a:ln w="25400" cap="rnd" cmpd="sng">
                      <a:solidFill>
                        <a:schemeClr val="accent6">
                          <a:lumMod val="75000"/>
                        </a:schemeClr>
                      </a:solidFill>
                      <a:prstDash val="solid"/>
                      <a:bevel/>
                      <a:headEnd/>
                      <a:tailEnd/>
                    </a:ln>
                    <a:effectLst>
                      <a:outerShdw dist="20000" dir="5400000" rotWithShape="0">
                        <a:srgbClr val="000000">
                          <a:alpha val="37999"/>
                        </a:srgbClr>
                      </a:outerShdw>
                    </a:effectLst>
                  </p:spPr>
                  <p:txBody>
                    <a:bodyPr anchor="ctr"/>
                    <a:lstStyle/>
                    <a:p>
                      <a:endParaRPr lang="en-US">
                        <a:solidFill>
                          <a:schemeClr val="bg1"/>
                        </a:solidFill>
                      </a:endParaRPr>
                    </a:p>
                  </p:txBody>
                </p:sp>
                <p:sp>
                  <p:nvSpPr>
                    <p:cNvPr id="381" name="Freeform 556"/>
                    <p:cNvSpPr>
                      <a:spLocks/>
                    </p:cNvSpPr>
                    <p:nvPr/>
                  </p:nvSpPr>
                  <p:spPr bwMode="auto">
                    <a:xfrm rot="21088074">
                      <a:off x="2037194" y="2188971"/>
                      <a:ext cx="350356" cy="94078"/>
                    </a:xfrm>
                    <a:custGeom>
                      <a:avLst/>
                      <a:gdLst>
                        <a:gd name="T0" fmla="*/ 0 w 101873"/>
                        <a:gd name="T1" fmla="*/ 0 h 33959"/>
                        <a:gd name="T2" fmla="*/ 171450 w 101873"/>
                        <a:gd name="T3" fmla="*/ 46038 h 33959"/>
                        <a:gd name="T4" fmla="*/ 171450 w 101873"/>
                        <a:gd name="T5" fmla="*/ 46038 h 33959"/>
                        <a:gd name="T6" fmla="*/ 0 60000 65536"/>
                        <a:gd name="T7" fmla="*/ 0 60000 65536"/>
                        <a:gd name="T8" fmla="*/ 0 60000 65536"/>
                      </a:gdLst>
                      <a:ahLst/>
                      <a:cxnLst>
                        <a:cxn ang="T6">
                          <a:pos x="T0" y="T1"/>
                        </a:cxn>
                        <a:cxn ang="T7">
                          <a:pos x="T2" y="T3"/>
                        </a:cxn>
                        <a:cxn ang="T8">
                          <a:pos x="T4" y="T5"/>
                        </a:cxn>
                      </a:cxnLst>
                      <a:rect l="0" t="0" r="r" b="b"/>
                      <a:pathLst>
                        <a:path w="101873" h="33959">
                          <a:moveTo>
                            <a:pt x="0" y="0"/>
                          </a:moveTo>
                          <a:lnTo>
                            <a:pt x="101873" y="33959"/>
                          </a:lnTo>
                        </a:path>
                      </a:pathLst>
                    </a:custGeom>
                    <a:noFill/>
                    <a:ln w="25400" cap="rnd" cmpd="sng">
                      <a:solidFill>
                        <a:schemeClr val="accent6">
                          <a:lumMod val="75000"/>
                        </a:schemeClr>
                      </a:solidFill>
                      <a:prstDash val="solid"/>
                      <a:bevel/>
                      <a:headEnd/>
                      <a:tailEnd/>
                    </a:ln>
                    <a:effectLst>
                      <a:outerShdw dist="20000" dir="5400000" rotWithShape="0">
                        <a:srgbClr val="000000">
                          <a:alpha val="37999"/>
                        </a:srgbClr>
                      </a:outerShdw>
                    </a:effectLst>
                  </p:spPr>
                  <p:txBody>
                    <a:bodyPr anchor="ctr"/>
                    <a:lstStyle/>
                    <a:p>
                      <a:endParaRPr lang="en-US">
                        <a:solidFill>
                          <a:schemeClr val="bg1"/>
                        </a:solidFill>
                      </a:endParaRPr>
                    </a:p>
                  </p:txBody>
                </p:sp>
                <p:sp>
                  <p:nvSpPr>
                    <p:cNvPr id="382" name="Oval 557"/>
                    <p:cNvSpPr>
                      <a:spLocks noChangeArrowheads="1"/>
                    </p:cNvSpPr>
                    <p:nvPr/>
                  </p:nvSpPr>
                  <p:spPr bwMode="auto">
                    <a:xfrm>
                      <a:off x="2282995" y="2052469"/>
                      <a:ext cx="473629" cy="460653"/>
                    </a:xfrm>
                    <a:prstGeom prst="ellipse">
                      <a:avLst/>
                    </a:prstGeom>
                    <a:gradFill rotWithShape="1">
                      <a:gsLst>
                        <a:gs pos="0">
                          <a:srgbClr val="A6A6A6"/>
                        </a:gs>
                        <a:gs pos="100000">
                          <a:srgbClr val="FFFFFF"/>
                        </a:gs>
                      </a:gsLst>
                      <a:lin ang="0" scaled="1"/>
                    </a:gradFill>
                    <a:ln w="9525">
                      <a:solidFill>
                        <a:schemeClr val="bg1"/>
                      </a:solidFill>
                      <a:round/>
                      <a:headEnd/>
                      <a:tailEnd/>
                    </a:ln>
                    <a:effectLst>
                      <a:outerShdw dist="23000" dir="5400000" rotWithShape="0">
                        <a:srgbClr val="808080">
                          <a:alpha val="34999"/>
                        </a:srgbClr>
                      </a:outerShdw>
                    </a:effectLst>
                  </p:spPr>
                  <p:txBody>
                    <a:bodyPr anchor="ctr"/>
                    <a:lstStyle/>
                    <a:p>
                      <a:pPr algn="ctr">
                        <a:defRPr/>
                      </a:pPr>
                      <a:endParaRPr lang="en-US">
                        <a:solidFill>
                          <a:schemeClr val="bg1"/>
                        </a:solidFill>
                        <a:latin typeface="Calibri"/>
                        <a:ea typeface="+mn-ea"/>
                        <a:cs typeface="Calibri"/>
                      </a:endParaRPr>
                    </a:p>
                  </p:txBody>
                </p:sp>
                <p:sp>
                  <p:nvSpPr>
                    <p:cNvPr id="383" name="Freeform 558"/>
                    <p:cNvSpPr>
                      <a:spLocks/>
                    </p:cNvSpPr>
                    <p:nvPr/>
                  </p:nvSpPr>
                  <p:spPr bwMode="auto">
                    <a:xfrm>
                      <a:off x="2283738" y="2242168"/>
                      <a:ext cx="450636" cy="94076"/>
                    </a:xfrm>
                    <a:custGeom>
                      <a:avLst/>
                      <a:gdLst>
                        <a:gd name="T0" fmla="*/ 219075 w 190164"/>
                        <a:gd name="T1" fmla="*/ 11474 h 54498"/>
                        <a:gd name="T2" fmla="*/ 133010 w 190164"/>
                        <a:gd name="T3" fmla="*/ 45898 h 54498"/>
                        <a:gd name="T4" fmla="*/ 0 w 190164"/>
                        <a:gd name="T5" fmla="*/ 0 h 54498"/>
                        <a:gd name="T6" fmla="*/ 0 60000 65536"/>
                        <a:gd name="T7" fmla="*/ 0 60000 65536"/>
                        <a:gd name="T8" fmla="*/ 0 60000 65536"/>
                      </a:gdLst>
                      <a:ahLst/>
                      <a:cxnLst>
                        <a:cxn ang="T6">
                          <a:pos x="T0" y="T1"/>
                        </a:cxn>
                        <a:cxn ang="T7">
                          <a:pos x="T2" y="T3"/>
                        </a:cxn>
                        <a:cxn ang="T8">
                          <a:pos x="T4" y="T5"/>
                        </a:cxn>
                      </a:cxnLst>
                      <a:rect l="0" t="0" r="r" b="b"/>
                      <a:pathLst>
                        <a:path w="190164" h="54498">
                          <a:moveTo>
                            <a:pt x="190164" y="13583"/>
                          </a:moveTo>
                          <a:cubicBezTo>
                            <a:pt x="168657" y="35090"/>
                            <a:pt x="147151" y="56598"/>
                            <a:pt x="115457" y="54334"/>
                          </a:cubicBezTo>
                          <a:cubicBezTo>
                            <a:pt x="83763" y="52070"/>
                            <a:pt x="0" y="0"/>
                            <a:pt x="0" y="0"/>
                          </a:cubicBezTo>
                        </a:path>
                      </a:pathLst>
                    </a:custGeom>
                    <a:noFill/>
                    <a:ln w="25400" cap="rnd" cmpd="sng">
                      <a:solidFill>
                        <a:schemeClr val="accent6">
                          <a:lumMod val="75000"/>
                        </a:schemeClr>
                      </a:solidFill>
                      <a:prstDash val="solid"/>
                      <a:bevel/>
                      <a:headEnd/>
                      <a:tailEnd/>
                    </a:ln>
                    <a:effectLst>
                      <a:outerShdw dist="20000" dir="5400000" rotWithShape="0">
                        <a:srgbClr val="000000">
                          <a:alpha val="37999"/>
                        </a:srgbClr>
                      </a:outerShdw>
                    </a:effectLst>
                  </p:spPr>
                  <p:txBody>
                    <a:bodyPr anchor="ctr"/>
                    <a:lstStyle/>
                    <a:p>
                      <a:endParaRPr lang="en-US">
                        <a:solidFill>
                          <a:schemeClr val="bg1"/>
                        </a:solidFill>
                      </a:endParaRPr>
                    </a:p>
                  </p:txBody>
                </p:sp>
                <p:sp>
                  <p:nvSpPr>
                    <p:cNvPr id="384" name="Freeform 559"/>
                    <p:cNvSpPr>
                      <a:spLocks/>
                    </p:cNvSpPr>
                    <p:nvPr/>
                  </p:nvSpPr>
                  <p:spPr bwMode="auto">
                    <a:xfrm>
                      <a:off x="2283739" y="2319317"/>
                      <a:ext cx="450636" cy="89143"/>
                    </a:xfrm>
                    <a:custGeom>
                      <a:avLst/>
                      <a:gdLst>
                        <a:gd name="T0" fmla="*/ 206375 w 190164"/>
                        <a:gd name="T1" fmla="*/ 11079 h 54498"/>
                        <a:gd name="T2" fmla="*/ 125299 w 190164"/>
                        <a:gd name="T3" fmla="*/ 44316 h 54498"/>
                        <a:gd name="T4" fmla="*/ 0 w 190164"/>
                        <a:gd name="T5" fmla="*/ 0 h 54498"/>
                        <a:gd name="T6" fmla="*/ 0 60000 65536"/>
                        <a:gd name="T7" fmla="*/ 0 60000 65536"/>
                        <a:gd name="T8" fmla="*/ 0 60000 65536"/>
                      </a:gdLst>
                      <a:ahLst/>
                      <a:cxnLst>
                        <a:cxn ang="T6">
                          <a:pos x="T0" y="T1"/>
                        </a:cxn>
                        <a:cxn ang="T7">
                          <a:pos x="T2" y="T3"/>
                        </a:cxn>
                        <a:cxn ang="T8">
                          <a:pos x="T4" y="T5"/>
                        </a:cxn>
                      </a:cxnLst>
                      <a:rect l="0" t="0" r="r" b="b"/>
                      <a:pathLst>
                        <a:path w="190164" h="54498">
                          <a:moveTo>
                            <a:pt x="190164" y="13583"/>
                          </a:moveTo>
                          <a:cubicBezTo>
                            <a:pt x="168657" y="35090"/>
                            <a:pt x="147151" y="56598"/>
                            <a:pt x="115457" y="54334"/>
                          </a:cubicBezTo>
                          <a:cubicBezTo>
                            <a:pt x="83763" y="52070"/>
                            <a:pt x="0" y="0"/>
                            <a:pt x="0" y="0"/>
                          </a:cubicBezTo>
                        </a:path>
                      </a:pathLst>
                    </a:custGeom>
                    <a:noFill/>
                    <a:ln w="25400" cap="rnd" cmpd="sng">
                      <a:solidFill>
                        <a:schemeClr val="accent6">
                          <a:lumMod val="75000"/>
                        </a:schemeClr>
                      </a:solidFill>
                      <a:prstDash val="solid"/>
                      <a:bevel/>
                      <a:headEnd/>
                      <a:tailEnd/>
                    </a:ln>
                    <a:effectLst>
                      <a:outerShdw dist="20000" dir="5400000" rotWithShape="0">
                        <a:srgbClr val="000000">
                          <a:alpha val="37999"/>
                        </a:srgbClr>
                      </a:outerShdw>
                    </a:effectLst>
                  </p:spPr>
                  <p:txBody>
                    <a:bodyPr anchor="ctr"/>
                    <a:lstStyle/>
                    <a:p>
                      <a:endParaRPr lang="en-US">
                        <a:solidFill>
                          <a:schemeClr val="bg1"/>
                        </a:solidFill>
                      </a:endParaRPr>
                    </a:p>
                  </p:txBody>
                </p:sp>
                <p:sp>
                  <p:nvSpPr>
                    <p:cNvPr id="385" name="Freeform 560"/>
                    <p:cNvSpPr>
                      <a:spLocks/>
                    </p:cNvSpPr>
                    <p:nvPr/>
                  </p:nvSpPr>
                  <p:spPr bwMode="auto">
                    <a:xfrm>
                      <a:off x="2734374" y="2280639"/>
                      <a:ext cx="104555" cy="38678"/>
                    </a:xfrm>
                    <a:custGeom>
                      <a:avLst/>
                      <a:gdLst>
                        <a:gd name="T0" fmla="*/ 0 w 101873"/>
                        <a:gd name="T1" fmla="*/ 0 h 33959"/>
                        <a:gd name="T2" fmla="*/ 171450 w 101873"/>
                        <a:gd name="T3" fmla="*/ 46038 h 33959"/>
                        <a:gd name="T4" fmla="*/ 171450 w 101873"/>
                        <a:gd name="T5" fmla="*/ 46038 h 33959"/>
                        <a:gd name="T6" fmla="*/ 0 60000 65536"/>
                        <a:gd name="T7" fmla="*/ 0 60000 65536"/>
                        <a:gd name="T8" fmla="*/ 0 60000 65536"/>
                      </a:gdLst>
                      <a:ahLst/>
                      <a:cxnLst>
                        <a:cxn ang="T6">
                          <a:pos x="T0" y="T1"/>
                        </a:cxn>
                        <a:cxn ang="T7">
                          <a:pos x="T2" y="T3"/>
                        </a:cxn>
                        <a:cxn ang="T8">
                          <a:pos x="T4" y="T5"/>
                        </a:cxn>
                      </a:cxnLst>
                      <a:rect l="0" t="0" r="r" b="b"/>
                      <a:pathLst>
                        <a:path w="101873" h="33959">
                          <a:moveTo>
                            <a:pt x="0" y="0"/>
                          </a:moveTo>
                          <a:lnTo>
                            <a:pt x="101873" y="33959"/>
                          </a:lnTo>
                        </a:path>
                      </a:pathLst>
                    </a:custGeom>
                    <a:noFill/>
                    <a:ln w="25400" cap="rnd" cmpd="sng">
                      <a:solidFill>
                        <a:schemeClr val="accent6">
                          <a:lumMod val="75000"/>
                        </a:schemeClr>
                      </a:solidFill>
                      <a:prstDash val="solid"/>
                      <a:bevel/>
                      <a:headEnd/>
                      <a:tailEnd/>
                    </a:ln>
                    <a:effectLst>
                      <a:outerShdw dist="20000" dir="5400000" rotWithShape="0">
                        <a:srgbClr val="000000">
                          <a:alpha val="37999"/>
                        </a:srgbClr>
                      </a:outerShdw>
                    </a:effectLst>
                  </p:spPr>
                  <p:txBody>
                    <a:bodyPr anchor="ctr"/>
                    <a:lstStyle/>
                    <a:p>
                      <a:endParaRPr lang="en-US">
                        <a:solidFill>
                          <a:schemeClr val="bg1"/>
                        </a:solidFill>
                      </a:endParaRPr>
                    </a:p>
                  </p:txBody>
                </p:sp>
                <p:sp>
                  <p:nvSpPr>
                    <p:cNvPr id="386" name="Freeform 541"/>
                    <p:cNvSpPr>
                      <a:spLocks/>
                    </p:cNvSpPr>
                    <p:nvPr/>
                  </p:nvSpPr>
                  <p:spPr bwMode="auto">
                    <a:xfrm>
                      <a:off x="767221" y="2242167"/>
                      <a:ext cx="104555" cy="23144"/>
                    </a:xfrm>
                    <a:custGeom>
                      <a:avLst/>
                      <a:gdLst>
                        <a:gd name="T0" fmla="*/ 0 w 101873"/>
                        <a:gd name="T1" fmla="*/ 0 h 33959"/>
                        <a:gd name="T2" fmla="*/ 171450 w 101873"/>
                        <a:gd name="T3" fmla="*/ 46038 h 33959"/>
                        <a:gd name="T4" fmla="*/ 171450 w 101873"/>
                        <a:gd name="T5" fmla="*/ 46038 h 33959"/>
                        <a:gd name="T6" fmla="*/ 0 60000 65536"/>
                        <a:gd name="T7" fmla="*/ 0 60000 65536"/>
                        <a:gd name="T8" fmla="*/ 0 60000 65536"/>
                      </a:gdLst>
                      <a:ahLst/>
                      <a:cxnLst>
                        <a:cxn ang="T6">
                          <a:pos x="T0" y="T1"/>
                        </a:cxn>
                        <a:cxn ang="T7">
                          <a:pos x="T2" y="T3"/>
                        </a:cxn>
                        <a:cxn ang="T8">
                          <a:pos x="T4" y="T5"/>
                        </a:cxn>
                      </a:cxnLst>
                      <a:rect l="0" t="0" r="r" b="b"/>
                      <a:pathLst>
                        <a:path w="101873" h="33959">
                          <a:moveTo>
                            <a:pt x="0" y="0"/>
                          </a:moveTo>
                          <a:lnTo>
                            <a:pt x="101873" y="33959"/>
                          </a:lnTo>
                        </a:path>
                      </a:pathLst>
                    </a:custGeom>
                    <a:noFill/>
                    <a:ln w="25400" cap="rnd" cmpd="sng">
                      <a:solidFill>
                        <a:schemeClr val="accent6">
                          <a:lumMod val="75000"/>
                        </a:schemeClr>
                      </a:solidFill>
                      <a:prstDash val="solid"/>
                      <a:bevel/>
                      <a:headEnd/>
                      <a:tailEnd/>
                    </a:ln>
                    <a:effectLst>
                      <a:outerShdw dist="20000" dir="5400000" rotWithShape="0">
                        <a:srgbClr val="000000">
                          <a:alpha val="37999"/>
                        </a:srgbClr>
                      </a:outerShdw>
                    </a:effectLst>
                  </p:spPr>
                  <p:txBody>
                    <a:bodyPr anchor="ctr"/>
                    <a:lstStyle/>
                    <a:p>
                      <a:endParaRPr lang="en-US">
                        <a:solidFill>
                          <a:schemeClr val="bg1"/>
                        </a:solidFill>
                      </a:endParaRPr>
                    </a:p>
                  </p:txBody>
                </p:sp>
                <p:cxnSp>
                  <p:nvCxnSpPr>
                    <p:cNvPr id="387" name="Straight Connector 386"/>
                    <p:cNvCxnSpPr/>
                    <p:nvPr/>
                  </p:nvCxnSpPr>
                  <p:spPr>
                    <a:xfrm>
                      <a:off x="2078905" y="2242168"/>
                      <a:ext cx="0" cy="1524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2160839" y="2242168"/>
                      <a:ext cx="0" cy="1524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2160839" y="2396466"/>
                      <a:ext cx="327735" cy="385746"/>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V="1">
                      <a:off x="1218602" y="2396466"/>
                      <a:ext cx="854460" cy="385746"/>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91" name="Rectangle 390"/>
                    <p:cNvSpPr/>
                    <p:nvPr/>
                  </p:nvSpPr>
                  <p:spPr>
                    <a:xfrm>
                      <a:off x="1218602" y="2782212"/>
                      <a:ext cx="1269971" cy="401193"/>
                    </a:xfrm>
                    <a:prstGeom prst="rect">
                      <a:avLst/>
                    </a:prstGeom>
                    <a:solidFill>
                      <a:schemeClr val="accent3">
                        <a:lumMod val="50000"/>
                        <a:alpha val="55000"/>
                      </a:schemeClr>
                    </a:solidFill>
                    <a:ln w="285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FFFFFF"/>
                          </a:solidFill>
                          <a:cs typeface="Arial"/>
                        </a:rPr>
                        <a:t>T-DNA</a:t>
                      </a:r>
                      <a:endParaRPr lang="en-US" sz="1800" b="1" dirty="0">
                        <a:solidFill>
                          <a:srgbClr val="FFFFFF"/>
                        </a:solidFill>
                        <a:cs typeface="Arial"/>
                      </a:endParaRPr>
                    </a:p>
                  </p:txBody>
                </p:sp>
                <p:sp>
                  <p:nvSpPr>
                    <p:cNvPr id="392" name="Oval 1"/>
                    <p:cNvSpPr/>
                    <p:nvPr/>
                  </p:nvSpPr>
                  <p:spPr>
                    <a:xfrm>
                      <a:off x="726254" y="1437632"/>
                      <a:ext cx="2133600" cy="2060026"/>
                    </a:xfrm>
                    <a:prstGeom prst="ellipse">
                      <a:avLst/>
                    </a:prstGeom>
                    <a:noFill/>
                    <a:ln w="19050" cmpd="sng">
                      <a:solidFill>
                        <a:schemeClr val="bg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406" name="Line 20"/>
                    <p:cNvSpPr>
                      <a:spLocks noChangeShapeType="1"/>
                    </p:cNvSpPr>
                    <p:nvPr/>
                  </p:nvSpPr>
                  <p:spPr bwMode="auto">
                    <a:xfrm>
                      <a:off x="1869990" y="2982653"/>
                      <a:ext cx="0" cy="0"/>
                    </a:xfrm>
                    <a:prstGeom prst="line">
                      <a:avLst/>
                    </a:prstGeom>
                    <a:noFill/>
                    <a:ln w="28575">
                      <a:solidFill>
                        <a:schemeClr val="bg1"/>
                      </a:solidFill>
                      <a:round/>
                      <a:headEnd/>
                      <a:tailEnd/>
                    </a:ln>
                    <a:effectLst>
                      <a:outerShdw blurRad="63500" dist="12700" dir="2700000" algn="ctr" rotWithShape="0">
                        <a:schemeClr val="bg2">
                          <a:alpha val="75000"/>
                        </a:schemeClr>
                      </a:outerShdw>
                    </a:effectLst>
                    <a:extLst>
                      <a:ext uri="{909E8E84-426E-40dd-AFC4-6F175D3DCCD1}">
                        <a14:hiddenFill xmlns:a14="http://schemas.microsoft.com/office/drawing/2010/main">
                          <a:noFill/>
                        </a14:hiddenFill>
                      </a:ext>
                    </a:extLst>
                  </p:spPr>
                  <p:txBody>
                    <a:bodyPr anchor="ctr">
                      <a:spAutoFit/>
                    </a:bodyPr>
                    <a:lstStyle/>
                    <a:p>
                      <a:endParaRPr lang="en-US">
                        <a:solidFill>
                          <a:schemeClr val="bg1"/>
                        </a:solidFill>
                      </a:endParaRPr>
                    </a:p>
                  </p:txBody>
                </p:sp>
                <p:sp>
                  <p:nvSpPr>
                    <p:cNvPr id="417" name="Text Box 6"/>
                    <p:cNvSpPr txBox="1">
                      <a:spLocks noChangeArrowheads="1"/>
                    </p:cNvSpPr>
                    <p:nvPr/>
                  </p:nvSpPr>
                  <p:spPr bwMode="auto">
                    <a:xfrm>
                      <a:off x="1250608" y="1684283"/>
                      <a:ext cx="1074098" cy="264869"/>
                    </a:xfrm>
                    <a:prstGeom prst="rect">
                      <a:avLst/>
                    </a:prstGeom>
                    <a:noFill/>
                    <a:ln w="9525">
                      <a:noFill/>
                      <a:miter lim="800000"/>
                      <a:headEnd/>
                      <a:tailEnd/>
                    </a:ln>
                    <a:effectLst/>
                    <a:extLst>
                      <a:ext uri="{909E8E84-426E-40dd-AFC4-6F175D3DCCD1}">
                        <a14:hiddenFill xmlns:a14="http://schemas.microsoft.com/office/drawing/2010/main">
                          <a:solidFill>
                            <a:srgbClr val="FFFFE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eaLnBrk="0" hangingPunct="0"/>
                      <a:r>
                        <a:rPr lang="en-US" sz="2800" b="1" dirty="0" smtClean="0">
                          <a:solidFill>
                            <a:srgbClr val="FFFFFF"/>
                          </a:solidFill>
                          <a:cs typeface="Arial"/>
                        </a:rPr>
                        <a:t>Chromatin</a:t>
                      </a:r>
                      <a:endParaRPr lang="en-US" sz="2800" b="1" dirty="0">
                        <a:solidFill>
                          <a:srgbClr val="FFFFFF"/>
                        </a:solidFill>
                        <a:cs typeface="ＭＳ Ｐゴシック" charset="0"/>
                      </a:endParaRPr>
                    </a:p>
                  </p:txBody>
                </p:sp>
                <p:sp>
                  <p:nvSpPr>
                    <p:cNvPr id="418" name="Text Box 6"/>
                    <p:cNvSpPr txBox="1">
                      <a:spLocks noChangeArrowheads="1"/>
                    </p:cNvSpPr>
                    <p:nvPr/>
                  </p:nvSpPr>
                  <p:spPr bwMode="auto">
                    <a:xfrm>
                      <a:off x="548887" y="922364"/>
                      <a:ext cx="1468912" cy="296030"/>
                    </a:xfrm>
                    <a:prstGeom prst="rect">
                      <a:avLst/>
                    </a:prstGeom>
                    <a:noFill/>
                    <a:ln w="9525">
                      <a:noFill/>
                      <a:miter lim="800000"/>
                      <a:headEnd/>
                      <a:tailEnd/>
                    </a:ln>
                    <a:effectLst/>
                    <a:extLst>
                      <a:ext uri="{909E8E84-426E-40dd-AFC4-6F175D3DCCD1}">
                        <a14:hiddenFill xmlns:a14="http://schemas.microsoft.com/office/drawing/2010/main">
                          <a:solidFill>
                            <a:srgbClr val="FFFFE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r>
                        <a:rPr lang="en-US" sz="3200" b="1" dirty="0" smtClean="0">
                          <a:solidFill>
                            <a:srgbClr val="FFFFFF"/>
                          </a:solidFill>
                          <a:cs typeface="Arial"/>
                        </a:rPr>
                        <a:t>Transgenic Cell</a:t>
                      </a:r>
                      <a:endParaRPr lang="en-US" sz="3200" b="1" dirty="0">
                        <a:solidFill>
                          <a:srgbClr val="FFFFFF"/>
                        </a:solidFill>
                        <a:cs typeface="ＭＳ Ｐゴシック" charset="0"/>
                      </a:endParaRPr>
                    </a:p>
                  </p:txBody>
                </p:sp>
                <p:sp>
                  <p:nvSpPr>
                    <p:cNvPr id="772" name="Rectangle 771"/>
                    <p:cNvSpPr/>
                    <p:nvPr/>
                  </p:nvSpPr>
                  <p:spPr>
                    <a:xfrm>
                      <a:off x="1218602" y="2782212"/>
                      <a:ext cx="204834" cy="401193"/>
                    </a:xfrm>
                    <a:prstGeom prst="rect">
                      <a:avLst/>
                    </a:prstGeom>
                    <a:solidFill>
                      <a:schemeClr val="accent6">
                        <a:lumMod val="75000"/>
                      </a:schemeClr>
                    </a:solidFill>
                    <a:ln w="285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b="1" dirty="0">
                        <a:solidFill>
                          <a:srgbClr val="FFFFFF"/>
                        </a:solidFill>
                        <a:cs typeface="Arial"/>
                      </a:endParaRPr>
                    </a:p>
                  </p:txBody>
                </p:sp>
                <p:sp>
                  <p:nvSpPr>
                    <p:cNvPr id="785" name="Rectangle 784"/>
                    <p:cNvSpPr/>
                    <p:nvPr/>
                  </p:nvSpPr>
                  <p:spPr>
                    <a:xfrm>
                      <a:off x="2283739" y="2782212"/>
                      <a:ext cx="204834" cy="401193"/>
                    </a:xfrm>
                    <a:prstGeom prst="rect">
                      <a:avLst/>
                    </a:prstGeom>
                    <a:solidFill>
                      <a:schemeClr val="accent6">
                        <a:lumMod val="75000"/>
                      </a:schemeClr>
                    </a:solidFill>
                    <a:ln w="285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b="1" dirty="0">
                        <a:solidFill>
                          <a:srgbClr val="FFFFFF"/>
                        </a:solidFill>
                        <a:cs typeface="Arial"/>
                      </a:endParaRPr>
                    </a:p>
                  </p:txBody>
                </p:sp>
                <p:sp>
                  <p:nvSpPr>
                    <p:cNvPr id="1251" name="Rectangle 1250"/>
                    <p:cNvSpPr/>
                    <p:nvPr/>
                  </p:nvSpPr>
                  <p:spPr>
                    <a:xfrm>
                      <a:off x="747483" y="5269877"/>
                      <a:ext cx="2997407" cy="1864439"/>
                    </a:xfrm>
                    <a:prstGeom prst="rect">
                      <a:avLst/>
                    </a:prstGeom>
                    <a:solidFill>
                      <a:schemeClr val="accent3">
                        <a:lumMod val="50000"/>
                        <a:alpha val="55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b="1" dirty="0">
                        <a:solidFill>
                          <a:srgbClr val="FFFFFF"/>
                        </a:solidFill>
                        <a:cs typeface="Arial"/>
                      </a:endParaRPr>
                    </a:p>
                  </p:txBody>
                </p:sp>
                <p:sp>
                  <p:nvSpPr>
                    <p:cNvPr id="1253" name="Rectangle 1252"/>
                    <p:cNvSpPr/>
                    <p:nvPr/>
                  </p:nvSpPr>
                  <p:spPr>
                    <a:xfrm>
                      <a:off x="3751718" y="5269878"/>
                      <a:ext cx="525740" cy="1864439"/>
                    </a:xfrm>
                    <a:prstGeom prst="rect">
                      <a:avLst/>
                    </a:prstGeom>
                    <a:solidFill>
                      <a:schemeClr val="accent6">
                        <a:lumMod val="75000"/>
                        <a:alpha val="39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b="1" dirty="0">
                        <a:solidFill>
                          <a:srgbClr val="FFFFFF"/>
                        </a:solidFill>
                        <a:cs typeface="Arial"/>
                      </a:endParaRPr>
                    </a:p>
                  </p:txBody>
                </p:sp>
                <p:sp>
                  <p:nvSpPr>
                    <p:cNvPr id="1254" name="Rectangle 1253"/>
                    <p:cNvSpPr/>
                    <p:nvPr/>
                  </p:nvSpPr>
                  <p:spPr>
                    <a:xfrm>
                      <a:off x="310503" y="5269878"/>
                      <a:ext cx="436979" cy="1864439"/>
                    </a:xfrm>
                    <a:prstGeom prst="rect">
                      <a:avLst/>
                    </a:prstGeom>
                    <a:solidFill>
                      <a:schemeClr val="accent6">
                        <a:lumMod val="75000"/>
                        <a:alpha val="39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b="1" dirty="0">
                        <a:solidFill>
                          <a:srgbClr val="FFFFFF"/>
                        </a:solidFill>
                        <a:cs typeface="Arial"/>
                      </a:endParaRPr>
                    </a:p>
                  </p:txBody>
                </p:sp>
              </p:grpSp>
              <p:grpSp>
                <p:nvGrpSpPr>
                  <p:cNvPr id="6" name="Group 5"/>
                  <p:cNvGrpSpPr/>
                  <p:nvPr/>
                </p:nvGrpSpPr>
                <p:grpSpPr>
                  <a:xfrm>
                    <a:off x="914400" y="42832866"/>
                    <a:ext cx="7366000" cy="423333"/>
                    <a:chOff x="914400" y="42655066"/>
                    <a:chExt cx="7366000" cy="423333"/>
                  </a:xfrm>
                </p:grpSpPr>
                <p:sp>
                  <p:nvSpPr>
                    <p:cNvPr id="594" name="Rectangle 593"/>
                    <p:cNvSpPr/>
                    <p:nvPr/>
                  </p:nvSpPr>
                  <p:spPr>
                    <a:xfrm>
                      <a:off x="4089400" y="42655066"/>
                      <a:ext cx="1329946" cy="423333"/>
                    </a:xfrm>
                    <a:prstGeom prst="rect">
                      <a:avLst/>
                    </a:prstGeom>
                    <a:solidFill>
                      <a:srgbClr val="00C600">
                        <a:alpha val="50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FFFFFF"/>
                          </a:solidFill>
                          <a:effectLst/>
                          <a:uLnTx/>
                          <a:uFillTx/>
                          <a:latin typeface="Calibri"/>
                          <a:ea typeface="+mn-ea"/>
                          <a:cs typeface="+mn-cs"/>
                        </a:rPr>
                        <a:t>GFP</a:t>
                      </a: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593" name="Rectangle 592"/>
                    <p:cNvSpPr/>
                    <p:nvPr/>
                  </p:nvSpPr>
                  <p:spPr>
                    <a:xfrm>
                      <a:off x="3404958" y="42655066"/>
                      <a:ext cx="659042" cy="423333"/>
                    </a:xfrm>
                    <a:prstGeom prst="rect">
                      <a:avLst/>
                    </a:prstGeom>
                    <a:solidFill>
                      <a:srgbClr val="3366FF"/>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b="1" kern="0" noProof="0" dirty="0" smtClean="0">
                          <a:solidFill>
                            <a:srgbClr val="FFFFFF"/>
                          </a:solidFill>
                          <a:latin typeface="Calibri"/>
                        </a:rPr>
                        <a:t>WPP</a:t>
                      </a:r>
                      <a:endParaRPr kumimoji="0" lang="en-US" sz="1800" b="1" i="0" u="none" strike="noStrike" kern="0" cap="none" spc="0" normalizeH="0" baseline="0" noProof="0" dirty="0">
                        <a:ln>
                          <a:noFill/>
                        </a:ln>
                        <a:solidFill>
                          <a:srgbClr val="FFFFFF"/>
                        </a:solidFill>
                        <a:effectLst/>
                        <a:uLnTx/>
                        <a:uFillTx/>
                        <a:latin typeface="Calibri"/>
                      </a:endParaRPr>
                    </a:p>
                  </p:txBody>
                </p:sp>
                <p:sp>
                  <p:nvSpPr>
                    <p:cNvPr id="595" name="Rectangle 594"/>
                    <p:cNvSpPr/>
                    <p:nvPr/>
                  </p:nvSpPr>
                  <p:spPr>
                    <a:xfrm>
                      <a:off x="5377014" y="42655066"/>
                      <a:ext cx="698968" cy="423333"/>
                    </a:xfrm>
                    <a:prstGeom prst="rect">
                      <a:avLst/>
                    </a:prstGeom>
                    <a:solidFill>
                      <a:schemeClr val="accent4">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b="1" kern="0" dirty="0" smtClean="0">
                          <a:solidFill>
                            <a:srgbClr val="FFFFFF"/>
                          </a:solidFill>
                          <a:latin typeface="Calibri"/>
                        </a:rPr>
                        <a:t>BLRP</a:t>
                      </a: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596" name="Rectangle 595"/>
                    <p:cNvSpPr/>
                    <p:nvPr/>
                  </p:nvSpPr>
                  <p:spPr>
                    <a:xfrm>
                      <a:off x="2159679" y="42655066"/>
                      <a:ext cx="1270000" cy="423333"/>
                    </a:xfrm>
                    <a:prstGeom prst="rect">
                      <a:avLst/>
                    </a:prstGeom>
                    <a:solidFill>
                      <a:schemeClr val="tx2">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b="1" kern="0" dirty="0" smtClean="0">
                          <a:solidFill>
                            <a:srgbClr val="FFFFFF"/>
                          </a:solidFill>
                          <a:latin typeface="Calibri"/>
                        </a:rPr>
                        <a:t>Promoter</a:t>
                      </a:r>
                      <a:endParaRPr kumimoji="0" lang="en-US" sz="1800" b="1" i="0" u="none" strike="noStrike" kern="0" cap="none" spc="0" normalizeH="0" baseline="0" noProof="0" dirty="0">
                        <a:ln>
                          <a:noFill/>
                        </a:ln>
                        <a:solidFill>
                          <a:srgbClr val="FFFFFF"/>
                        </a:solidFill>
                        <a:effectLst/>
                        <a:uLnTx/>
                        <a:uFillTx/>
                        <a:latin typeface="Calibri"/>
                      </a:endParaRPr>
                    </a:p>
                  </p:txBody>
                </p:sp>
                <p:sp>
                  <p:nvSpPr>
                    <p:cNvPr id="597" name="Rectangle 596"/>
                    <p:cNvSpPr/>
                    <p:nvPr/>
                  </p:nvSpPr>
                  <p:spPr>
                    <a:xfrm>
                      <a:off x="1711626" y="42655066"/>
                      <a:ext cx="448054" cy="423333"/>
                    </a:xfrm>
                    <a:prstGeom prst="rect">
                      <a:avLst/>
                    </a:prstGeom>
                    <a:solidFill>
                      <a:schemeClr val="tx1">
                        <a:lumMod val="95000"/>
                        <a:lumOff val="5000"/>
                        <a:alpha val="53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b="1" kern="0" noProof="0" dirty="0" smtClean="0">
                          <a:solidFill>
                            <a:srgbClr val="FFFFFF"/>
                          </a:solidFill>
                          <a:latin typeface="Calibri"/>
                        </a:rPr>
                        <a:t>RB</a:t>
                      </a:r>
                      <a:endParaRPr kumimoji="0" lang="en-US" sz="1800" b="1" i="0" u="none" strike="noStrike" kern="0" cap="none" spc="0" normalizeH="0" baseline="0" noProof="0" dirty="0">
                        <a:ln>
                          <a:noFill/>
                        </a:ln>
                        <a:solidFill>
                          <a:srgbClr val="FFFFFF"/>
                        </a:solidFill>
                        <a:effectLst/>
                        <a:uLnTx/>
                        <a:uFillTx/>
                        <a:latin typeface="Calibri"/>
                      </a:endParaRPr>
                    </a:p>
                  </p:txBody>
                </p:sp>
                <p:sp>
                  <p:nvSpPr>
                    <p:cNvPr id="598" name="Rectangle 597"/>
                    <p:cNvSpPr/>
                    <p:nvPr/>
                  </p:nvSpPr>
                  <p:spPr>
                    <a:xfrm>
                      <a:off x="6075981" y="42655066"/>
                      <a:ext cx="807419" cy="423333"/>
                    </a:xfrm>
                    <a:prstGeom prst="rect">
                      <a:avLst/>
                    </a:prstGeom>
                    <a:solidFill>
                      <a:schemeClr val="accent3">
                        <a:lumMod val="75000"/>
                        <a:alpha val="53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599" name="Rectangle 598"/>
                    <p:cNvSpPr/>
                    <p:nvPr/>
                  </p:nvSpPr>
                  <p:spPr>
                    <a:xfrm>
                      <a:off x="6883400" y="42655066"/>
                      <a:ext cx="448054" cy="423333"/>
                    </a:xfrm>
                    <a:prstGeom prst="rect">
                      <a:avLst/>
                    </a:prstGeom>
                    <a:solidFill>
                      <a:schemeClr val="tx1">
                        <a:lumMod val="95000"/>
                        <a:lumOff val="5000"/>
                        <a:alpha val="53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b="1" kern="0" dirty="0" smtClean="0">
                          <a:solidFill>
                            <a:srgbClr val="FFFFFF"/>
                          </a:solidFill>
                          <a:latin typeface="Calibri"/>
                        </a:rPr>
                        <a:t>LB</a:t>
                      </a:r>
                      <a:endParaRPr kumimoji="0" lang="en-US" sz="1800" b="1" i="0" u="none" strike="noStrike" kern="0" cap="none" spc="0" normalizeH="0" baseline="0" noProof="0" dirty="0">
                        <a:ln>
                          <a:noFill/>
                        </a:ln>
                        <a:solidFill>
                          <a:srgbClr val="FFFFFF"/>
                        </a:solidFill>
                        <a:effectLst/>
                        <a:uLnTx/>
                        <a:uFillTx/>
                        <a:latin typeface="Calibri"/>
                      </a:endParaRPr>
                    </a:p>
                  </p:txBody>
                </p:sp>
                <p:sp>
                  <p:nvSpPr>
                    <p:cNvPr id="600" name="Rectangle 599"/>
                    <p:cNvSpPr/>
                    <p:nvPr/>
                  </p:nvSpPr>
                  <p:spPr>
                    <a:xfrm>
                      <a:off x="7306733" y="42655066"/>
                      <a:ext cx="973667" cy="423333"/>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b="1" kern="0" dirty="0" smtClean="0">
                          <a:solidFill>
                            <a:srgbClr val="FFFFFF"/>
                          </a:solidFill>
                          <a:latin typeface="Calibri"/>
                        </a:rPr>
                        <a:t>gDNA</a:t>
                      </a:r>
                      <a:endParaRPr kumimoji="0" lang="en-US" sz="1800" b="1" i="0" u="none" strike="noStrike" kern="0" cap="none" spc="0" normalizeH="0" baseline="0" noProof="0" dirty="0">
                        <a:ln>
                          <a:noFill/>
                        </a:ln>
                        <a:solidFill>
                          <a:srgbClr val="FFFFFF"/>
                        </a:solidFill>
                        <a:effectLst/>
                        <a:uLnTx/>
                        <a:uFillTx/>
                        <a:latin typeface="Calibri"/>
                      </a:endParaRPr>
                    </a:p>
                  </p:txBody>
                </p:sp>
                <p:sp>
                  <p:nvSpPr>
                    <p:cNvPr id="601" name="Rectangle 600"/>
                    <p:cNvSpPr/>
                    <p:nvPr/>
                  </p:nvSpPr>
                  <p:spPr>
                    <a:xfrm>
                      <a:off x="914400" y="42655066"/>
                      <a:ext cx="804333" cy="423333"/>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b="1" kern="0" dirty="0" smtClean="0">
                          <a:solidFill>
                            <a:srgbClr val="FFFFFF"/>
                          </a:solidFill>
                          <a:latin typeface="Calibri"/>
                        </a:rPr>
                        <a:t>gDNA</a:t>
                      </a:r>
                      <a:endParaRPr kumimoji="0" lang="en-US" sz="1800" b="1" i="0" u="none" strike="noStrike" kern="0" cap="none" spc="0" normalizeH="0" baseline="0" noProof="0" dirty="0">
                        <a:ln>
                          <a:noFill/>
                        </a:ln>
                        <a:solidFill>
                          <a:srgbClr val="FFFFFF"/>
                        </a:solidFill>
                        <a:effectLst/>
                        <a:uLnTx/>
                        <a:uFillTx/>
                        <a:latin typeface="Calibri"/>
                      </a:endParaRPr>
                    </a:p>
                  </p:txBody>
                </p:sp>
              </p:grpSp>
              <p:grpSp>
                <p:nvGrpSpPr>
                  <p:cNvPr id="5" name="Group 4"/>
                  <p:cNvGrpSpPr/>
                  <p:nvPr/>
                </p:nvGrpSpPr>
                <p:grpSpPr>
                  <a:xfrm>
                    <a:off x="914400" y="40800866"/>
                    <a:ext cx="7366000" cy="423333"/>
                    <a:chOff x="914400" y="41512066"/>
                    <a:chExt cx="7366000" cy="423333"/>
                  </a:xfrm>
                </p:grpSpPr>
                <p:sp>
                  <p:nvSpPr>
                    <p:cNvPr id="788" name="Rectangle 787"/>
                    <p:cNvSpPr/>
                    <p:nvPr/>
                  </p:nvSpPr>
                  <p:spPr>
                    <a:xfrm>
                      <a:off x="3404959" y="41512066"/>
                      <a:ext cx="448054" cy="423333"/>
                    </a:xfrm>
                    <a:prstGeom prst="rect">
                      <a:avLst/>
                    </a:prstGeom>
                    <a:solidFill>
                      <a:schemeClr val="accent2">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b="1" kern="0" dirty="0" smtClean="0">
                          <a:solidFill>
                            <a:srgbClr val="FFFFFF"/>
                          </a:solidFill>
                          <a:latin typeface="Calibri"/>
                        </a:rPr>
                        <a:t>HF</a:t>
                      </a:r>
                      <a:endParaRPr kumimoji="0" lang="en-US" sz="1800" b="1" i="0" u="none" strike="noStrike" kern="0" cap="none" spc="0" normalizeH="0" baseline="0" noProof="0" dirty="0">
                        <a:ln>
                          <a:noFill/>
                        </a:ln>
                        <a:solidFill>
                          <a:srgbClr val="FFFFFF"/>
                        </a:solidFill>
                        <a:effectLst/>
                        <a:uLnTx/>
                        <a:uFillTx/>
                        <a:latin typeface="Calibri"/>
                      </a:endParaRPr>
                    </a:p>
                  </p:txBody>
                </p:sp>
                <p:sp>
                  <p:nvSpPr>
                    <p:cNvPr id="789" name="Rectangle 788"/>
                    <p:cNvSpPr/>
                    <p:nvPr/>
                  </p:nvSpPr>
                  <p:spPr>
                    <a:xfrm>
                      <a:off x="3853013" y="41512066"/>
                      <a:ext cx="1566333" cy="423333"/>
                    </a:xfrm>
                    <a:prstGeom prst="rect">
                      <a:avLst/>
                    </a:prstGeom>
                    <a:solidFill>
                      <a:srgbClr val="00C600">
                        <a:alpha val="50000"/>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FFFFFF"/>
                          </a:solidFill>
                          <a:effectLst/>
                          <a:uLnTx/>
                          <a:uFillTx/>
                          <a:latin typeface="Calibri"/>
                          <a:ea typeface="+mn-ea"/>
                          <a:cs typeface="+mn-cs"/>
                        </a:rPr>
                        <a:t>GFP</a:t>
                      </a: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790" name="Rectangle 789"/>
                    <p:cNvSpPr/>
                    <p:nvPr/>
                  </p:nvSpPr>
                  <p:spPr>
                    <a:xfrm>
                      <a:off x="5377013" y="41512066"/>
                      <a:ext cx="1100667" cy="423333"/>
                    </a:xfrm>
                    <a:prstGeom prst="rect">
                      <a:avLst/>
                    </a:prstGeom>
                    <a:solidFill>
                      <a:schemeClr val="accent4">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FFFFFF"/>
                          </a:solidFill>
                          <a:effectLst/>
                          <a:uLnTx/>
                          <a:uFillTx/>
                          <a:latin typeface="Calibri"/>
                          <a:ea typeface="+mn-ea"/>
                          <a:cs typeface="+mn-cs"/>
                        </a:rPr>
                        <a:t>OsRPL18</a:t>
                      </a: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791" name="Rectangle 790"/>
                    <p:cNvSpPr/>
                    <p:nvPr/>
                  </p:nvSpPr>
                  <p:spPr>
                    <a:xfrm>
                      <a:off x="2159679" y="41512066"/>
                      <a:ext cx="1270000" cy="423333"/>
                    </a:xfrm>
                    <a:prstGeom prst="rect">
                      <a:avLst/>
                    </a:prstGeom>
                    <a:solidFill>
                      <a:schemeClr val="tx2">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b="1" kern="0" dirty="0" smtClean="0">
                          <a:solidFill>
                            <a:srgbClr val="FFFFFF"/>
                          </a:solidFill>
                          <a:latin typeface="Calibri"/>
                        </a:rPr>
                        <a:t>Promoter</a:t>
                      </a:r>
                      <a:endParaRPr kumimoji="0" lang="en-US" sz="1800" b="1" i="0" u="none" strike="noStrike" kern="0" cap="none" spc="0" normalizeH="0" baseline="0" noProof="0" dirty="0">
                        <a:ln>
                          <a:noFill/>
                        </a:ln>
                        <a:solidFill>
                          <a:srgbClr val="FFFFFF"/>
                        </a:solidFill>
                        <a:effectLst/>
                        <a:uLnTx/>
                        <a:uFillTx/>
                        <a:latin typeface="Calibri"/>
                      </a:endParaRPr>
                    </a:p>
                  </p:txBody>
                </p:sp>
                <p:sp>
                  <p:nvSpPr>
                    <p:cNvPr id="792" name="Rectangle 791"/>
                    <p:cNvSpPr/>
                    <p:nvPr/>
                  </p:nvSpPr>
                  <p:spPr>
                    <a:xfrm>
                      <a:off x="1711626" y="41512066"/>
                      <a:ext cx="448054" cy="423333"/>
                    </a:xfrm>
                    <a:prstGeom prst="rect">
                      <a:avLst/>
                    </a:prstGeom>
                    <a:solidFill>
                      <a:schemeClr val="tx1">
                        <a:lumMod val="95000"/>
                        <a:lumOff val="5000"/>
                        <a:alpha val="53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b="1" kern="0" noProof="0" dirty="0" smtClean="0">
                          <a:solidFill>
                            <a:srgbClr val="FFFFFF"/>
                          </a:solidFill>
                          <a:latin typeface="Calibri"/>
                        </a:rPr>
                        <a:t>RB</a:t>
                      </a:r>
                      <a:endParaRPr kumimoji="0" lang="en-US" sz="1800" b="1" i="0" u="none" strike="noStrike" kern="0" cap="none" spc="0" normalizeH="0" baseline="0" noProof="0" dirty="0">
                        <a:ln>
                          <a:noFill/>
                        </a:ln>
                        <a:solidFill>
                          <a:srgbClr val="FFFFFF"/>
                        </a:solidFill>
                        <a:effectLst/>
                        <a:uLnTx/>
                        <a:uFillTx/>
                        <a:latin typeface="Calibri"/>
                      </a:endParaRPr>
                    </a:p>
                  </p:txBody>
                </p:sp>
                <p:sp>
                  <p:nvSpPr>
                    <p:cNvPr id="793" name="Rectangle 792"/>
                    <p:cNvSpPr/>
                    <p:nvPr/>
                  </p:nvSpPr>
                  <p:spPr>
                    <a:xfrm>
                      <a:off x="6477679" y="41512066"/>
                      <a:ext cx="405721" cy="423333"/>
                    </a:xfrm>
                    <a:prstGeom prst="rect">
                      <a:avLst/>
                    </a:prstGeom>
                    <a:solidFill>
                      <a:schemeClr val="accent3">
                        <a:lumMod val="75000"/>
                        <a:alpha val="53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837" name="Rectangle 836"/>
                    <p:cNvSpPr/>
                    <p:nvPr/>
                  </p:nvSpPr>
                  <p:spPr>
                    <a:xfrm>
                      <a:off x="6883400" y="41512066"/>
                      <a:ext cx="448054" cy="423333"/>
                    </a:xfrm>
                    <a:prstGeom prst="rect">
                      <a:avLst/>
                    </a:prstGeom>
                    <a:solidFill>
                      <a:schemeClr val="tx1">
                        <a:lumMod val="95000"/>
                        <a:lumOff val="5000"/>
                        <a:alpha val="53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b="1" kern="0" dirty="0" smtClean="0">
                          <a:solidFill>
                            <a:srgbClr val="FFFFFF"/>
                          </a:solidFill>
                          <a:latin typeface="Calibri"/>
                        </a:rPr>
                        <a:t>LB</a:t>
                      </a:r>
                      <a:endParaRPr kumimoji="0" lang="en-US" sz="1800" b="1" i="0" u="none" strike="noStrike" kern="0" cap="none" spc="0" normalizeH="0" baseline="0" noProof="0" dirty="0">
                        <a:ln>
                          <a:noFill/>
                        </a:ln>
                        <a:solidFill>
                          <a:srgbClr val="FFFFFF"/>
                        </a:solidFill>
                        <a:effectLst/>
                        <a:uLnTx/>
                        <a:uFillTx/>
                        <a:latin typeface="Calibri"/>
                      </a:endParaRPr>
                    </a:p>
                  </p:txBody>
                </p:sp>
                <p:sp>
                  <p:nvSpPr>
                    <p:cNvPr id="854" name="Rectangle 853"/>
                    <p:cNvSpPr/>
                    <p:nvPr/>
                  </p:nvSpPr>
                  <p:spPr>
                    <a:xfrm>
                      <a:off x="7306733" y="41512066"/>
                      <a:ext cx="973667" cy="423333"/>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b="1" kern="0" dirty="0" smtClean="0">
                          <a:solidFill>
                            <a:srgbClr val="FFFFFF"/>
                          </a:solidFill>
                          <a:latin typeface="Calibri"/>
                        </a:rPr>
                        <a:t>gDNA</a:t>
                      </a:r>
                      <a:endParaRPr kumimoji="0" lang="en-US" sz="1800" b="1" i="0" u="none" strike="noStrike" kern="0" cap="none" spc="0" normalizeH="0" baseline="0" noProof="0" dirty="0">
                        <a:ln>
                          <a:noFill/>
                        </a:ln>
                        <a:solidFill>
                          <a:srgbClr val="FFFFFF"/>
                        </a:solidFill>
                        <a:effectLst/>
                        <a:uLnTx/>
                        <a:uFillTx/>
                        <a:latin typeface="Calibri"/>
                      </a:endParaRPr>
                    </a:p>
                  </p:txBody>
                </p:sp>
                <p:sp>
                  <p:nvSpPr>
                    <p:cNvPr id="855" name="Rectangle 854"/>
                    <p:cNvSpPr/>
                    <p:nvPr/>
                  </p:nvSpPr>
                  <p:spPr>
                    <a:xfrm>
                      <a:off x="914400" y="41512066"/>
                      <a:ext cx="804333" cy="423333"/>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b="1" kern="0" dirty="0" smtClean="0">
                          <a:solidFill>
                            <a:srgbClr val="FFFFFF"/>
                          </a:solidFill>
                          <a:latin typeface="Calibri"/>
                        </a:rPr>
                        <a:t>gDNA</a:t>
                      </a:r>
                      <a:endParaRPr kumimoji="0" lang="en-US" sz="1800" b="1" i="0" u="none" strike="noStrike" kern="0" cap="none" spc="0" normalizeH="0" baseline="0" noProof="0" dirty="0">
                        <a:ln>
                          <a:noFill/>
                        </a:ln>
                        <a:solidFill>
                          <a:srgbClr val="FFFFFF"/>
                        </a:solidFill>
                        <a:effectLst/>
                        <a:uLnTx/>
                        <a:uFillTx/>
                        <a:latin typeface="Calibri"/>
                      </a:endParaRPr>
                    </a:p>
                  </p:txBody>
                </p:sp>
              </p:grpSp>
              <p:sp>
                <p:nvSpPr>
                  <p:cNvPr id="860" name="Text Box 6"/>
                  <p:cNvSpPr txBox="1">
                    <a:spLocks noChangeArrowheads="1"/>
                  </p:cNvSpPr>
                  <p:nvPr/>
                </p:nvSpPr>
                <p:spPr bwMode="auto">
                  <a:xfrm>
                    <a:off x="2413000" y="41968978"/>
                    <a:ext cx="4157133" cy="584776"/>
                  </a:xfrm>
                  <a:prstGeom prst="rect">
                    <a:avLst/>
                  </a:prstGeom>
                  <a:noFill/>
                  <a:ln>
                    <a:noFill/>
                  </a:ln>
                  <a:effectLst/>
                  <a:extLst>
                    <a:ext uri="{909E8E84-426E-40dd-AFC4-6F175D3DCCD1}">
                      <a14:hiddenFill xmlns:a14="http://schemas.microsoft.com/office/drawing/2010/main">
                        <a:solidFill>
                          <a:srgbClr val="FFFF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eaLnBrk="0" hangingPunct="0">
                      <a:defRPr/>
                    </a:pPr>
                    <a:r>
                      <a:rPr lang="en-US" sz="3200" b="1" dirty="0" smtClean="0">
                        <a:solidFill>
                          <a:schemeClr val="bg1">
                            <a:lumMod val="95000"/>
                          </a:schemeClr>
                        </a:solidFill>
                        <a:latin typeface="Calibri"/>
                        <a:ea typeface="ＭＳ Ｐゴシック" charset="0"/>
                        <a:cs typeface="Calibri"/>
                      </a:rPr>
                      <a:t>INTACT Insertion </a:t>
                    </a:r>
                    <a:endParaRPr lang="en-US" sz="3200" b="1" dirty="0">
                      <a:solidFill>
                        <a:schemeClr val="bg1">
                          <a:lumMod val="95000"/>
                        </a:schemeClr>
                      </a:solidFill>
                      <a:latin typeface="Calibri"/>
                      <a:ea typeface="ＭＳ Ｐゴシック" charset="0"/>
                      <a:cs typeface="Calibri"/>
                    </a:endParaRPr>
                  </a:p>
                </p:txBody>
              </p:sp>
              <p:sp>
                <p:nvSpPr>
                  <p:cNvPr id="703" name="Isosceles Triangle 702"/>
                  <p:cNvSpPr/>
                  <p:nvPr/>
                </p:nvSpPr>
                <p:spPr>
                  <a:xfrm>
                    <a:off x="1820330" y="40386004"/>
                    <a:ext cx="342900" cy="411145"/>
                  </a:xfrm>
                  <a:prstGeom prst="triangle">
                    <a:avLst/>
                  </a:prstGeom>
                  <a:solidFill>
                    <a:srgbClr val="FF80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6" name="Isosceles Triangle 745"/>
                  <p:cNvSpPr/>
                  <p:nvPr/>
                </p:nvSpPr>
                <p:spPr>
                  <a:xfrm>
                    <a:off x="6836830" y="40386004"/>
                    <a:ext cx="342900" cy="411145"/>
                  </a:xfrm>
                  <a:prstGeom prst="triangle">
                    <a:avLst/>
                  </a:prstGeom>
                  <a:solidFill>
                    <a:srgbClr val="FF80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9" name="Isosceles Triangle 1018"/>
                  <p:cNvSpPr/>
                  <p:nvPr/>
                </p:nvSpPr>
                <p:spPr>
                  <a:xfrm>
                    <a:off x="1820330" y="42430704"/>
                    <a:ext cx="342900" cy="411145"/>
                  </a:xfrm>
                  <a:prstGeom prst="triangle">
                    <a:avLst/>
                  </a:prstGeom>
                  <a:solidFill>
                    <a:srgbClr val="FF80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2" name="Isosceles Triangle 1021"/>
                  <p:cNvSpPr/>
                  <p:nvPr/>
                </p:nvSpPr>
                <p:spPr>
                  <a:xfrm>
                    <a:off x="6824130" y="42430704"/>
                    <a:ext cx="342900" cy="411145"/>
                  </a:xfrm>
                  <a:prstGeom prst="triangle">
                    <a:avLst/>
                  </a:prstGeom>
                  <a:solidFill>
                    <a:srgbClr val="FF80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3" name="Text Box 6"/>
                  <p:cNvSpPr txBox="1">
                    <a:spLocks noChangeArrowheads="1"/>
                  </p:cNvSpPr>
                  <p:nvPr/>
                </p:nvSpPr>
                <p:spPr bwMode="auto">
                  <a:xfrm>
                    <a:off x="2413000" y="39873478"/>
                    <a:ext cx="4157133" cy="584776"/>
                  </a:xfrm>
                  <a:prstGeom prst="rect">
                    <a:avLst/>
                  </a:prstGeom>
                  <a:noFill/>
                  <a:ln>
                    <a:noFill/>
                  </a:ln>
                  <a:effectLst/>
                  <a:extLst>
                    <a:ext uri="{909E8E84-426E-40dd-AFC4-6F175D3DCCD1}">
                      <a14:hiddenFill xmlns:a14="http://schemas.microsoft.com/office/drawing/2010/main">
                        <a:solidFill>
                          <a:srgbClr val="FFFF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eaLnBrk="0" hangingPunct="0">
                      <a:defRPr/>
                    </a:pPr>
                    <a:r>
                      <a:rPr lang="en-US" sz="3200" b="1" dirty="0" smtClean="0">
                        <a:solidFill>
                          <a:schemeClr val="bg1">
                            <a:lumMod val="95000"/>
                          </a:schemeClr>
                        </a:solidFill>
                        <a:latin typeface="Calibri"/>
                        <a:ea typeface="ＭＳ Ｐゴシック" charset="0"/>
                        <a:cs typeface="Calibri"/>
                      </a:rPr>
                      <a:t>TRAP Insertion </a:t>
                    </a:r>
                    <a:endParaRPr lang="en-US" sz="3200" b="1" dirty="0">
                      <a:solidFill>
                        <a:schemeClr val="bg1">
                          <a:lumMod val="95000"/>
                        </a:schemeClr>
                      </a:solidFill>
                      <a:latin typeface="Calibri"/>
                      <a:ea typeface="ＭＳ Ｐゴシック" charset="0"/>
                      <a:cs typeface="Calibri"/>
                    </a:endParaRPr>
                  </a:p>
                </p:txBody>
              </p:sp>
            </p:grpSp>
          </p:grpSp>
        </p:grpSp>
      </p:grpSp>
      <p:grpSp>
        <p:nvGrpSpPr>
          <p:cNvPr id="20" name="Group 19"/>
          <p:cNvGrpSpPr/>
          <p:nvPr/>
        </p:nvGrpSpPr>
        <p:grpSpPr>
          <a:xfrm>
            <a:off x="15014967" y="14346039"/>
            <a:ext cx="6862900" cy="7813547"/>
            <a:chOff x="15014967" y="14961783"/>
            <a:chExt cx="6862900" cy="7813547"/>
          </a:xfrm>
        </p:grpSpPr>
        <p:sp>
          <p:nvSpPr>
            <p:cNvPr id="630" name="Rounded Rectangle 629"/>
            <p:cNvSpPr/>
            <p:nvPr/>
          </p:nvSpPr>
          <p:spPr>
            <a:xfrm>
              <a:off x="15014967" y="15053730"/>
              <a:ext cx="6862900" cy="7721600"/>
            </a:xfrm>
            <a:prstGeom prst="roundRect">
              <a:avLst/>
            </a:prstGeom>
            <a:solidFill>
              <a:schemeClr val="accent1">
                <a:lumMod val="50000"/>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2400" b="1" dirty="0" smtClean="0">
                <a:solidFill>
                  <a:schemeClr val="bg1"/>
                </a:solidFill>
              </a:endParaRPr>
            </a:p>
          </p:txBody>
        </p:sp>
        <p:grpSp>
          <p:nvGrpSpPr>
            <p:cNvPr id="57" name="Group 56"/>
            <p:cNvGrpSpPr/>
            <p:nvPr/>
          </p:nvGrpSpPr>
          <p:grpSpPr>
            <a:xfrm>
              <a:off x="15333141" y="15557130"/>
              <a:ext cx="6197600" cy="1693330"/>
              <a:chOff x="838200" y="40081197"/>
              <a:chExt cx="13150242" cy="2975098"/>
            </a:xfrm>
          </p:grpSpPr>
          <p:pic>
            <p:nvPicPr>
              <p:cNvPr id="56" name="Picture 55" descr="34-38.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32339" y="40081200"/>
                <a:ext cx="2456103" cy="2971800"/>
              </a:xfrm>
              <a:prstGeom prst="rect">
                <a:avLst/>
              </a:prstGeom>
            </p:spPr>
          </p:pic>
          <p:pic>
            <p:nvPicPr>
              <p:cNvPr id="55" name="Picture 54" descr="23-33.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67625" y="40081197"/>
                <a:ext cx="4418792" cy="2975098"/>
              </a:xfrm>
              <a:prstGeom prst="rect">
                <a:avLst/>
              </a:prstGeom>
            </p:spPr>
          </p:pic>
          <p:pic>
            <p:nvPicPr>
              <p:cNvPr id="54" name="Picture 53" descr="12-22.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02912" y="40081200"/>
                <a:ext cx="4418793" cy="2971800"/>
              </a:xfrm>
              <a:prstGeom prst="rect">
                <a:avLst/>
              </a:prstGeom>
            </p:spPr>
          </p:pic>
          <p:pic>
            <p:nvPicPr>
              <p:cNvPr id="53" name="Picture 52" descr="1-12.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40081200"/>
                <a:ext cx="4418793" cy="2971800"/>
              </a:xfrm>
              <a:prstGeom prst="rect">
                <a:avLst/>
              </a:prstGeom>
            </p:spPr>
          </p:pic>
        </p:grpSp>
        <p:sp>
          <p:nvSpPr>
            <p:cNvPr id="1419" name="TextBox 1418"/>
            <p:cNvSpPr txBox="1"/>
            <p:nvPr/>
          </p:nvSpPr>
          <p:spPr>
            <a:xfrm>
              <a:off x="16555829" y="14961783"/>
              <a:ext cx="3460927" cy="646331"/>
            </a:xfrm>
            <a:prstGeom prst="rect">
              <a:avLst/>
            </a:prstGeom>
            <a:noFill/>
          </p:spPr>
          <p:txBody>
            <a:bodyPr wrap="square" rtlCol="0">
              <a:spAutoFit/>
            </a:bodyPr>
            <a:lstStyle/>
            <a:p>
              <a:pPr algn="ctr"/>
              <a:r>
                <a:rPr lang="en-US" sz="3600" b="1" dirty="0" smtClean="0">
                  <a:solidFill>
                    <a:srgbClr val="FFFFFF"/>
                  </a:solidFill>
                </a:rPr>
                <a:t>Libraries 1 - 38</a:t>
              </a:r>
            </a:p>
          </p:txBody>
        </p:sp>
        <p:sp>
          <p:nvSpPr>
            <p:cNvPr id="1422" name="TextBox 1421"/>
            <p:cNvSpPr txBox="1"/>
            <p:nvPr/>
          </p:nvSpPr>
          <p:spPr>
            <a:xfrm>
              <a:off x="15256933" y="17231580"/>
              <a:ext cx="6333066" cy="646331"/>
            </a:xfrm>
            <a:prstGeom prst="rect">
              <a:avLst/>
            </a:prstGeom>
            <a:noFill/>
          </p:spPr>
          <p:txBody>
            <a:bodyPr wrap="square" rtlCol="0">
              <a:spAutoFit/>
            </a:bodyPr>
            <a:lstStyle/>
            <a:p>
              <a:pPr algn="ctr"/>
              <a:r>
                <a:rPr lang="en-US" sz="3600" b="1" dirty="0" smtClean="0">
                  <a:solidFill>
                    <a:srgbClr val="FFFFFF"/>
                  </a:solidFill>
                </a:rPr>
                <a:t>Multiplexed</a:t>
              </a:r>
            </a:p>
          </p:txBody>
        </p:sp>
        <p:sp>
          <p:nvSpPr>
            <p:cNvPr id="1424" name="TextBox 1423"/>
            <p:cNvSpPr txBox="1"/>
            <p:nvPr/>
          </p:nvSpPr>
          <p:spPr>
            <a:xfrm>
              <a:off x="15256934" y="18065911"/>
              <a:ext cx="6333065" cy="646331"/>
            </a:xfrm>
            <a:prstGeom prst="rect">
              <a:avLst/>
            </a:prstGeom>
            <a:noFill/>
          </p:spPr>
          <p:txBody>
            <a:bodyPr wrap="square" rtlCol="0">
              <a:spAutoFit/>
            </a:bodyPr>
            <a:lstStyle/>
            <a:p>
              <a:pPr algn="ctr"/>
              <a:r>
                <a:rPr lang="en-US" sz="3600" b="1" dirty="0" smtClean="0">
                  <a:solidFill>
                    <a:srgbClr val="FFFFFF"/>
                  </a:solidFill>
                </a:rPr>
                <a:t>Border-junction Capture </a:t>
              </a:r>
            </a:p>
          </p:txBody>
        </p:sp>
        <p:sp>
          <p:nvSpPr>
            <p:cNvPr id="1425" name="TextBox 1424"/>
            <p:cNvSpPr txBox="1"/>
            <p:nvPr/>
          </p:nvSpPr>
          <p:spPr>
            <a:xfrm>
              <a:off x="15252463" y="19075743"/>
              <a:ext cx="6330819" cy="646331"/>
            </a:xfrm>
            <a:prstGeom prst="rect">
              <a:avLst/>
            </a:prstGeom>
            <a:noFill/>
          </p:spPr>
          <p:txBody>
            <a:bodyPr wrap="square" rtlCol="0">
              <a:spAutoFit/>
            </a:bodyPr>
            <a:lstStyle/>
            <a:p>
              <a:pPr algn="ctr"/>
              <a:r>
                <a:rPr lang="en-US" sz="3600" b="1" dirty="0" smtClean="0">
                  <a:solidFill>
                    <a:srgbClr val="FFFFFF"/>
                  </a:solidFill>
                </a:rPr>
                <a:t>Amplification </a:t>
              </a:r>
            </a:p>
          </p:txBody>
        </p:sp>
        <p:pic>
          <p:nvPicPr>
            <p:cNvPr id="42" name="Picture 41" descr="Final.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879233" y="19879993"/>
              <a:ext cx="5075767" cy="2023281"/>
            </a:xfrm>
            <a:prstGeom prst="rect">
              <a:avLst/>
            </a:prstGeom>
          </p:spPr>
        </p:pic>
        <p:grpSp>
          <p:nvGrpSpPr>
            <p:cNvPr id="52" name="Group 51"/>
            <p:cNvGrpSpPr/>
            <p:nvPr/>
          </p:nvGrpSpPr>
          <p:grpSpPr>
            <a:xfrm>
              <a:off x="18438283" y="17231580"/>
              <a:ext cx="2116" cy="2650270"/>
              <a:chOff x="18421350" y="17231580"/>
              <a:chExt cx="2116" cy="2650270"/>
            </a:xfrm>
          </p:grpSpPr>
          <p:cxnSp>
            <p:nvCxnSpPr>
              <p:cNvPr id="51" name="Straight Arrow Connector 50"/>
              <p:cNvCxnSpPr>
                <a:stCxn id="1422" idx="0"/>
              </p:cNvCxnSpPr>
              <p:nvPr/>
            </p:nvCxnSpPr>
            <p:spPr>
              <a:xfrm flipH="1">
                <a:off x="18421350" y="17231580"/>
                <a:ext cx="2116" cy="20552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426" name="Straight Arrow Connector 1425"/>
              <p:cNvCxnSpPr/>
              <p:nvPr/>
            </p:nvCxnSpPr>
            <p:spPr>
              <a:xfrm flipH="1">
                <a:off x="18421350" y="17923730"/>
                <a:ext cx="2116" cy="20552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428" name="Straight Arrow Connector 1427"/>
              <p:cNvCxnSpPr/>
              <p:nvPr/>
            </p:nvCxnSpPr>
            <p:spPr>
              <a:xfrm flipH="1">
                <a:off x="18421350" y="18920680"/>
                <a:ext cx="2116" cy="20552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429" name="Straight Arrow Connector 1428"/>
              <p:cNvCxnSpPr/>
              <p:nvPr/>
            </p:nvCxnSpPr>
            <p:spPr>
              <a:xfrm flipH="1">
                <a:off x="18421350" y="19676330"/>
                <a:ext cx="2116" cy="20552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grpSp>
        <p:sp>
          <p:nvSpPr>
            <p:cNvPr id="1430" name="TextBox 1429"/>
            <p:cNvSpPr txBox="1"/>
            <p:nvPr/>
          </p:nvSpPr>
          <p:spPr>
            <a:xfrm>
              <a:off x="15053735" y="21905179"/>
              <a:ext cx="6756400" cy="461665"/>
            </a:xfrm>
            <a:prstGeom prst="rect">
              <a:avLst/>
            </a:prstGeom>
            <a:noFill/>
          </p:spPr>
          <p:txBody>
            <a:bodyPr wrap="square" rtlCol="0">
              <a:spAutoFit/>
            </a:bodyPr>
            <a:lstStyle/>
            <a:p>
              <a:pPr algn="ctr"/>
              <a:r>
                <a:rPr lang="en-US" sz="2400" b="1" dirty="0" smtClean="0">
                  <a:solidFill>
                    <a:schemeClr val="bg1"/>
                  </a:solidFill>
                </a:rPr>
                <a:t>Multiplexed Library sequenced on Illumina MiSeq </a:t>
              </a:r>
            </a:p>
          </p:txBody>
        </p:sp>
      </p:grpSp>
      <p:grpSp>
        <p:nvGrpSpPr>
          <p:cNvPr id="16" name="Group 15"/>
          <p:cNvGrpSpPr/>
          <p:nvPr/>
        </p:nvGrpSpPr>
        <p:grpSpPr>
          <a:xfrm>
            <a:off x="14528800" y="4022060"/>
            <a:ext cx="14757400" cy="2451100"/>
            <a:chOff x="14528800" y="4406900"/>
            <a:chExt cx="14757400" cy="2451100"/>
          </a:xfrm>
        </p:grpSpPr>
        <p:sp>
          <p:nvSpPr>
            <p:cNvPr id="626" name="Rounded Rectangle 625"/>
            <p:cNvSpPr/>
            <p:nvPr/>
          </p:nvSpPr>
          <p:spPr>
            <a:xfrm>
              <a:off x="15014966" y="4495800"/>
              <a:ext cx="13716000" cy="2362200"/>
            </a:xfrm>
            <a:prstGeom prst="roundRect">
              <a:avLst/>
            </a:prstGeom>
            <a:solidFill>
              <a:schemeClr val="accent1">
                <a:lumMod val="50000"/>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2400" b="1" dirty="0" smtClean="0">
                <a:solidFill>
                  <a:schemeClr val="bg1"/>
                </a:solidFill>
              </a:endParaRPr>
            </a:p>
          </p:txBody>
        </p:sp>
        <p:sp>
          <p:nvSpPr>
            <p:cNvPr id="27" name="Freeform 26"/>
            <p:cNvSpPr/>
            <p:nvPr/>
          </p:nvSpPr>
          <p:spPr>
            <a:xfrm>
              <a:off x="16157966" y="5181600"/>
              <a:ext cx="7467600" cy="1524000"/>
            </a:xfrm>
            <a:custGeom>
              <a:avLst/>
              <a:gdLst>
                <a:gd name="connsiteX0" fmla="*/ 3403600 w 5775419"/>
                <a:gd name="connsiteY0" fmla="*/ 1244600 h 1701800"/>
                <a:gd name="connsiteX1" fmla="*/ 3987800 w 5775419"/>
                <a:gd name="connsiteY1" fmla="*/ 1193800 h 1701800"/>
                <a:gd name="connsiteX2" fmla="*/ 4064000 w 5775419"/>
                <a:gd name="connsiteY2" fmla="*/ 1168400 h 1701800"/>
                <a:gd name="connsiteX3" fmla="*/ 4140200 w 5775419"/>
                <a:gd name="connsiteY3" fmla="*/ 1117600 h 1701800"/>
                <a:gd name="connsiteX4" fmla="*/ 4165600 w 5775419"/>
                <a:gd name="connsiteY4" fmla="*/ 1041400 h 1701800"/>
                <a:gd name="connsiteX5" fmla="*/ 4216400 w 5775419"/>
                <a:gd name="connsiteY5" fmla="*/ 812800 h 1701800"/>
                <a:gd name="connsiteX6" fmla="*/ 4241800 w 5775419"/>
                <a:gd name="connsiteY6" fmla="*/ 711200 h 1701800"/>
                <a:gd name="connsiteX7" fmla="*/ 3759200 w 5775419"/>
                <a:gd name="connsiteY7" fmla="*/ 584200 h 1701800"/>
                <a:gd name="connsiteX8" fmla="*/ 3606800 w 5775419"/>
                <a:gd name="connsiteY8" fmla="*/ 635000 h 1701800"/>
                <a:gd name="connsiteX9" fmla="*/ 3530600 w 5775419"/>
                <a:gd name="connsiteY9" fmla="*/ 660400 h 1701800"/>
                <a:gd name="connsiteX10" fmla="*/ 3454400 w 5775419"/>
                <a:gd name="connsiteY10" fmla="*/ 711200 h 1701800"/>
                <a:gd name="connsiteX11" fmla="*/ 3378200 w 5775419"/>
                <a:gd name="connsiteY11" fmla="*/ 736600 h 1701800"/>
                <a:gd name="connsiteX12" fmla="*/ 3302000 w 5775419"/>
                <a:gd name="connsiteY12" fmla="*/ 787400 h 1701800"/>
                <a:gd name="connsiteX13" fmla="*/ 3225800 w 5775419"/>
                <a:gd name="connsiteY13" fmla="*/ 812800 h 1701800"/>
                <a:gd name="connsiteX14" fmla="*/ 3149600 w 5775419"/>
                <a:gd name="connsiteY14" fmla="*/ 863600 h 1701800"/>
                <a:gd name="connsiteX15" fmla="*/ 2997200 w 5775419"/>
                <a:gd name="connsiteY15" fmla="*/ 914400 h 1701800"/>
                <a:gd name="connsiteX16" fmla="*/ 2895600 w 5775419"/>
                <a:gd name="connsiteY16" fmla="*/ 965200 h 1701800"/>
                <a:gd name="connsiteX17" fmla="*/ 2794000 w 5775419"/>
                <a:gd name="connsiteY17" fmla="*/ 990600 h 1701800"/>
                <a:gd name="connsiteX18" fmla="*/ 2717800 w 5775419"/>
                <a:gd name="connsiteY18" fmla="*/ 1016000 h 1701800"/>
                <a:gd name="connsiteX19" fmla="*/ 2616200 w 5775419"/>
                <a:gd name="connsiteY19" fmla="*/ 1041400 h 1701800"/>
                <a:gd name="connsiteX20" fmla="*/ 2514600 w 5775419"/>
                <a:gd name="connsiteY20" fmla="*/ 1092200 h 1701800"/>
                <a:gd name="connsiteX21" fmla="*/ 2286000 w 5775419"/>
                <a:gd name="connsiteY21" fmla="*/ 1143000 h 1701800"/>
                <a:gd name="connsiteX22" fmla="*/ 2159000 w 5775419"/>
                <a:gd name="connsiteY22" fmla="*/ 1193800 h 1701800"/>
                <a:gd name="connsiteX23" fmla="*/ 1854200 w 5775419"/>
                <a:gd name="connsiteY23" fmla="*/ 1244600 h 1701800"/>
                <a:gd name="connsiteX24" fmla="*/ 1752600 w 5775419"/>
                <a:gd name="connsiteY24" fmla="*/ 1270000 h 1701800"/>
                <a:gd name="connsiteX25" fmla="*/ 1651000 w 5775419"/>
                <a:gd name="connsiteY25" fmla="*/ 1320800 h 1701800"/>
                <a:gd name="connsiteX26" fmla="*/ 965200 w 5775419"/>
                <a:gd name="connsiteY26" fmla="*/ 1168400 h 1701800"/>
                <a:gd name="connsiteX27" fmla="*/ 939800 w 5775419"/>
                <a:gd name="connsiteY27" fmla="*/ 1016000 h 1701800"/>
                <a:gd name="connsiteX28" fmla="*/ 1041400 w 5775419"/>
                <a:gd name="connsiteY28" fmla="*/ 635000 h 1701800"/>
                <a:gd name="connsiteX29" fmla="*/ 1193800 w 5775419"/>
                <a:gd name="connsiteY29" fmla="*/ 609600 h 1701800"/>
                <a:gd name="connsiteX30" fmla="*/ 2438400 w 5775419"/>
                <a:gd name="connsiteY30" fmla="*/ 635000 h 1701800"/>
                <a:gd name="connsiteX31" fmla="*/ 2794000 w 5775419"/>
                <a:gd name="connsiteY31" fmla="*/ 889000 h 1701800"/>
                <a:gd name="connsiteX32" fmla="*/ 2870200 w 5775419"/>
                <a:gd name="connsiteY32" fmla="*/ 914400 h 1701800"/>
                <a:gd name="connsiteX33" fmla="*/ 3073400 w 5775419"/>
                <a:gd name="connsiteY33" fmla="*/ 1066800 h 1701800"/>
                <a:gd name="connsiteX34" fmla="*/ 3200400 w 5775419"/>
                <a:gd name="connsiteY34" fmla="*/ 1117600 h 1701800"/>
                <a:gd name="connsiteX35" fmla="*/ 3276600 w 5775419"/>
                <a:gd name="connsiteY35" fmla="*/ 1168400 h 1701800"/>
                <a:gd name="connsiteX36" fmla="*/ 3429000 w 5775419"/>
                <a:gd name="connsiteY36" fmla="*/ 1219200 h 1701800"/>
                <a:gd name="connsiteX37" fmla="*/ 3556000 w 5775419"/>
                <a:gd name="connsiteY37" fmla="*/ 1295400 h 1701800"/>
                <a:gd name="connsiteX38" fmla="*/ 3708400 w 5775419"/>
                <a:gd name="connsiteY38" fmla="*/ 1320800 h 1701800"/>
                <a:gd name="connsiteX39" fmla="*/ 4038600 w 5775419"/>
                <a:gd name="connsiteY39" fmla="*/ 1422400 h 1701800"/>
                <a:gd name="connsiteX40" fmla="*/ 4343400 w 5775419"/>
                <a:gd name="connsiteY40" fmla="*/ 1473200 h 1701800"/>
                <a:gd name="connsiteX41" fmla="*/ 4876800 w 5775419"/>
                <a:gd name="connsiteY41" fmla="*/ 1447800 h 1701800"/>
                <a:gd name="connsiteX42" fmla="*/ 5029200 w 5775419"/>
                <a:gd name="connsiteY42" fmla="*/ 1371600 h 1701800"/>
                <a:gd name="connsiteX43" fmla="*/ 5156200 w 5775419"/>
                <a:gd name="connsiteY43" fmla="*/ 1295400 h 1701800"/>
                <a:gd name="connsiteX44" fmla="*/ 5232400 w 5775419"/>
                <a:gd name="connsiteY44" fmla="*/ 1244600 h 1701800"/>
                <a:gd name="connsiteX45" fmla="*/ 5308600 w 5775419"/>
                <a:gd name="connsiteY45" fmla="*/ 1219200 h 1701800"/>
                <a:gd name="connsiteX46" fmla="*/ 5384800 w 5775419"/>
                <a:gd name="connsiteY46" fmla="*/ 1016000 h 1701800"/>
                <a:gd name="connsiteX47" fmla="*/ 5257800 w 5775419"/>
                <a:gd name="connsiteY47" fmla="*/ 406400 h 1701800"/>
                <a:gd name="connsiteX48" fmla="*/ 5003800 w 5775419"/>
                <a:gd name="connsiteY48" fmla="*/ 330200 h 1701800"/>
                <a:gd name="connsiteX49" fmla="*/ 4368800 w 5775419"/>
                <a:gd name="connsiteY49" fmla="*/ 381000 h 1701800"/>
                <a:gd name="connsiteX50" fmla="*/ 4064000 w 5775419"/>
                <a:gd name="connsiteY50" fmla="*/ 584200 h 1701800"/>
                <a:gd name="connsiteX51" fmla="*/ 3987800 w 5775419"/>
                <a:gd name="connsiteY51" fmla="*/ 685800 h 1701800"/>
                <a:gd name="connsiteX52" fmla="*/ 3784600 w 5775419"/>
                <a:gd name="connsiteY52" fmla="*/ 787400 h 1701800"/>
                <a:gd name="connsiteX53" fmla="*/ 3657600 w 5775419"/>
                <a:gd name="connsiteY53" fmla="*/ 863600 h 1701800"/>
                <a:gd name="connsiteX54" fmla="*/ 3327400 w 5775419"/>
                <a:gd name="connsiteY54" fmla="*/ 1092200 h 1701800"/>
                <a:gd name="connsiteX55" fmla="*/ 3073400 w 5775419"/>
                <a:gd name="connsiteY55" fmla="*/ 1193800 h 1701800"/>
                <a:gd name="connsiteX56" fmla="*/ 2870200 w 5775419"/>
                <a:gd name="connsiteY56" fmla="*/ 1270000 h 1701800"/>
                <a:gd name="connsiteX57" fmla="*/ 2743200 w 5775419"/>
                <a:gd name="connsiteY57" fmla="*/ 1346200 h 1701800"/>
                <a:gd name="connsiteX58" fmla="*/ 2489200 w 5775419"/>
                <a:gd name="connsiteY58" fmla="*/ 1397000 h 1701800"/>
                <a:gd name="connsiteX59" fmla="*/ 1371600 w 5775419"/>
                <a:gd name="connsiteY59" fmla="*/ 1371600 h 1701800"/>
                <a:gd name="connsiteX60" fmla="*/ 1244600 w 5775419"/>
                <a:gd name="connsiteY60" fmla="*/ 1320800 h 1701800"/>
                <a:gd name="connsiteX61" fmla="*/ 1143000 w 5775419"/>
                <a:gd name="connsiteY61" fmla="*/ 1219200 h 1701800"/>
                <a:gd name="connsiteX62" fmla="*/ 1092200 w 5775419"/>
                <a:gd name="connsiteY62" fmla="*/ 1117600 h 1701800"/>
                <a:gd name="connsiteX63" fmla="*/ 1041400 w 5775419"/>
                <a:gd name="connsiteY63" fmla="*/ 1041400 h 1701800"/>
                <a:gd name="connsiteX64" fmla="*/ 990600 w 5775419"/>
                <a:gd name="connsiteY64" fmla="*/ 711200 h 1701800"/>
                <a:gd name="connsiteX65" fmla="*/ 1016000 w 5775419"/>
                <a:gd name="connsiteY65" fmla="*/ 355600 h 1701800"/>
                <a:gd name="connsiteX66" fmla="*/ 1473200 w 5775419"/>
                <a:gd name="connsiteY66" fmla="*/ 431800 h 1701800"/>
                <a:gd name="connsiteX67" fmla="*/ 2006600 w 5775419"/>
                <a:gd name="connsiteY67" fmla="*/ 711200 h 1701800"/>
                <a:gd name="connsiteX68" fmla="*/ 2336800 w 5775419"/>
                <a:gd name="connsiteY68" fmla="*/ 889000 h 1701800"/>
                <a:gd name="connsiteX69" fmla="*/ 2489200 w 5775419"/>
                <a:gd name="connsiteY69" fmla="*/ 965200 h 1701800"/>
                <a:gd name="connsiteX70" fmla="*/ 2616200 w 5775419"/>
                <a:gd name="connsiteY70" fmla="*/ 1041400 h 1701800"/>
                <a:gd name="connsiteX71" fmla="*/ 2768600 w 5775419"/>
                <a:gd name="connsiteY71" fmla="*/ 1092200 h 1701800"/>
                <a:gd name="connsiteX72" fmla="*/ 3175000 w 5775419"/>
                <a:gd name="connsiteY72" fmla="*/ 1244600 h 1701800"/>
                <a:gd name="connsiteX73" fmla="*/ 3378200 w 5775419"/>
                <a:gd name="connsiteY73" fmla="*/ 1320800 h 1701800"/>
                <a:gd name="connsiteX74" fmla="*/ 3581400 w 5775419"/>
                <a:gd name="connsiteY74" fmla="*/ 1371600 h 1701800"/>
                <a:gd name="connsiteX75" fmla="*/ 3759200 w 5775419"/>
                <a:gd name="connsiteY75" fmla="*/ 1422400 h 1701800"/>
                <a:gd name="connsiteX76" fmla="*/ 3937000 w 5775419"/>
                <a:gd name="connsiteY76" fmla="*/ 1447800 h 1701800"/>
                <a:gd name="connsiteX77" fmla="*/ 4064000 w 5775419"/>
                <a:gd name="connsiteY77" fmla="*/ 1473200 h 1701800"/>
                <a:gd name="connsiteX78" fmla="*/ 4216400 w 5775419"/>
                <a:gd name="connsiteY78" fmla="*/ 1498600 h 1701800"/>
                <a:gd name="connsiteX79" fmla="*/ 4902200 w 5775419"/>
                <a:gd name="connsiteY79" fmla="*/ 1473200 h 1701800"/>
                <a:gd name="connsiteX80" fmla="*/ 5054600 w 5775419"/>
                <a:gd name="connsiteY80" fmla="*/ 1422400 h 1701800"/>
                <a:gd name="connsiteX81" fmla="*/ 5308600 w 5775419"/>
                <a:gd name="connsiteY81" fmla="*/ 1320800 h 1701800"/>
                <a:gd name="connsiteX82" fmla="*/ 5537200 w 5775419"/>
                <a:gd name="connsiteY82" fmla="*/ 1193800 h 1701800"/>
                <a:gd name="connsiteX83" fmla="*/ 5511800 w 5775419"/>
                <a:gd name="connsiteY83" fmla="*/ 508000 h 1701800"/>
                <a:gd name="connsiteX84" fmla="*/ 5334000 w 5775419"/>
                <a:gd name="connsiteY84" fmla="*/ 330200 h 1701800"/>
                <a:gd name="connsiteX85" fmla="*/ 5130800 w 5775419"/>
                <a:gd name="connsiteY85" fmla="*/ 228600 h 1701800"/>
                <a:gd name="connsiteX86" fmla="*/ 5080000 w 5775419"/>
                <a:gd name="connsiteY86" fmla="*/ 152400 h 1701800"/>
                <a:gd name="connsiteX87" fmla="*/ 4927600 w 5775419"/>
                <a:gd name="connsiteY87" fmla="*/ 127000 h 1701800"/>
                <a:gd name="connsiteX88" fmla="*/ 4597400 w 5775419"/>
                <a:gd name="connsiteY88" fmla="*/ 76200 h 1701800"/>
                <a:gd name="connsiteX89" fmla="*/ 4521200 w 5775419"/>
                <a:gd name="connsiteY89" fmla="*/ 50800 h 1701800"/>
                <a:gd name="connsiteX90" fmla="*/ 3505200 w 5775419"/>
                <a:gd name="connsiteY90" fmla="*/ 101600 h 1701800"/>
                <a:gd name="connsiteX91" fmla="*/ 3378200 w 5775419"/>
                <a:gd name="connsiteY91" fmla="*/ 152400 h 1701800"/>
                <a:gd name="connsiteX92" fmla="*/ 2971800 w 5775419"/>
                <a:gd name="connsiteY92" fmla="*/ 254000 h 1701800"/>
                <a:gd name="connsiteX93" fmla="*/ 2895600 w 5775419"/>
                <a:gd name="connsiteY93" fmla="*/ 279400 h 1701800"/>
                <a:gd name="connsiteX94" fmla="*/ 863600 w 5775419"/>
                <a:gd name="connsiteY94" fmla="*/ 304800 h 1701800"/>
                <a:gd name="connsiteX95" fmla="*/ 660400 w 5775419"/>
                <a:gd name="connsiteY95" fmla="*/ 355600 h 1701800"/>
                <a:gd name="connsiteX96" fmla="*/ 431800 w 5775419"/>
                <a:gd name="connsiteY96" fmla="*/ 609600 h 1701800"/>
                <a:gd name="connsiteX97" fmla="*/ 381000 w 5775419"/>
                <a:gd name="connsiteY97" fmla="*/ 787400 h 1701800"/>
                <a:gd name="connsiteX98" fmla="*/ 330200 w 5775419"/>
                <a:gd name="connsiteY98" fmla="*/ 965200 h 1701800"/>
                <a:gd name="connsiteX99" fmla="*/ 381000 w 5775419"/>
                <a:gd name="connsiteY99" fmla="*/ 1371600 h 1701800"/>
                <a:gd name="connsiteX100" fmla="*/ 457200 w 5775419"/>
                <a:gd name="connsiteY100" fmla="*/ 1397000 h 1701800"/>
                <a:gd name="connsiteX101" fmla="*/ 533400 w 5775419"/>
                <a:gd name="connsiteY101" fmla="*/ 1447800 h 1701800"/>
                <a:gd name="connsiteX102" fmla="*/ 787400 w 5775419"/>
                <a:gd name="connsiteY102" fmla="*/ 1524000 h 1701800"/>
                <a:gd name="connsiteX103" fmla="*/ 914400 w 5775419"/>
                <a:gd name="connsiteY103" fmla="*/ 1549400 h 1701800"/>
                <a:gd name="connsiteX104" fmla="*/ 1066800 w 5775419"/>
                <a:gd name="connsiteY104" fmla="*/ 1600200 h 1701800"/>
                <a:gd name="connsiteX105" fmla="*/ 1244600 w 5775419"/>
                <a:gd name="connsiteY105" fmla="*/ 1625600 h 1701800"/>
                <a:gd name="connsiteX106" fmla="*/ 1524000 w 5775419"/>
                <a:gd name="connsiteY106" fmla="*/ 1676400 h 1701800"/>
                <a:gd name="connsiteX107" fmla="*/ 1981200 w 5775419"/>
                <a:gd name="connsiteY107" fmla="*/ 1701800 h 1701800"/>
                <a:gd name="connsiteX108" fmla="*/ 3606800 w 5775419"/>
                <a:gd name="connsiteY108" fmla="*/ 1676400 h 1701800"/>
                <a:gd name="connsiteX109" fmla="*/ 3911600 w 5775419"/>
                <a:gd name="connsiteY109" fmla="*/ 1625600 h 1701800"/>
                <a:gd name="connsiteX110" fmla="*/ 4140200 w 5775419"/>
                <a:gd name="connsiteY110" fmla="*/ 1549400 h 1701800"/>
                <a:gd name="connsiteX111" fmla="*/ 4445000 w 5775419"/>
                <a:gd name="connsiteY111" fmla="*/ 1498600 h 1701800"/>
                <a:gd name="connsiteX112" fmla="*/ 4724400 w 5775419"/>
                <a:gd name="connsiteY112" fmla="*/ 1422400 h 1701800"/>
                <a:gd name="connsiteX113" fmla="*/ 4826000 w 5775419"/>
                <a:gd name="connsiteY113" fmla="*/ 1371600 h 1701800"/>
                <a:gd name="connsiteX114" fmla="*/ 5029200 w 5775419"/>
                <a:gd name="connsiteY114" fmla="*/ 1320800 h 1701800"/>
                <a:gd name="connsiteX115" fmla="*/ 5080000 w 5775419"/>
                <a:gd name="connsiteY115" fmla="*/ 1244600 h 1701800"/>
                <a:gd name="connsiteX116" fmla="*/ 5207000 w 5775419"/>
                <a:gd name="connsiteY116" fmla="*/ 1143000 h 1701800"/>
                <a:gd name="connsiteX117" fmla="*/ 5181600 w 5775419"/>
                <a:gd name="connsiteY117" fmla="*/ 914400 h 1701800"/>
                <a:gd name="connsiteX118" fmla="*/ 5130800 w 5775419"/>
                <a:gd name="connsiteY118" fmla="*/ 838200 h 1701800"/>
                <a:gd name="connsiteX119" fmla="*/ 4978400 w 5775419"/>
                <a:gd name="connsiteY119" fmla="*/ 711200 h 1701800"/>
                <a:gd name="connsiteX120" fmla="*/ 4851400 w 5775419"/>
                <a:gd name="connsiteY120" fmla="*/ 660400 h 1701800"/>
                <a:gd name="connsiteX121" fmla="*/ 4775200 w 5775419"/>
                <a:gd name="connsiteY121" fmla="*/ 609600 h 1701800"/>
                <a:gd name="connsiteX122" fmla="*/ 4419600 w 5775419"/>
                <a:gd name="connsiteY122" fmla="*/ 482600 h 1701800"/>
                <a:gd name="connsiteX123" fmla="*/ 4241800 w 5775419"/>
                <a:gd name="connsiteY123" fmla="*/ 431800 h 1701800"/>
                <a:gd name="connsiteX124" fmla="*/ 4089400 w 5775419"/>
                <a:gd name="connsiteY124" fmla="*/ 381000 h 1701800"/>
                <a:gd name="connsiteX125" fmla="*/ 3911600 w 5775419"/>
                <a:gd name="connsiteY125" fmla="*/ 330200 h 1701800"/>
                <a:gd name="connsiteX126" fmla="*/ 3759200 w 5775419"/>
                <a:gd name="connsiteY126" fmla="*/ 279400 h 1701800"/>
                <a:gd name="connsiteX127" fmla="*/ 3251200 w 5775419"/>
                <a:gd name="connsiteY127" fmla="*/ 254000 h 1701800"/>
                <a:gd name="connsiteX128" fmla="*/ 2921000 w 5775419"/>
                <a:gd name="connsiteY128" fmla="*/ 203200 h 1701800"/>
                <a:gd name="connsiteX129" fmla="*/ 2692400 w 5775419"/>
                <a:gd name="connsiteY129" fmla="*/ 152400 h 1701800"/>
                <a:gd name="connsiteX130" fmla="*/ 1600200 w 5775419"/>
                <a:gd name="connsiteY130" fmla="*/ 203200 h 1701800"/>
                <a:gd name="connsiteX131" fmla="*/ 1346200 w 5775419"/>
                <a:gd name="connsiteY131" fmla="*/ 304800 h 1701800"/>
                <a:gd name="connsiteX132" fmla="*/ 1117600 w 5775419"/>
                <a:gd name="connsiteY132" fmla="*/ 381000 h 1701800"/>
                <a:gd name="connsiteX133" fmla="*/ 965200 w 5775419"/>
                <a:gd name="connsiteY133" fmla="*/ 457200 h 1701800"/>
                <a:gd name="connsiteX134" fmla="*/ 889000 w 5775419"/>
                <a:gd name="connsiteY134" fmla="*/ 533400 h 1701800"/>
                <a:gd name="connsiteX135" fmla="*/ 812800 w 5775419"/>
                <a:gd name="connsiteY135" fmla="*/ 558800 h 1701800"/>
                <a:gd name="connsiteX136" fmla="*/ 711200 w 5775419"/>
                <a:gd name="connsiteY136" fmla="*/ 660400 h 1701800"/>
                <a:gd name="connsiteX137" fmla="*/ 609600 w 5775419"/>
                <a:gd name="connsiteY137" fmla="*/ 736600 h 1701800"/>
                <a:gd name="connsiteX138" fmla="*/ 533400 w 5775419"/>
                <a:gd name="connsiteY138" fmla="*/ 889000 h 1701800"/>
                <a:gd name="connsiteX139" fmla="*/ 584200 w 5775419"/>
                <a:gd name="connsiteY139" fmla="*/ 965200 h 1701800"/>
                <a:gd name="connsiteX140" fmla="*/ 787400 w 5775419"/>
                <a:gd name="connsiteY140" fmla="*/ 1092200 h 1701800"/>
                <a:gd name="connsiteX141" fmla="*/ 889000 w 5775419"/>
                <a:gd name="connsiteY141" fmla="*/ 1117600 h 1701800"/>
                <a:gd name="connsiteX142" fmla="*/ 1270000 w 5775419"/>
                <a:gd name="connsiteY142" fmla="*/ 1168400 h 1701800"/>
                <a:gd name="connsiteX143" fmla="*/ 1371600 w 5775419"/>
                <a:gd name="connsiteY143" fmla="*/ 1193800 h 1701800"/>
                <a:gd name="connsiteX144" fmla="*/ 2006600 w 5775419"/>
                <a:gd name="connsiteY144" fmla="*/ 1244600 h 1701800"/>
                <a:gd name="connsiteX145" fmla="*/ 2971800 w 5775419"/>
                <a:gd name="connsiteY145" fmla="*/ 1219200 h 1701800"/>
                <a:gd name="connsiteX146" fmla="*/ 3124200 w 5775419"/>
                <a:gd name="connsiteY146" fmla="*/ 1193800 h 1701800"/>
                <a:gd name="connsiteX147" fmla="*/ 3251200 w 5775419"/>
                <a:gd name="connsiteY147" fmla="*/ 1168400 h 1701800"/>
                <a:gd name="connsiteX148" fmla="*/ 3403600 w 5775419"/>
                <a:gd name="connsiteY148" fmla="*/ 1143000 h 1701800"/>
                <a:gd name="connsiteX149" fmla="*/ 3581400 w 5775419"/>
                <a:gd name="connsiteY149" fmla="*/ 1092200 h 1701800"/>
                <a:gd name="connsiteX150" fmla="*/ 4013200 w 5775419"/>
                <a:gd name="connsiteY150" fmla="*/ 965200 h 1701800"/>
                <a:gd name="connsiteX151" fmla="*/ 4241800 w 5775419"/>
                <a:gd name="connsiteY151" fmla="*/ 863600 h 1701800"/>
                <a:gd name="connsiteX152" fmla="*/ 4318000 w 5775419"/>
                <a:gd name="connsiteY152" fmla="*/ 787400 h 1701800"/>
                <a:gd name="connsiteX153" fmla="*/ 4495800 w 5775419"/>
                <a:gd name="connsiteY153" fmla="*/ 609600 h 1701800"/>
                <a:gd name="connsiteX154" fmla="*/ 4470400 w 5775419"/>
                <a:gd name="connsiteY154" fmla="*/ 304800 h 1701800"/>
                <a:gd name="connsiteX155" fmla="*/ 4368800 w 5775419"/>
                <a:gd name="connsiteY155" fmla="*/ 279400 h 1701800"/>
                <a:gd name="connsiteX156" fmla="*/ 4292600 w 5775419"/>
                <a:gd name="connsiteY156" fmla="*/ 228600 h 1701800"/>
                <a:gd name="connsiteX157" fmla="*/ 3987800 w 5775419"/>
                <a:gd name="connsiteY157" fmla="*/ 177800 h 1701800"/>
                <a:gd name="connsiteX158" fmla="*/ 3886200 w 5775419"/>
                <a:gd name="connsiteY158" fmla="*/ 152400 h 1701800"/>
                <a:gd name="connsiteX159" fmla="*/ 3276600 w 5775419"/>
                <a:gd name="connsiteY159" fmla="*/ 101600 h 1701800"/>
                <a:gd name="connsiteX160" fmla="*/ 1625600 w 5775419"/>
                <a:gd name="connsiteY160" fmla="*/ 127000 h 1701800"/>
                <a:gd name="connsiteX161" fmla="*/ 1524000 w 5775419"/>
                <a:gd name="connsiteY161" fmla="*/ 152400 h 1701800"/>
                <a:gd name="connsiteX162" fmla="*/ 1168400 w 5775419"/>
                <a:gd name="connsiteY162" fmla="*/ 177800 h 1701800"/>
                <a:gd name="connsiteX163" fmla="*/ 939800 w 5775419"/>
                <a:gd name="connsiteY163" fmla="*/ 254000 h 1701800"/>
                <a:gd name="connsiteX164" fmla="*/ 762000 w 5775419"/>
                <a:gd name="connsiteY164" fmla="*/ 330200 h 1701800"/>
                <a:gd name="connsiteX165" fmla="*/ 584200 w 5775419"/>
                <a:gd name="connsiteY165" fmla="*/ 406400 h 1701800"/>
                <a:gd name="connsiteX166" fmla="*/ 482600 w 5775419"/>
                <a:gd name="connsiteY166" fmla="*/ 482600 h 1701800"/>
                <a:gd name="connsiteX167" fmla="*/ 381000 w 5775419"/>
                <a:gd name="connsiteY167" fmla="*/ 508000 h 1701800"/>
                <a:gd name="connsiteX168" fmla="*/ 279400 w 5775419"/>
                <a:gd name="connsiteY168" fmla="*/ 558800 h 1701800"/>
                <a:gd name="connsiteX169" fmla="*/ 127000 w 5775419"/>
                <a:gd name="connsiteY169" fmla="*/ 685800 h 1701800"/>
                <a:gd name="connsiteX170" fmla="*/ 0 w 5775419"/>
                <a:gd name="connsiteY170" fmla="*/ 863600 h 1701800"/>
                <a:gd name="connsiteX171" fmla="*/ 25400 w 5775419"/>
                <a:gd name="connsiteY171" fmla="*/ 1168400 h 1701800"/>
                <a:gd name="connsiteX172" fmla="*/ 127000 w 5775419"/>
                <a:gd name="connsiteY172" fmla="*/ 1244600 h 1701800"/>
                <a:gd name="connsiteX173" fmla="*/ 279400 w 5775419"/>
                <a:gd name="connsiteY173" fmla="*/ 1320800 h 1701800"/>
                <a:gd name="connsiteX174" fmla="*/ 355600 w 5775419"/>
                <a:gd name="connsiteY174" fmla="*/ 1371600 h 1701800"/>
                <a:gd name="connsiteX175" fmla="*/ 914400 w 5775419"/>
                <a:gd name="connsiteY175" fmla="*/ 1397000 h 1701800"/>
                <a:gd name="connsiteX176" fmla="*/ 1524000 w 5775419"/>
                <a:gd name="connsiteY176" fmla="*/ 1371600 h 1701800"/>
                <a:gd name="connsiteX177" fmla="*/ 1600200 w 5775419"/>
                <a:gd name="connsiteY177" fmla="*/ 1320800 h 1701800"/>
                <a:gd name="connsiteX178" fmla="*/ 1676400 w 5775419"/>
                <a:gd name="connsiteY178" fmla="*/ 1295400 h 1701800"/>
                <a:gd name="connsiteX179" fmla="*/ 1981200 w 5775419"/>
                <a:gd name="connsiteY179" fmla="*/ 1143000 h 1701800"/>
                <a:gd name="connsiteX180" fmla="*/ 2082800 w 5775419"/>
                <a:gd name="connsiteY180" fmla="*/ 1092200 h 1701800"/>
                <a:gd name="connsiteX181" fmla="*/ 2184400 w 5775419"/>
                <a:gd name="connsiteY181" fmla="*/ 914400 h 1701800"/>
                <a:gd name="connsiteX182" fmla="*/ 2235200 w 5775419"/>
                <a:gd name="connsiteY182" fmla="*/ 685800 h 1701800"/>
                <a:gd name="connsiteX183" fmla="*/ 2260600 w 5775419"/>
                <a:gd name="connsiteY183" fmla="*/ 584200 h 1701800"/>
                <a:gd name="connsiteX184" fmla="*/ 2311400 w 5775419"/>
                <a:gd name="connsiteY184" fmla="*/ 508000 h 1701800"/>
                <a:gd name="connsiteX185" fmla="*/ 2336800 w 5775419"/>
                <a:gd name="connsiteY185" fmla="*/ 431800 h 1701800"/>
                <a:gd name="connsiteX186" fmla="*/ 2286000 w 5775419"/>
                <a:gd name="connsiteY186" fmla="*/ 127000 h 1701800"/>
                <a:gd name="connsiteX187" fmla="*/ 2108200 w 5775419"/>
                <a:gd name="connsiteY187" fmla="*/ 25400 h 1701800"/>
                <a:gd name="connsiteX188" fmla="*/ 1981200 w 5775419"/>
                <a:gd name="connsiteY188" fmla="*/ 0 h 1701800"/>
                <a:gd name="connsiteX189" fmla="*/ 1346200 w 5775419"/>
                <a:gd name="connsiteY189" fmla="*/ 50800 h 1701800"/>
                <a:gd name="connsiteX190" fmla="*/ 1219200 w 5775419"/>
                <a:gd name="connsiteY190" fmla="*/ 101600 h 1701800"/>
                <a:gd name="connsiteX191" fmla="*/ 965200 w 5775419"/>
                <a:gd name="connsiteY191" fmla="*/ 228600 h 1701800"/>
                <a:gd name="connsiteX192" fmla="*/ 711200 w 5775419"/>
                <a:gd name="connsiteY192" fmla="*/ 355600 h 1701800"/>
                <a:gd name="connsiteX193" fmla="*/ 482600 w 5775419"/>
                <a:gd name="connsiteY193" fmla="*/ 482600 h 1701800"/>
                <a:gd name="connsiteX194" fmla="*/ 355600 w 5775419"/>
                <a:gd name="connsiteY194" fmla="*/ 635000 h 1701800"/>
                <a:gd name="connsiteX195" fmla="*/ 457200 w 5775419"/>
                <a:gd name="connsiteY195" fmla="*/ 838200 h 1701800"/>
                <a:gd name="connsiteX196" fmla="*/ 685800 w 5775419"/>
                <a:gd name="connsiteY196" fmla="*/ 1066800 h 1701800"/>
                <a:gd name="connsiteX197" fmla="*/ 1016000 w 5775419"/>
                <a:gd name="connsiteY197" fmla="*/ 1244600 h 1701800"/>
                <a:gd name="connsiteX198" fmla="*/ 1168400 w 5775419"/>
                <a:gd name="connsiteY198" fmla="*/ 1295400 h 1701800"/>
                <a:gd name="connsiteX199" fmla="*/ 1320800 w 5775419"/>
                <a:gd name="connsiteY199" fmla="*/ 1371600 h 1701800"/>
                <a:gd name="connsiteX200" fmla="*/ 1524000 w 5775419"/>
                <a:gd name="connsiteY200" fmla="*/ 1422400 h 1701800"/>
                <a:gd name="connsiteX201" fmla="*/ 1701800 w 5775419"/>
                <a:gd name="connsiteY201" fmla="*/ 1473200 h 1701800"/>
                <a:gd name="connsiteX202" fmla="*/ 1955800 w 5775419"/>
                <a:gd name="connsiteY202" fmla="*/ 1524000 h 1701800"/>
                <a:gd name="connsiteX203" fmla="*/ 2362200 w 5775419"/>
                <a:gd name="connsiteY203" fmla="*/ 1574800 h 1701800"/>
                <a:gd name="connsiteX204" fmla="*/ 4292600 w 5775419"/>
                <a:gd name="connsiteY204" fmla="*/ 1549400 h 1701800"/>
                <a:gd name="connsiteX205" fmla="*/ 5003800 w 5775419"/>
                <a:gd name="connsiteY205" fmla="*/ 1447800 h 1701800"/>
                <a:gd name="connsiteX206" fmla="*/ 5232400 w 5775419"/>
                <a:gd name="connsiteY206" fmla="*/ 1346200 h 1701800"/>
                <a:gd name="connsiteX207" fmla="*/ 5359400 w 5775419"/>
                <a:gd name="connsiteY207" fmla="*/ 1295400 h 1701800"/>
                <a:gd name="connsiteX208" fmla="*/ 5461000 w 5775419"/>
                <a:gd name="connsiteY208" fmla="*/ 1244600 h 1701800"/>
                <a:gd name="connsiteX209" fmla="*/ 5664200 w 5775419"/>
                <a:gd name="connsiteY209" fmla="*/ 1168400 h 1701800"/>
                <a:gd name="connsiteX210" fmla="*/ 5740400 w 5775419"/>
                <a:gd name="connsiteY210" fmla="*/ 1092200 h 1701800"/>
                <a:gd name="connsiteX211" fmla="*/ 5740400 w 5775419"/>
                <a:gd name="connsiteY211" fmla="*/ 762000 h 1701800"/>
                <a:gd name="connsiteX212" fmla="*/ 5638800 w 5775419"/>
                <a:gd name="connsiteY212" fmla="*/ 711200 h 1701800"/>
                <a:gd name="connsiteX213" fmla="*/ 5435600 w 5775419"/>
                <a:gd name="connsiteY213" fmla="*/ 558800 h 1701800"/>
                <a:gd name="connsiteX214" fmla="*/ 5308600 w 5775419"/>
                <a:gd name="connsiteY214" fmla="*/ 533400 h 1701800"/>
                <a:gd name="connsiteX215" fmla="*/ 5232400 w 5775419"/>
                <a:gd name="connsiteY215" fmla="*/ 508000 h 1701800"/>
                <a:gd name="connsiteX216" fmla="*/ 5054600 w 5775419"/>
                <a:gd name="connsiteY216" fmla="*/ 482600 h 1701800"/>
                <a:gd name="connsiteX217" fmla="*/ 4648200 w 5775419"/>
                <a:gd name="connsiteY217" fmla="*/ 406400 h 1701800"/>
                <a:gd name="connsiteX218" fmla="*/ 4521200 w 5775419"/>
                <a:gd name="connsiteY218" fmla="*/ 355600 h 1701800"/>
                <a:gd name="connsiteX219" fmla="*/ 4064000 w 5775419"/>
                <a:gd name="connsiteY219" fmla="*/ 304800 h 1701800"/>
                <a:gd name="connsiteX220" fmla="*/ 3048000 w 5775419"/>
                <a:gd name="connsiteY220" fmla="*/ 330200 h 1701800"/>
                <a:gd name="connsiteX221" fmla="*/ 2946400 w 5775419"/>
                <a:gd name="connsiteY221" fmla="*/ 355600 h 1701800"/>
                <a:gd name="connsiteX222" fmla="*/ 2743200 w 5775419"/>
                <a:gd name="connsiteY222" fmla="*/ 508000 h 1701800"/>
                <a:gd name="connsiteX223" fmla="*/ 2667000 w 5775419"/>
                <a:gd name="connsiteY223" fmla="*/ 660400 h 1701800"/>
                <a:gd name="connsiteX224" fmla="*/ 2616200 w 5775419"/>
                <a:gd name="connsiteY224" fmla="*/ 762000 h 1701800"/>
                <a:gd name="connsiteX225" fmla="*/ 2692400 w 5775419"/>
                <a:gd name="connsiteY225" fmla="*/ 1219200 h 1701800"/>
                <a:gd name="connsiteX226" fmla="*/ 2768600 w 5775419"/>
                <a:gd name="connsiteY226" fmla="*/ 1270000 h 1701800"/>
                <a:gd name="connsiteX227" fmla="*/ 2895600 w 5775419"/>
                <a:gd name="connsiteY227" fmla="*/ 1320800 h 1701800"/>
                <a:gd name="connsiteX228" fmla="*/ 4038600 w 5775419"/>
                <a:gd name="connsiteY228" fmla="*/ 1295400 h 1701800"/>
                <a:gd name="connsiteX229" fmla="*/ 4216400 w 5775419"/>
                <a:gd name="connsiteY229" fmla="*/ 1219200 h 1701800"/>
                <a:gd name="connsiteX230" fmla="*/ 4572000 w 5775419"/>
                <a:gd name="connsiteY230" fmla="*/ 1117600 h 1701800"/>
                <a:gd name="connsiteX231" fmla="*/ 4927600 w 5775419"/>
                <a:gd name="connsiteY231" fmla="*/ 965200 h 1701800"/>
                <a:gd name="connsiteX232" fmla="*/ 5105400 w 5775419"/>
                <a:gd name="connsiteY232" fmla="*/ 762000 h 1701800"/>
                <a:gd name="connsiteX233" fmla="*/ 5130800 w 5775419"/>
                <a:gd name="connsiteY233" fmla="*/ 685800 h 1701800"/>
                <a:gd name="connsiteX234" fmla="*/ 5080000 w 5775419"/>
                <a:gd name="connsiteY234" fmla="*/ 406400 h 1701800"/>
                <a:gd name="connsiteX235" fmla="*/ 5029200 w 5775419"/>
                <a:gd name="connsiteY235" fmla="*/ 330200 h 1701800"/>
                <a:gd name="connsiteX236" fmla="*/ 4800600 w 5775419"/>
                <a:gd name="connsiteY236" fmla="*/ 228600 h 1701800"/>
                <a:gd name="connsiteX237" fmla="*/ 4445000 w 5775419"/>
                <a:gd name="connsiteY237" fmla="*/ 127000 h 1701800"/>
                <a:gd name="connsiteX238" fmla="*/ 4292600 w 5775419"/>
                <a:gd name="connsiteY238" fmla="*/ 101600 h 1701800"/>
                <a:gd name="connsiteX239" fmla="*/ 4038600 w 5775419"/>
                <a:gd name="connsiteY239" fmla="*/ 50800 h 1701800"/>
                <a:gd name="connsiteX240" fmla="*/ 2895600 w 5775419"/>
                <a:gd name="connsiteY240" fmla="*/ 76200 h 1701800"/>
                <a:gd name="connsiteX241" fmla="*/ 2336800 w 5775419"/>
                <a:gd name="connsiteY241" fmla="*/ 228600 h 1701800"/>
                <a:gd name="connsiteX242" fmla="*/ 2133600 w 5775419"/>
                <a:gd name="connsiteY242" fmla="*/ 279400 h 1701800"/>
                <a:gd name="connsiteX243" fmla="*/ 1955800 w 5775419"/>
                <a:gd name="connsiteY243" fmla="*/ 304800 h 1701800"/>
                <a:gd name="connsiteX244" fmla="*/ 1625600 w 5775419"/>
                <a:gd name="connsiteY244" fmla="*/ 381000 h 1701800"/>
                <a:gd name="connsiteX245" fmla="*/ 1524000 w 5775419"/>
                <a:gd name="connsiteY245" fmla="*/ 406400 h 1701800"/>
                <a:gd name="connsiteX246" fmla="*/ 1346200 w 5775419"/>
                <a:gd name="connsiteY246" fmla="*/ 431800 h 1701800"/>
                <a:gd name="connsiteX247" fmla="*/ 1193800 w 5775419"/>
                <a:gd name="connsiteY247" fmla="*/ 457200 h 1701800"/>
                <a:gd name="connsiteX248" fmla="*/ 863600 w 5775419"/>
                <a:gd name="connsiteY248" fmla="*/ 482600 h 1701800"/>
                <a:gd name="connsiteX249" fmla="*/ 762000 w 5775419"/>
                <a:gd name="connsiteY249" fmla="*/ 508000 h 1701800"/>
                <a:gd name="connsiteX250" fmla="*/ 609600 w 5775419"/>
                <a:gd name="connsiteY250" fmla="*/ 533400 h 1701800"/>
                <a:gd name="connsiteX251" fmla="*/ 533400 w 5775419"/>
                <a:gd name="connsiteY251" fmla="*/ 558800 h 1701800"/>
                <a:gd name="connsiteX252" fmla="*/ 406400 w 5775419"/>
                <a:gd name="connsiteY252" fmla="*/ 584200 h 1701800"/>
                <a:gd name="connsiteX253" fmla="*/ 254000 w 5775419"/>
                <a:gd name="connsiteY253" fmla="*/ 635000 h 1701800"/>
                <a:gd name="connsiteX254" fmla="*/ 228600 w 5775419"/>
                <a:gd name="connsiteY254" fmla="*/ 711200 h 1701800"/>
                <a:gd name="connsiteX255" fmla="*/ 304800 w 5775419"/>
                <a:gd name="connsiteY255" fmla="*/ 965200 h 1701800"/>
                <a:gd name="connsiteX256" fmla="*/ 381000 w 5775419"/>
                <a:gd name="connsiteY256" fmla="*/ 1016000 h 1701800"/>
                <a:gd name="connsiteX257" fmla="*/ 914400 w 5775419"/>
                <a:gd name="connsiteY257" fmla="*/ 1117600 h 1701800"/>
                <a:gd name="connsiteX258" fmla="*/ 1092200 w 5775419"/>
                <a:gd name="connsiteY258" fmla="*/ 1143000 h 1701800"/>
                <a:gd name="connsiteX259" fmla="*/ 1320800 w 5775419"/>
                <a:gd name="connsiteY259" fmla="*/ 1168400 h 1701800"/>
                <a:gd name="connsiteX260" fmla="*/ 1524000 w 5775419"/>
                <a:gd name="connsiteY260" fmla="*/ 1193800 h 170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Lst>
              <a:rect l="l" t="t" r="r" b="b"/>
              <a:pathLst>
                <a:path w="5775419" h="1701800">
                  <a:moveTo>
                    <a:pt x="3403600" y="1244600"/>
                  </a:moveTo>
                  <a:cubicBezTo>
                    <a:pt x="3598333" y="1227667"/>
                    <a:pt x="3802363" y="1255612"/>
                    <a:pt x="3987800" y="1193800"/>
                  </a:cubicBezTo>
                  <a:cubicBezTo>
                    <a:pt x="4013200" y="1185333"/>
                    <a:pt x="4040053" y="1180374"/>
                    <a:pt x="4064000" y="1168400"/>
                  </a:cubicBezTo>
                  <a:cubicBezTo>
                    <a:pt x="4091304" y="1154748"/>
                    <a:pt x="4114800" y="1134533"/>
                    <a:pt x="4140200" y="1117600"/>
                  </a:cubicBezTo>
                  <a:cubicBezTo>
                    <a:pt x="4148667" y="1092200"/>
                    <a:pt x="4158245" y="1067144"/>
                    <a:pt x="4165600" y="1041400"/>
                  </a:cubicBezTo>
                  <a:cubicBezTo>
                    <a:pt x="4196573" y="932996"/>
                    <a:pt x="4190211" y="930650"/>
                    <a:pt x="4216400" y="812800"/>
                  </a:cubicBezTo>
                  <a:cubicBezTo>
                    <a:pt x="4223973" y="778722"/>
                    <a:pt x="4233333" y="745067"/>
                    <a:pt x="4241800" y="711200"/>
                  </a:cubicBezTo>
                  <a:cubicBezTo>
                    <a:pt x="4193253" y="419916"/>
                    <a:pt x="4262055" y="521343"/>
                    <a:pt x="3759200" y="584200"/>
                  </a:cubicBezTo>
                  <a:cubicBezTo>
                    <a:pt x="3706066" y="590842"/>
                    <a:pt x="3657600" y="618067"/>
                    <a:pt x="3606800" y="635000"/>
                  </a:cubicBezTo>
                  <a:cubicBezTo>
                    <a:pt x="3581400" y="643467"/>
                    <a:pt x="3552877" y="645548"/>
                    <a:pt x="3530600" y="660400"/>
                  </a:cubicBezTo>
                  <a:cubicBezTo>
                    <a:pt x="3505200" y="677333"/>
                    <a:pt x="3481704" y="697548"/>
                    <a:pt x="3454400" y="711200"/>
                  </a:cubicBezTo>
                  <a:cubicBezTo>
                    <a:pt x="3430453" y="723174"/>
                    <a:pt x="3402147" y="724626"/>
                    <a:pt x="3378200" y="736600"/>
                  </a:cubicBezTo>
                  <a:cubicBezTo>
                    <a:pt x="3350896" y="750252"/>
                    <a:pt x="3329304" y="773748"/>
                    <a:pt x="3302000" y="787400"/>
                  </a:cubicBezTo>
                  <a:cubicBezTo>
                    <a:pt x="3278053" y="799374"/>
                    <a:pt x="3249747" y="800826"/>
                    <a:pt x="3225800" y="812800"/>
                  </a:cubicBezTo>
                  <a:cubicBezTo>
                    <a:pt x="3198496" y="826452"/>
                    <a:pt x="3177496" y="851202"/>
                    <a:pt x="3149600" y="863600"/>
                  </a:cubicBezTo>
                  <a:cubicBezTo>
                    <a:pt x="3100667" y="885348"/>
                    <a:pt x="3045095" y="890453"/>
                    <a:pt x="2997200" y="914400"/>
                  </a:cubicBezTo>
                  <a:cubicBezTo>
                    <a:pt x="2963333" y="931333"/>
                    <a:pt x="2931053" y="951905"/>
                    <a:pt x="2895600" y="965200"/>
                  </a:cubicBezTo>
                  <a:cubicBezTo>
                    <a:pt x="2862914" y="977457"/>
                    <a:pt x="2827566" y="981010"/>
                    <a:pt x="2794000" y="990600"/>
                  </a:cubicBezTo>
                  <a:cubicBezTo>
                    <a:pt x="2768256" y="997955"/>
                    <a:pt x="2743544" y="1008645"/>
                    <a:pt x="2717800" y="1016000"/>
                  </a:cubicBezTo>
                  <a:cubicBezTo>
                    <a:pt x="2684234" y="1025590"/>
                    <a:pt x="2648886" y="1029143"/>
                    <a:pt x="2616200" y="1041400"/>
                  </a:cubicBezTo>
                  <a:cubicBezTo>
                    <a:pt x="2580747" y="1054695"/>
                    <a:pt x="2550053" y="1078905"/>
                    <a:pt x="2514600" y="1092200"/>
                  </a:cubicBezTo>
                  <a:cubicBezTo>
                    <a:pt x="2436425" y="1121516"/>
                    <a:pt x="2366465" y="1118860"/>
                    <a:pt x="2286000" y="1143000"/>
                  </a:cubicBezTo>
                  <a:cubicBezTo>
                    <a:pt x="2242328" y="1156101"/>
                    <a:pt x="2203382" y="1183357"/>
                    <a:pt x="2159000" y="1193800"/>
                  </a:cubicBezTo>
                  <a:cubicBezTo>
                    <a:pt x="2058737" y="1217391"/>
                    <a:pt x="1954126" y="1219618"/>
                    <a:pt x="1854200" y="1244600"/>
                  </a:cubicBezTo>
                  <a:cubicBezTo>
                    <a:pt x="1820333" y="1253067"/>
                    <a:pt x="1785286" y="1257743"/>
                    <a:pt x="1752600" y="1270000"/>
                  </a:cubicBezTo>
                  <a:cubicBezTo>
                    <a:pt x="1717147" y="1283295"/>
                    <a:pt x="1684867" y="1303867"/>
                    <a:pt x="1651000" y="1320800"/>
                  </a:cubicBezTo>
                  <a:cubicBezTo>
                    <a:pt x="1313273" y="1293782"/>
                    <a:pt x="1051224" y="1455146"/>
                    <a:pt x="965200" y="1168400"/>
                  </a:cubicBezTo>
                  <a:cubicBezTo>
                    <a:pt x="950401" y="1119071"/>
                    <a:pt x="948267" y="1066800"/>
                    <a:pt x="939800" y="1016000"/>
                  </a:cubicBezTo>
                  <a:cubicBezTo>
                    <a:pt x="947948" y="918221"/>
                    <a:pt x="900238" y="697739"/>
                    <a:pt x="1041400" y="635000"/>
                  </a:cubicBezTo>
                  <a:cubicBezTo>
                    <a:pt x="1088462" y="614084"/>
                    <a:pt x="1143000" y="618067"/>
                    <a:pt x="1193800" y="609600"/>
                  </a:cubicBezTo>
                  <a:lnTo>
                    <a:pt x="2438400" y="635000"/>
                  </a:lnTo>
                  <a:cubicBezTo>
                    <a:pt x="2664526" y="661828"/>
                    <a:pt x="2656025" y="790446"/>
                    <a:pt x="2794000" y="889000"/>
                  </a:cubicBezTo>
                  <a:cubicBezTo>
                    <a:pt x="2815787" y="904562"/>
                    <a:pt x="2846253" y="902426"/>
                    <a:pt x="2870200" y="914400"/>
                  </a:cubicBezTo>
                  <a:cubicBezTo>
                    <a:pt x="2959199" y="958899"/>
                    <a:pt x="2979940" y="1010724"/>
                    <a:pt x="3073400" y="1066800"/>
                  </a:cubicBezTo>
                  <a:cubicBezTo>
                    <a:pt x="3112497" y="1090258"/>
                    <a:pt x="3159619" y="1097210"/>
                    <a:pt x="3200400" y="1117600"/>
                  </a:cubicBezTo>
                  <a:cubicBezTo>
                    <a:pt x="3227704" y="1131252"/>
                    <a:pt x="3248704" y="1156002"/>
                    <a:pt x="3276600" y="1168400"/>
                  </a:cubicBezTo>
                  <a:cubicBezTo>
                    <a:pt x="3325533" y="1190148"/>
                    <a:pt x="3380252" y="1197042"/>
                    <a:pt x="3429000" y="1219200"/>
                  </a:cubicBezTo>
                  <a:cubicBezTo>
                    <a:pt x="3473944" y="1239629"/>
                    <a:pt x="3509604" y="1278529"/>
                    <a:pt x="3556000" y="1295400"/>
                  </a:cubicBezTo>
                  <a:cubicBezTo>
                    <a:pt x="3604400" y="1313000"/>
                    <a:pt x="3658437" y="1308309"/>
                    <a:pt x="3708400" y="1320800"/>
                  </a:cubicBezTo>
                  <a:cubicBezTo>
                    <a:pt x="3985042" y="1389961"/>
                    <a:pt x="3733609" y="1358191"/>
                    <a:pt x="4038600" y="1422400"/>
                  </a:cubicBezTo>
                  <a:cubicBezTo>
                    <a:pt x="4139392" y="1443619"/>
                    <a:pt x="4343400" y="1473200"/>
                    <a:pt x="4343400" y="1473200"/>
                  </a:cubicBezTo>
                  <a:cubicBezTo>
                    <a:pt x="4521200" y="1464733"/>
                    <a:pt x="4700720" y="1473886"/>
                    <a:pt x="4876800" y="1447800"/>
                  </a:cubicBezTo>
                  <a:cubicBezTo>
                    <a:pt x="4932983" y="1439477"/>
                    <a:pt x="4979339" y="1398797"/>
                    <a:pt x="5029200" y="1371600"/>
                  </a:cubicBezTo>
                  <a:cubicBezTo>
                    <a:pt x="5072541" y="1347960"/>
                    <a:pt x="5114335" y="1321565"/>
                    <a:pt x="5156200" y="1295400"/>
                  </a:cubicBezTo>
                  <a:cubicBezTo>
                    <a:pt x="5182087" y="1279221"/>
                    <a:pt x="5205096" y="1258252"/>
                    <a:pt x="5232400" y="1244600"/>
                  </a:cubicBezTo>
                  <a:cubicBezTo>
                    <a:pt x="5256347" y="1232626"/>
                    <a:pt x="5283200" y="1227667"/>
                    <a:pt x="5308600" y="1219200"/>
                  </a:cubicBezTo>
                  <a:cubicBezTo>
                    <a:pt x="5361154" y="1140370"/>
                    <a:pt x="5384800" y="1125854"/>
                    <a:pt x="5384800" y="1016000"/>
                  </a:cubicBezTo>
                  <a:cubicBezTo>
                    <a:pt x="5384800" y="784998"/>
                    <a:pt x="5450525" y="556297"/>
                    <a:pt x="5257800" y="406400"/>
                  </a:cubicBezTo>
                  <a:cubicBezTo>
                    <a:pt x="5199963" y="361416"/>
                    <a:pt x="5072067" y="343853"/>
                    <a:pt x="5003800" y="330200"/>
                  </a:cubicBezTo>
                  <a:cubicBezTo>
                    <a:pt x="4856407" y="336900"/>
                    <a:pt x="4558975" y="299496"/>
                    <a:pt x="4368800" y="381000"/>
                  </a:cubicBezTo>
                  <a:cubicBezTo>
                    <a:pt x="4272795" y="422145"/>
                    <a:pt x="4115647" y="515338"/>
                    <a:pt x="4064000" y="584200"/>
                  </a:cubicBezTo>
                  <a:cubicBezTo>
                    <a:pt x="4038600" y="618067"/>
                    <a:pt x="4019659" y="657923"/>
                    <a:pt x="3987800" y="685800"/>
                  </a:cubicBezTo>
                  <a:cubicBezTo>
                    <a:pt x="3846982" y="809016"/>
                    <a:pt x="3902678" y="728361"/>
                    <a:pt x="3784600" y="787400"/>
                  </a:cubicBezTo>
                  <a:cubicBezTo>
                    <a:pt x="3740443" y="809478"/>
                    <a:pt x="3698677" y="836215"/>
                    <a:pt x="3657600" y="863600"/>
                  </a:cubicBezTo>
                  <a:cubicBezTo>
                    <a:pt x="3550042" y="935305"/>
                    <a:pt x="3445616" y="1044914"/>
                    <a:pt x="3327400" y="1092200"/>
                  </a:cubicBezTo>
                  <a:cubicBezTo>
                    <a:pt x="3242733" y="1126067"/>
                    <a:pt x="3154962" y="1153019"/>
                    <a:pt x="3073400" y="1193800"/>
                  </a:cubicBezTo>
                  <a:cubicBezTo>
                    <a:pt x="2940576" y="1260212"/>
                    <a:pt x="3008534" y="1235417"/>
                    <a:pt x="2870200" y="1270000"/>
                  </a:cubicBezTo>
                  <a:cubicBezTo>
                    <a:pt x="2827867" y="1295400"/>
                    <a:pt x="2790035" y="1330588"/>
                    <a:pt x="2743200" y="1346200"/>
                  </a:cubicBezTo>
                  <a:cubicBezTo>
                    <a:pt x="2661287" y="1373504"/>
                    <a:pt x="2489200" y="1397000"/>
                    <a:pt x="2489200" y="1397000"/>
                  </a:cubicBezTo>
                  <a:cubicBezTo>
                    <a:pt x="2116667" y="1388533"/>
                    <a:pt x="1743533" y="1394371"/>
                    <a:pt x="1371600" y="1371600"/>
                  </a:cubicBezTo>
                  <a:cubicBezTo>
                    <a:pt x="1326091" y="1368814"/>
                    <a:pt x="1282537" y="1346091"/>
                    <a:pt x="1244600" y="1320800"/>
                  </a:cubicBezTo>
                  <a:cubicBezTo>
                    <a:pt x="1204749" y="1294233"/>
                    <a:pt x="1171737" y="1257516"/>
                    <a:pt x="1143000" y="1219200"/>
                  </a:cubicBezTo>
                  <a:cubicBezTo>
                    <a:pt x="1120282" y="1188909"/>
                    <a:pt x="1110986" y="1150475"/>
                    <a:pt x="1092200" y="1117600"/>
                  </a:cubicBezTo>
                  <a:cubicBezTo>
                    <a:pt x="1077054" y="1091095"/>
                    <a:pt x="1058333" y="1066800"/>
                    <a:pt x="1041400" y="1041400"/>
                  </a:cubicBezTo>
                  <a:cubicBezTo>
                    <a:pt x="1010725" y="918702"/>
                    <a:pt x="990600" y="857475"/>
                    <a:pt x="990600" y="711200"/>
                  </a:cubicBezTo>
                  <a:cubicBezTo>
                    <a:pt x="990600" y="592365"/>
                    <a:pt x="1007533" y="474133"/>
                    <a:pt x="1016000" y="355600"/>
                  </a:cubicBezTo>
                  <a:cubicBezTo>
                    <a:pt x="1168400" y="381000"/>
                    <a:pt x="1322964" y="395743"/>
                    <a:pt x="1473200" y="431800"/>
                  </a:cubicBezTo>
                  <a:cubicBezTo>
                    <a:pt x="1609925" y="464614"/>
                    <a:pt x="1947660" y="681730"/>
                    <a:pt x="2006600" y="711200"/>
                  </a:cubicBezTo>
                  <a:cubicBezTo>
                    <a:pt x="2382028" y="898914"/>
                    <a:pt x="1915019" y="661887"/>
                    <a:pt x="2336800" y="889000"/>
                  </a:cubicBezTo>
                  <a:cubicBezTo>
                    <a:pt x="2386807" y="915927"/>
                    <a:pt x="2439339" y="938003"/>
                    <a:pt x="2489200" y="965200"/>
                  </a:cubicBezTo>
                  <a:cubicBezTo>
                    <a:pt x="2532541" y="988840"/>
                    <a:pt x="2571256" y="1020971"/>
                    <a:pt x="2616200" y="1041400"/>
                  </a:cubicBezTo>
                  <a:cubicBezTo>
                    <a:pt x="2664948" y="1063558"/>
                    <a:pt x="2718276" y="1073900"/>
                    <a:pt x="2768600" y="1092200"/>
                  </a:cubicBezTo>
                  <a:cubicBezTo>
                    <a:pt x="2904568" y="1141643"/>
                    <a:pt x="3039533" y="1193800"/>
                    <a:pt x="3175000" y="1244600"/>
                  </a:cubicBezTo>
                  <a:cubicBezTo>
                    <a:pt x="3242733" y="1270000"/>
                    <a:pt x="3308021" y="1303255"/>
                    <a:pt x="3378200" y="1320800"/>
                  </a:cubicBezTo>
                  <a:lnTo>
                    <a:pt x="3581400" y="1371600"/>
                  </a:lnTo>
                  <a:cubicBezTo>
                    <a:pt x="3640957" y="1387482"/>
                    <a:pt x="3698930" y="1409485"/>
                    <a:pt x="3759200" y="1422400"/>
                  </a:cubicBezTo>
                  <a:cubicBezTo>
                    <a:pt x="3817739" y="1434944"/>
                    <a:pt x="3877946" y="1437958"/>
                    <a:pt x="3937000" y="1447800"/>
                  </a:cubicBezTo>
                  <a:cubicBezTo>
                    <a:pt x="3979584" y="1454897"/>
                    <a:pt x="4021525" y="1465477"/>
                    <a:pt x="4064000" y="1473200"/>
                  </a:cubicBezTo>
                  <a:cubicBezTo>
                    <a:pt x="4114670" y="1482413"/>
                    <a:pt x="4165600" y="1490133"/>
                    <a:pt x="4216400" y="1498600"/>
                  </a:cubicBezTo>
                  <a:cubicBezTo>
                    <a:pt x="4445000" y="1490133"/>
                    <a:pt x="4674383" y="1493911"/>
                    <a:pt x="4902200" y="1473200"/>
                  </a:cubicBezTo>
                  <a:cubicBezTo>
                    <a:pt x="4955528" y="1468352"/>
                    <a:pt x="5004462" y="1441202"/>
                    <a:pt x="5054600" y="1422400"/>
                  </a:cubicBezTo>
                  <a:cubicBezTo>
                    <a:pt x="5139983" y="1390381"/>
                    <a:pt x="5232726" y="1371382"/>
                    <a:pt x="5308600" y="1320800"/>
                  </a:cubicBezTo>
                  <a:cubicBezTo>
                    <a:pt x="5483277" y="1204348"/>
                    <a:pt x="5403079" y="1238507"/>
                    <a:pt x="5537200" y="1193800"/>
                  </a:cubicBezTo>
                  <a:cubicBezTo>
                    <a:pt x="5693442" y="959437"/>
                    <a:pt x="5646461" y="1065880"/>
                    <a:pt x="5511800" y="508000"/>
                  </a:cubicBezTo>
                  <a:cubicBezTo>
                    <a:pt x="5495426" y="440164"/>
                    <a:pt x="5396580" y="364334"/>
                    <a:pt x="5334000" y="330200"/>
                  </a:cubicBezTo>
                  <a:cubicBezTo>
                    <a:pt x="5267519" y="293937"/>
                    <a:pt x="5130800" y="228600"/>
                    <a:pt x="5130800" y="228600"/>
                  </a:cubicBezTo>
                  <a:cubicBezTo>
                    <a:pt x="5113867" y="203200"/>
                    <a:pt x="5107304" y="166052"/>
                    <a:pt x="5080000" y="152400"/>
                  </a:cubicBezTo>
                  <a:cubicBezTo>
                    <a:pt x="5033936" y="129368"/>
                    <a:pt x="4978583" y="134283"/>
                    <a:pt x="4927600" y="127000"/>
                  </a:cubicBezTo>
                  <a:cubicBezTo>
                    <a:pt x="4783653" y="106436"/>
                    <a:pt x="4726767" y="108542"/>
                    <a:pt x="4597400" y="76200"/>
                  </a:cubicBezTo>
                  <a:cubicBezTo>
                    <a:pt x="4571425" y="69706"/>
                    <a:pt x="4546600" y="59267"/>
                    <a:pt x="4521200" y="50800"/>
                  </a:cubicBezTo>
                  <a:cubicBezTo>
                    <a:pt x="4182533" y="67733"/>
                    <a:pt x="3842958" y="71577"/>
                    <a:pt x="3505200" y="101600"/>
                  </a:cubicBezTo>
                  <a:cubicBezTo>
                    <a:pt x="3459785" y="105637"/>
                    <a:pt x="3421049" y="136818"/>
                    <a:pt x="3378200" y="152400"/>
                  </a:cubicBezTo>
                  <a:cubicBezTo>
                    <a:pt x="2541812" y="456541"/>
                    <a:pt x="4249126" y="-171775"/>
                    <a:pt x="2971800" y="254000"/>
                  </a:cubicBezTo>
                  <a:cubicBezTo>
                    <a:pt x="2946400" y="262467"/>
                    <a:pt x="2922366" y="278755"/>
                    <a:pt x="2895600" y="279400"/>
                  </a:cubicBezTo>
                  <a:cubicBezTo>
                    <a:pt x="2218410" y="295718"/>
                    <a:pt x="1540933" y="296333"/>
                    <a:pt x="863600" y="304800"/>
                  </a:cubicBezTo>
                  <a:cubicBezTo>
                    <a:pt x="795867" y="321733"/>
                    <a:pt x="709769" y="306231"/>
                    <a:pt x="660400" y="355600"/>
                  </a:cubicBezTo>
                  <a:cubicBezTo>
                    <a:pt x="594579" y="421421"/>
                    <a:pt x="480446" y="512307"/>
                    <a:pt x="431800" y="609600"/>
                  </a:cubicBezTo>
                  <a:cubicBezTo>
                    <a:pt x="411500" y="650200"/>
                    <a:pt x="391851" y="749422"/>
                    <a:pt x="381000" y="787400"/>
                  </a:cubicBezTo>
                  <a:cubicBezTo>
                    <a:pt x="308122" y="1042474"/>
                    <a:pt x="409605" y="647582"/>
                    <a:pt x="330200" y="965200"/>
                  </a:cubicBezTo>
                  <a:cubicBezTo>
                    <a:pt x="347133" y="1100667"/>
                    <a:pt x="342478" y="1240627"/>
                    <a:pt x="381000" y="1371600"/>
                  </a:cubicBezTo>
                  <a:cubicBezTo>
                    <a:pt x="388555" y="1397286"/>
                    <a:pt x="433253" y="1385026"/>
                    <a:pt x="457200" y="1397000"/>
                  </a:cubicBezTo>
                  <a:cubicBezTo>
                    <a:pt x="484504" y="1410652"/>
                    <a:pt x="505504" y="1435402"/>
                    <a:pt x="533400" y="1447800"/>
                  </a:cubicBezTo>
                  <a:cubicBezTo>
                    <a:pt x="596717" y="1475941"/>
                    <a:pt x="713516" y="1507581"/>
                    <a:pt x="787400" y="1524000"/>
                  </a:cubicBezTo>
                  <a:cubicBezTo>
                    <a:pt x="829544" y="1533365"/>
                    <a:pt x="872750" y="1538041"/>
                    <a:pt x="914400" y="1549400"/>
                  </a:cubicBezTo>
                  <a:cubicBezTo>
                    <a:pt x="966061" y="1563489"/>
                    <a:pt x="1014623" y="1588159"/>
                    <a:pt x="1066800" y="1600200"/>
                  </a:cubicBezTo>
                  <a:cubicBezTo>
                    <a:pt x="1125135" y="1613662"/>
                    <a:pt x="1185546" y="1615758"/>
                    <a:pt x="1244600" y="1625600"/>
                  </a:cubicBezTo>
                  <a:cubicBezTo>
                    <a:pt x="1329651" y="1639775"/>
                    <a:pt x="1439302" y="1669342"/>
                    <a:pt x="1524000" y="1676400"/>
                  </a:cubicBezTo>
                  <a:cubicBezTo>
                    <a:pt x="1676108" y="1689076"/>
                    <a:pt x="1828800" y="1693333"/>
                    <a:pt x="1981200" y="1701800"/>
                  </a:cubicBezTo>
                  <a:cubicBezTo>
                    <a:pt x="2523067" y="1693333"/>
                    <a:pt x="3065289" y="1697775"/>
                    <a:pt x="3606800" y="1676400"/>
                  </a:cubicBezTo>
                  <a:cubicBezTo>
                    <a:pt x="3709721" y="1672337"/>
                    <a:pt x="3911600" y="1625600"/>
                    <a:pt x="3911600" y="1625600"/>
                  </a:cubicBezTo>
                  <a:cubicBezTo>
                    <a:pt x="4011490" y="1585644"/>
                    <a:pt x="4039940" y="1567629"/>
                    <a:pt x="4140200" y="1549400"/>
                  </a:cubicBezTo>
                  <a:cubicBezTo>
                    <a:pt x="4215535" y="1535703"/>
                    <a:pt x="4364002" y="1522899"/>
                    <a:pt x="4445000" y="1498600"/>
                  </a:cubicBezTo>
                  <a:cubicBezTo>
                    <a:pt x="4750930" y="1406821"/>
                    <a:pt x="4378929" y="1479979"/>
                    <a:pt x="4724400" y="1422400"/>
                  </a:cubicBezTo>
                  <a:cubicBezTo>
                    <a:pt x="4758267" y="1405467"/>
                    <a:pt x="4790079" y="1383574"/>
                    <a:pt x="4826000" y="1371600"/>
                  </a:cubicBezTo>
                  <a:cubicBezTo>
                    <a:pt x="4892235" y="1349522"/>
                    <a:pt x="5029200" y="1320800"/>
                    <a:pt x="5029200" y="1320800"/>
                  </a:cubicBezTo>
                  <a:cubicBezTo>
                    <a:pt x="5046133" y="1295400"/>
                    <a:pt x="5054600" y="1261533"/>
                    <a:pt x="5080000" y="1244600"/>
                  </a:cubicBezTo>
                  <a:cubicBezTo>
                    <a:pt x="5230356" y="1144363"/>
                    <a:pt x="5153088" y="1304735"/>
                    <a:pt x="5207000" y="1143000"/>
                  </a:cubicBezTo>
                  <a:cubicBezTo>
                    <a:pt x="5198533" y="1066800"/>
                    <a:pt x="5200195" y="988780"/>
                    <a:pt x="5181600" y="914400"/>
                  </a:cubicBezTo>
                  <a:cubicBezTo>
                    <a:pt x="5174196" y="884784"/>
                    <a:pt x="5150343" y="861651"/>
                    <a:pt x="5130800" y="838200"/>
                  </a:cubicBezTo>
                  <a:cubicBezTo>
                    <a:pt x="5090675" y="790050"/>
                    <a:pt x="5035486" y="739743"/>
                    <a:pt x="4978400" y="711200"/>
                  </a:cubicBezTo>
                  <a:cubicBezTo>
                    <a:pt x="4937619" y="690810"/>
                    <a:pt x="4892181" y="680790"/>
                    <a:pt x="4851400" y="660400"/>
                  </a:cubicBezTo>
                  <a:cubicBezTo>
                    <a:pt x="4824096" y="646748"/>
                    <a:pt x="4802991" y="622232"/>
                    <a:pt x="4775200" y="609600"/>
                  </a:cubicBezTo>
                  <a:cubicBezTo>
                    <a:pt x="4711221" y="580519"/>
                    <a:pt x="4500456" y="507479"/>
                    <a:pt x="4419600" y="482600"/>
                  </a:cubicBezTo>
                  <a:cubicBezTo>
                    <a:pt x="4360687" y="464473"/>
                    <a:pt x="4300713" y="449927"/>
                    <a:pt x="4241800" y="431800"/>
                  </a:cubicBezTo>
                  <a:cubicBezTo>
                    <a:pt x="4190620" y="416052"/>
                    <a:pt x="4140580" y="396748"/>
                    <a:pt x="4089400" y="381000"/>
                  </a:cubicBezTo>
                  <a:cubicBezTo>
                    <a:pt x="4030487" y="362873"/>
                    <a:pt x="3970513" y="348327"/>
                    <a:pt x="3911600" y="330200"/>
                  </a:cubicBezTo>
                  <a:cubicBezTo>
                    <a:pt x="3860420" y="314452"/>
                    <a:pt x="3812395" y="285538"/>
                    <a:pt x="3759200" y="279400"/>
                  </a:cubicBezTo>
                  <a:cubicBezTo>
                    <a:pt x="3590773" y="259966"/>
                    <a:pt x="3420533" y="262467"/>
                    <a:pt x="3251200" y="254000"/>
                  </a:cubicBezTo>
                  <a:cubicBezTo>
                    <a:pt x="3065137" y="191979"/>
                    <a:pt x="3294253" y="262135"/>
                    <a:pt x="2921000" y="203200"/>
                  </a:cubicBezTo>
                  <a:cubicBezTo>
                    <a:pt x="2843896" y="191026"/>
                    <a:pt x="2768600" y="169333"/>
                    <a:pt x="2692400" y="152400"/>
                  </a:cubicBezTo>
                  <a:cubicBezTo>
                    <a:pt x="2328333" y="169333"/>
                    <a:pt x="1962347" y="162202"/>
                    <a:pt x="1600200" y="203200"/>
                  </a:cubicBezTo>
                  <a:cubicBezTo>
                    <a:pt x="1509590" y="213458"/>
                    <a:pt x="1432709" y="275964"/>
                    <a:pt x="1346200" y="304800"/>
                  </a:cubicBezTo>
                  <a:cubicBezTo>
                    <a:pt x="1270000" y="330200"/>
                    <a:pt x="1184432" y="336445"/>
                    <a:pt x="1117600" y="381000"/>
                  </a:cubicBezTo>
                  <a:cubicBezTo>
                    <a:pt x="1019123" y="446652"/>
                    <a:pt x="1070360" y="422147"/>
                    <a:pt x="965200" y="457200"/>
                  </a:cubicBezTo>
                  <a:cubicBezTo>
                    <a:pt x="939800" y="482600"/>
                    <a:pt x="918888" y="513475"/>
                    <a:pt x="889000" y="533400"/>
                  </a:cubicBezTo>
                  <a:cubicBezTo>
                    <a:pt x="866723" y="548252"/>
                    <a:pt x="834587" y="543238"/>
                    <a:pt x="812800" y="558800"/>
                  </a:cubicBezTo>
                  <a:cubicBezTo>
                    <a:pt x="773826" y="586638"/>
                    <a:pt x="747244" y="628861"/>
                    <a:pt x="711200" y="660400"/>
                  </a:cubicBezTo>
                  <a:cubicBezTo>
                    <a:pt x="679341" y="688277"/>
                    <a:pt x="639534" y="706666"/>
                    <a:pt x="609600" y="736600"/>
                  </a:cubicBezTo>
                  <a:cubicBezTo>
                    <a:pt x="560361" y="785839"/>
                    <a:pt x="554058" y="827025"/>
                    <a:pt x="533400" y="889000"/>
                  </a:cubicBezTo>
                  <a:cubicBezTo>
                    <a:pt x="550333" y="914400"/>
                    <a:pt x="562614" y="943614"/>
                    <a:pt x="584200" y="965200"/>
                  </a:cubicBezTo>
                  <a:cubicBezTo>
                    <a:pt x="632150" y="1013150"/>
                    <a:pt x="723016" y="1068056"/>
                    <a:pt x="787400" y="1092200"/>
                  </a:cubicBezTo>
                  <a:cubicBezTo>
                    <a:pt x="820086" y="1104457"/>
                    <a:pt x="854922" y="1110027"/>
                    <a:pt x="889000" y="1117600"/>
                  </a:cubicBezTo>
                  <a:cubicBezTo>
                    <a:pt x="1061175" y="1155861"/>
                    <a:pt x="1048453" y="1146245"/>
                    <a:pt x="1270000" y="1168400"/>
                  </a:cubicBezTo>
                  <a:cubicBezTo>
                    <a:pt x="1303867" y="1176867"/>
                    <a:pt x="1337166" y="1188061"/>
                    <a:pt x="1371600" y="1193800"/>
                  </a:cubicBezTo>
                  <a:cubicBezTo>
                    <a:pt x="1584083" y="1229214"/>
                    <a:pt x="1789244" y="1231814"/>
                    <a:pt x="2006600" y="1244600"/>
                  </a:cubicBezTo>
                  <a:lnTo>
                    <a:pt x="2971800" y="1219200"/>
                  </a:lnTo>
                  <a:cubicBezTo>
                    <a:pt x="3023248" y="1216861"/>
                    <a:pt x="3073530" y="1203013"/>
                    <a:pt x="3124200" y="1193800"/>
                  </a:cubicBezTo>
                  <a:cubicBezTo>
                    <a:pt x="3166675" y="1186077"/>
                    <a:pt x="3208725" y="1176123"/>
                    <a:pt x="3251200" y="1168400"/>
                  </a:cubicBezTo>
                  <a:cubicBezTo>
                    <a:pt x="3301870" y="1159187"/>
                    <a:pt x="3353418" y="1154580"/>
                    <a:pt x="3403600" y="1143000"/>
                  </a:cubicBezTo>
                  <a:cubicBezTo>
                    <a:pt x="3463660" y="1129140"/>
                    <a:pt x="3521602" y="1107149"/>
                    <a:pt x="3581400" y="1092200"/>
                  </a:cubicBezTo>
                  <a:cubicBezTo>
                    <a:pt x="3828809" y="1030348"/>
                    <a:pt x="3629260" y="1118776"/>
                    <a:pt x="4013200" y="965200"/>
                  </a:cubicBezTo>
                  <a:cubicBezTo>
                    <a:pt x="4058459" y="947097"/>
                    <a:pt x="4196497" y="895959"/>
                    <a:pt x="4241800" y="863600"/>
                  </a:cubicBezTo>
                  <a:cubicBezTo>
                    <a:pt x="4271030" y="842721"/>
                    <a:pt x="4290405" y="810396"/>
                    <a:pt x="4318000" y="787400"/>
                  </a:cubicBezTo>
                  <a:cubicBezTo>
                    <a:pt x="4487831" y="645874"/>
                    <a:pt x="4288957" y="868153"/>
                    <a:pt x="4495800" y="609600"/>
                  </a:cubicBezTo>
                  <a:cubicBezTo>
                    <a:pt x="4534096" y="494713"/>
                    <a:pt x="4561377" y="456429"/>
                    <a:pt x="4470400" y="304800"/>
                  </a:cubicBezTo>
                  <a:cubicBezTo>
                    <a:pt x="4452439" y="274866"/>
                    <a:pt x="4402667" y="287867"/>
                    <a:pt x="4368800" y="279400"/>
                  </a:cubicBezTo>
                  <a:cubicBezTo>
                    <a:pt x="4343400" y="262467"/>
                    <a:pt x="4319904" y="242252"/>
                    <a:pt x="4292600" y="228600"/>
                  </a:cubicBezTo>
                  <a:cubicBezTo>
                    <a:pt x="4207495" y="186047"/>
                    <a:pt x="4060232" y="185848"/>
                    <a:pt x="3987800" y="177800"/>
                  </a:cubicBezTo>
                  <a:cubicBezTo>
                    <a:pt x="3953933" y="169333"/>
                    <a:pt x="3920758" y="157337"/>
                    <a:pt x="3886200" y="152400"/>
                  </a:cubicBezTo>
                  <a:cubicBezTo>
                    <a:pt x="3737302" y="131129"/>
                    <a:pt x="3405146" y="110782"/>
                    <a:pt x="3276600" y="101600"/>
                  </a:cubicBezTo>
                  <a:lnTo>
                    <a:pt x="1625600" y="127000"/>
                  </a:lnTo>
                  <a:cubicBezTo>
                    <a:pt x="1590706" y="128011"/>
                    <a:pt x="1558695" y="148545"/>
                    <a:pt x="1524000" y="152400"/>
                  </a:cubicBezTo>
                  <a:cubicBezTo>
                    <a:pt x="1405891" y="165523"/>
                    <a:pt x="1286933" y="169333"/>
                    <a:pt x="1168400" y="177800"/>
                  </a:cubicBezTo>
                  <a:cubicBezTo>
                    <a:pt x="1092200" y="203200"/>
                    <a:pt x="1011642" y="218079"/>
                    <a:pt x="939800" y="254000"/>
                  </a:cubicBezTo>
                  <a:cubicBezTo>
                    <a:pt x="602835" y="422482"/>
                    <a:pt x="1023616" y="218079"/>
                    <a:pt x="762000" y="330200"/>
                  </a:cubicBezTo>
                  <a:cubicBezTo>
                    <a:pt x="542292" y="424361"/>
                    <a:pt x="762903" y="346832"/>
                    <a:pt x="584200" y="406400"/>
                  </a:cubicBezTo>
                  <a:cubicBezTo>
                    <a:pt x="550333" y="431800"/>
                    <a:pt x="520464" y="463668"/>
                    <a:pt x="482600" y="482600"/>
                  </a:cubicBezTo>
                  <a:cubicBezTo>
                    <a:pt x="451376" y="498212"/>
                    <a:pt x="413686" y="495743"/>
                    <a:pt x="381000" y="508000"/>
                  </a:cubicBezTo>
                  <a:cubicBezTo>
                    <a:pt x="345547" y="521295"/>
                    <a:pt x="313267" y="541867"/>
                    <a:pt x="279400" y="558800"/>
                  </a:cubicBezTo>
                  <a:cubicBezTo>
                    <a:pt x="149860" y="753110"/>
                    <a:pt x="327518" y="513928"/>
                    <a:pt x="127000" y="685800"/>
                  </a:cubicBezTo>
                  <a:cubicBezTo>
                    <a:pt x="102496" y="706804"/>
                    <a:pt x="23796" y="827906"/>
                    <a:pt x="0" y="863600"/>
                  </a:cubicBezTo>
                  <a:cubicBezTo>
                    <a:pt x="8467" y="965200"/>
                    <a:pt x="-6840" y="1071680"/>
                    <a:pt x="25400" y="1168400"/>
                  </a:cubicBezTo>
                  <a:cubicBezTo>
                    <a:pt x="38787" y="1208561"/>
                    <a:pt x="92552" y="1219994"/>
                    <a:pt x="127000" y="1244600"/>
                  </a:cubicBezTo>
                  <a:cubicBezTo>
                    <a:pt x="296850" y="1365921"/>
                    <a:pt x="111641" y="1236921"/>
                    <a:pt x="279400" y="1320800"/>
                  </a:cubicBezTo>
                  <a:cubicBezTo>
                    <a:pt x="306704" y="1334452"/>
                    <a:pt x="325290" y="1367963"/>
                    <a:pt x="355600" y="1371600"/>
                  </a:cubicBezTo>
                  <a:cubicBezTo>
                    <a:pt x="540731" y="1393816"/>
                    <a:pt x="728133" y="1388533"/>
                    <a:pt x="914400" y="1397000"/>
                  </a:cubicBezTo>
                  <a:cubicBezTo>
                    <a:pt x="1117600" y="1388533"/>
                    <a:pt x="1321868" y="1394059"/>
                    <a:pt x="1524000" y="1371600"/>
                  </a:cubicBezTo>
                  <a:cubicBezTo>
                    <a:pt x="1554340" y="1368229"/>
                    <a:pt x="1572896" y="1334452"/>
                    <a:pt x="1600200" y="1320800"/>
                  </a:cubicBezTo>
                  <a:cubicBezTo>
                    <a:pt x="1624147" y="1308826"/>
                    <a:pt x="1652026" y="1306479"/>
                    <a:pt x="1676400" y="1295400"/>
                  </a:cubicBezTo>
                  <a:lnTo>
                    <a:pt x="1981200" y="1143000"/>
                  </a:lnTo>
                  <a:lnTo>
                    <a:pt x="2082800" y="1092200"/>
                  </a:lnTo>
                  <a:cubicBezTo>
                    <a:pt x="2124910" y="1029035"/>
                    <a:pt x="2156778" y="988060"/>
                    <a:pt x="2184400" y="914400"/>
                  </a:cubicBezTo>
                  <a:cubicBezTo>
                    <a:pt x="2201294" y="869349"/>
                    <a:pt x="2226422" y="725301"/>
                    <a:pt x="2235200" y="685800"/>
                  </a:cubicBezTo>
                  <a:cubicBezTo>
                    <a:pt x="2242773" y="651722"/>
                    <a:pt x="2246849" y="616286"/>
                    <a:pt x="2260600" y="584200"/>
                  </a:cubicBezTo>
                  <a:cubicBezTo>
                    <a:pt x="2272625" y="556141"/>
                    <a:pt x="2297748" y="535304"/>
                    <a:pt x="2311400" y="508000"/>
                  </a:cubicBezTo>
                  <a:cubicBezTo>
                    <a:pt x="2323374" y="484053"/>
                    <a:pt x="2328333" y="457200"/>
                    <a:pt x="2336800" y="431800"/>
                  </a:cubicBezTo>
                  <a:cubicBezTo>
                    <a:pt x="2319867" y="330200"/>
                    <a:pt x="2318572" y="224716"/>
                    <a:pt x="2286000" y="127000"/>
                  </a:cubicBezTo>
                  <a:cubicBezTo>
                    <a:pt x="2259156" y="46469"/>
                    <a:pt x="2172694" y="39732"/>
                    <a:pt x="2108200" y="25400"/>
                  </a:cubicBezTo>
                  <a:cubicBezTo>
                    <a:pt x="2066056" y="16035"/>
                    <a:pt x="2023533" y="8467"/>
                    <a:pt x="1981200" y="0"/>
                  </a:cubicBezTo>
                  <a:cubicBezTo>
                    <a:pt x="1769533" y="16933"/>
                    <a:pt x="1556680" y="22736"/>
                    <a:pt x="1346200" y="50800"/>
                  </a:cubicBezTo>
                  <a:cubicBezTo>
                    <a:pt x="1301006" y="56826"/>
                    <a:pt x="1260517" y="82319"/>
                    <a:pt x="1219200" y="101600"/>
                  </a:cubicBezTo>
                  <a:cubicBezTo>
                    <a:pt x="1133421" y="141630"/>
                    <a:pt x="1049867" y="186267"/>
                    <a:pt x="965200" y="228600"/>
                  </a:cubicBezTo>
                  <a:lnTo>
                    <a:pt x="711200" y="355600"/>
                  </a:lnTo>
                  <a:cubicBezTo>
                    <a:pt x="638827" y="391786"/>
                    <a:pt x="546387" y="434760"/>
                    <a:pt x="482600" y="482600"/>
                  </a:cubicBezTo>
                  <a:cubicBezTo>
                    <a:pt x="417409" y="531493"/>
                    <a:pt x="398625" y="570463"/>
                    <a:pt x="355600" y="635000"/>
                  </a:cubicBezTo>
                  <a:cubicBezTo>
                    <a:pt x="384743" y="707857"/>
                    <a:pt x="403200" y="779291"/>
                    <a:pt x="457200" y="838200"/>
                  </a:cubicBezTo>
                  <a:cubicBezTo>
                    <a:pt x="530018" y="917638"/>
                    <a:pt x="592235" y="1013335"/>
                    <a:pt x="685800" y="1066800"/>
                  </a:cubicBezTo>
                  <a:cubicBezTo>
                    <a:pt x="774776" y="1117643"/>
                    <a:pt x="917483" y="1203551"/>
                    <a:pt x="1016000" y="1244600"/>
                  </a:cubicBezTo>
                  <a:cubicBezTo>
                    <a:pt x="1065429" y="1265195"/>
                    <a:pt x="1118971" y="1274805"/>
                    <a:pt x="1168400" y="1295400"/>
                  </a:cubicBezTo>
                  <a:cubicBezTo>
                    <a:pt x="1220827" y="1317245"/>
                    <a:pt x="1267313" y="1352497"/>
                    <a:pt x="1320800" y="1371600"/>
                  </a:cubicBezTo>
                  <a:cubicBezTo>
                    <a:pt x="1386550" y="1395082"/>
                    <a:pt x="1456539" y="1404411"/>
                    <a:pt x="1524000" y="1422400"/>
                  </a:cubicBezTo>
                  <a:cubicBezTo>
                    <a:pt x="1583557" y="1438282"/>
                    <a:pt x="1641800" y="1459082"/>
                    <a:pt x="1701800" y="1473200"/>
                  </a:cubicBezTo>
                  <a:cubicBezTo>
                    <a:pt x="1785848" y="1492976"/>
                    <a:pt x="1870461" y="1510871"/>
                    <a:pt x="1955800" y="1524000"/>
                  </a:cubicBezTo>
                  <a:cubicBezTo>
                    <a:pt x="2090733" y="1544759"/>
                    <a:pt x="2362200" y="1574800"/>
                    <a:pt x="2362200" y="1574800"/>
                  </a:cubicBezTo>
                  <a:cubicBezTo>
                    <a:pt x="3005667" y="1566333"/>
                    <a:pt x="3649613" y="1575644"/>
                    <a:pt x="4292600" y="1549400"/>
                  </a:cubicBezTo>
                  <a:cubicBezTo>
                    <a:pt x="4439438" y="1543407"/>
                    <a:pt x="4792805" y="1482966"/>
                    <a:pt x="5003800" y="1447800"/>
                  </a:cubicBezTo>
                  <a:cubicBezTo>
                    <a:pt x="5380268" y="1297213"/>
                    <a:pt x="4912043" y="1488581"/>
                    <a:pt x="5232400" y="1346200"/>
                  </a:cubicBezTo>
                  <a:cubicBezTo>
                    <a:pt x="5274065" y="1327682"/>
                    <a:pt x="5317735" y="1313918"/>
                    <a:pt x="5359400" y="1295400"/>
                  </a:cubicBezTo>
                  <a:cubicBezTo>
                    <a:pt x="5394001" y="1280022"/>
                    <a:pt x="5425547" y="1257895"/>
                    <a:pt x="5461000" y="1244600"/>
                  </a:cubicBezTo>
                  <a:cubicBezTo>
                    <a:pt x="5572957" y="1202616"/>
                    <a:pt x="5559986" y="1242839"/>
                    <a:pt x="5664200" y="1168400"/>
                  </a:cubicBezTo>
                  <a:cubicBezTo>
                    <a:pt x="5693430" y="1147521"/>
                    <a:pt x="5715000" y="1117600"/>
                    <a:pt x="5740400" y="1092200"/>
                  </a:cubicBezTo>
                  <a:cubicBezTo>
                    <a:pt x="5769785" y="974658"/>
                    <a:pt x="5801741" y="896951"/>
                    <a:pt x="5740400" y="762000"/>
                  </a:cubicBezTo>
                  <a:cubicBezTo>
                    <a:pt x="5724732" y="727530"/>
                    <a:pt x="5670305" y="732203"/>
                    <a:pt x="5638800" y="711200"/>
                  </a:cubicBezTo>
                  <a:cubicBezTo>
                    <a:pt x="5568353" y="664235"/>
                    <a:pt x="5518622" y="575404"/>
                    <a:pt x="5435600" y="558800"/>
                  </a:cubicBezTo>
                  <a:cubicBezTo>
                    <a:pt x="5393267" y="550333"/>
                    <a:pt x="5350483" y="543871"/>
                    <a:pt x="5308600" y="533400"/>
                  </a:cubicBezTo>
                  <a:cubicBezTo>
                    <a:pt x="5282625" y="526906"/>
                    <a:pt x="5258654" y="513251"/>
                    <a:pt x="5232400" y="508000"/>
                  </a:cubicBezTo>
                  <a:cubicBezTo>
                    <a:pt x="5173694" y="496259"/>
                    <a:pt x="5113443" y="493633"/>
                    <a:pt x="5054600" y="482600"/>
                  </a:cubicBezTo>
                  <a:cubicBezTo>
                    <a:pt x="4544302" y="386919"/>
                    <a:pt x="5074503" y="467300"/>
                    <a:pt x="4648200" y="406400"/>
                  </a:cubicBezTo>
                  <a:cubicBezTo>
                    <a:pt x="4605867" y="389467"/>
                    <a:pt x="4564455" y="370018"/>
                    <a:pt x="4521200" y="355600"/>
                  </a:cubicBezTo>
                  <a:cubicBezTo>
                    <a:pt x="4373322" y="306307"/>
                    <a:pt x="4219501" y="315907"/>
                    <a:pt x="4064000" y="304800"/>
                  </a:cubicBezTo>
                  <a:cubicBezTo>
                    <a:pt x="3725333" y="313267"/>
                    <a:pt x="3386423" y="314817"/>
                    <a:pt x="3048000" y="330200"/>
                  </a:cubicBezTo>
                  <a:cubicBezTo>
                    <a:pt x="3013127" y="331785"/>
                    <a:pt x="2978486" y="341849"/>
                    <a:pt x="2946400" y="355600"/>
                  </a:cubicBezTo>
                  <a:cubicBezTo>
                    <a:pt x="2905364" y="373187"/>
                    <a:pt x="2751481" y="499719"/>
                    <a:pt x="2743200" y="508000"/>
                  </a:cubicBezTo>
                  <a:cubicBezTo>
                    <a:pt x="2682184" y="569016"/>
                    <a:pt x="2697988" y="588095"/>
                    <a:pt x="2667000" y="660400"/>
                  </a:cubicBezTo>
                  <a:cubicBezTo>
                    <a:pt x="2652085" y="695203"/>
                    <a:pt x="2633133" y="728133"/>
                    <a:pt x="2616200" y="762000"/>
                  </a:cubicBezTo>
                  <a:cubicBezTo>
                    <a:pt x="2625552" y="902287"/>
                    <a:pt x="2575333" y="1102133"/>
                    <a:pt x="2692400" y="1219200"/>
                  </a:cubicBezTo>
                  <a:cubicBezTo>
                    <a:pt x="2713986" y="1240786"/>
                    <a:pt x="2741296" y="1256348"/>
                    <a:pt x="2768600" y="1270000"/>
                  </a:cubicBezTo>
                  <a:cubicBezTo>
                    <a:pt x="2809381" y="1290390"/>
                    <a:pt x="2853267" y="1303867"/>
                    <a:pt x="2895600" y="1320800"/>
                  </a:cubicBezTo>
                  <a:cubicBezTo>
                    <a:pt x="3276600" y="1312333"/>
                    <a:pt x="3658628" y="1324629"/>
                    <a:pt x="4038600" y="1295400"/>
                  </a:cubicBezTo>
                  <a:cubicBezTo>
                    <a:pt x="4102890" y="1290455"/>
                    <a:pt x="4155229" y="1239590"/>
                    <a:pt x="4216400" y="1219200"/>
                  </a:cubicBezTo>
                  <a:cubicBezTo>
                    <a:pt x="4390603" y="1161132"/>
                    <a:pt x="4415448" y="1186092"/>
                    <a:pt x="4572000" y="1117600"/>
                  </a:cubicBezTo>
                  <a:cubicBezTo>
                    <a:pt x="4952298" y="951220"/>
                    <a:pt x="4699104" y="1022324"/>
                    <a:pt x="4927600" y="965200"/>
                  </a:cubicBezTo>
                  <a:cubicBezTo>
                    <a:pt x="5121456" y="835963"/>
                    <a:pt x="5058097" y="927561"/>
                    <a:pt x="5105400" y="762000"/>
                  </a:cubicBezTo>
                  <a:cubicBezTo>
                    <a:pt x="5112755" y="736256"/>
                    <a:pt x="5122333" y="711200"/>
                    <a:pt x="5130800" y="685800"/>
                  </a:cubicBezTo>
                  <a:cubicBezTo>
                    <a:pt x="5122044" y="615754"/>
                    <a:pt x="5119155" y="484710"/>
                    <a:pt x="5080000" y="406400"/>
                  </a:cubicBezTo>
                  <a:cubicBezTo>
                    <a:pt x="5066348" y="379096"/>
                    <a:pt x="5050786" y="351786"/>
                    <a:pt x="5029200" y="330200"/>
                  </a:cubicBezTo>
                  <a:cubicBezTo>
                    <a:pt x="4954485" y="255485"/>
                    <a:pt x="4901202" y="278901"/>
                    <a:pt x="4800600" y="228600"/>
                  </a:cubicBezTo>
                  <a:cubicBezTo>
                    <a:pt x="4634539" y="145569"/>
                    <a:pt x="4707016" y="170669"/>
                    <a:pt x="4445000" y="127000"/>
                  </a:cubicBezTo>
                  <a:cubicBezTo>
                    <a:pt x="4394200" y="118533"/>
                    <a:pt x="4343219" y="111091"/>
                    <a:pt x="4292600" y="101600"/>
                  </a:cubicBezTo>
                  <a:cubicBezTo>
                    <a:pt x="4207735" y="85688"/>
                    <a:pt x="4038600" y="50800"/>
                    <a:pt x="4038600" y="50800"/>
                  </a:cubicBezTo>
                  <a:cubicBezTo>
                    <a:pt x="3657600" y="59267"/>
                    <a:pt x="3275420" y="45067"/>
                    <a:pt x="2895600" y="76200"/>
                  </a:cubicBezTo>
                  <a:cubicBezTo>
                    <a:pt x="2641641" y="97016"/>
                    <a:pt x="2543290" y="169603"/>
                    <a:pt x="2336800" y="228600"/>
                  </a:cubicBezTo>
                  <a:cubicBezTo>
                    <a:pt x="2269668" y="247780"/>
                    <a:pt x="2202062" y="265708"/>
                    <a:pt x="2133600" y="279400"/>
                  </a:cubicBezTo>
                  <a:cubicBezTo>
                    <a:pt x="2074894" y="291141"/>
                    <a:pt x="2014854" y="294958"/>
                    <a:pt x="1955800" y="304800"/>
                  </a:cubicBezTo>
                  <a:cubicBezTo>
                    <a:pt x="1838523" y="324346"/>
                    <a:pt x="1744241" y="351340"/>
                    <a:pt x="1625600" y="381000"/>
                  </a:cubicBezTo>
                  <a:cubicBezTo>
                    <a:pt x="1591733" y="389467"/>
                    <a:pt x="1558558" y="401463"/>
                    <a:pt x="1524000" y="406400"/>
                  </a:cubicBezTo>
                  <a:lnTo>
                    <a:pt x="1346200" y="431800"/>
                  </a:lnTo>
                  <a:cubicBezTo>
                    <a:pt x="1295298" y="439631"/>
                    <a:pt x="1245018" y="451809"/>
                    <a:pt x="1193800" y="457200"/>
                  </a:cubicBezTo>
                  <a:cubicBezTo>
                    <a:pt x="1084015" y="468756"/>
                    <a:pt x="973667" y="474133"/>
                    <a:pt x="863600" y="482600"/>
                  </a:cubicBezTo>
                  <a:cubicBezTo>
                    <a:pt x="829733" y="491067"/>
                    <a:pt x="796231" y="501154"/>
                    <a:pt x="762000" y="508000"/>
                  </a:cubicBezTo>
                  <a:cubicBezTo>
                    <a:pt x="711499" y="518100"/>
                    <a:pt x="659874" y="522228"/>
                    <a:pt x="609600" y="533400"/>
                  </a:cubicBezTo>
                  <a:cubicBezTo>
                    <a:pt x="583464" y="539208"/>
                    <a:pt x="559375" y="552306"/>
                    <a:pt x="533400" y="558800"/>
                  </a:cubicBezTo>
                  <a:cubicBezTo>
                    <a:pt x="491517" y="569271"/>
                    <a:pt x="448050" y="572841"/>
                    <a:pt x="406400" y="584200"/>
                  </a:cubicBezTo>
                  <a:cubicBezTo>
                    <a:pt x="354739" y="598289"/>
                    <a:pt x="254000" y="635000"/>
                    <a:pt x="254000" y="635000"/>
                  </a:cubicBezTo>
                  <a:cubicBezTo>
                    <a:pt x="245533" y="660400"/>
                    <a:pt x="228600" y="684426"/>
                    <a:pt x="228600" y="711200"/>
                  </a:cubicBezTo>
                  <a:cubicBezTo>
                    <a:pt x="228600" y="807125"/>
                    <a:pt x="235944" y="896344"/>
                    <a:pt x="304800" y="965200"/>
                  </a:cubicBezTo>
                  <a:cubicBezTo>
                    <a:pt x="326386" y="986786"/>
                    <a:pt x="355600" y="999067"/>
                    <a:pt x="381000" y="1016000"/>
                  </a:cubicBezTo>
                  <a:cubicBezTo>
                    <a:pt x="522816" y="1228724"/>
                    <a:pt x="392557" y="1077458"/>
                    <a:pt x="914400" y="1117600"/>
                  </a:cubicBezTo>
                  <a:cubicBezTo>
                    <a:pt x="974092" y="1122192"/>
                    <a:pt x="1032794" y="1135574"/>
                    <a:pt x="1092200" y="1143000"/>
                  </a:cubicBezTo>
                  <a:cubicBezTo>
                    <a:pt x="1168277" y="1152510"/>
                    <a:pt x="1244600" y="1159933"/>
                    <a:pt x="1320800" y="1168400"/>
                  </a:cubicBezTo>
                  <a:cubicBezTo>
                    <a:pt x="1437161" y="1207187"/>
                    <a:pt x="1370226" y="1193800"/>
                    <a:pt x="1524000" y="1193800"/>
                  </a:cubicBezTo>
                </a:path>
              </a:pathLst>
            </a:custGeom>
            <a:ln w="107950">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26" name="Group 25"/>
            <p:cNvGrpSpPr/>
            <p:nvPr/>
          </p:nvGrpSpPr>
          <p:grpSpPr>
            <a:xfrm flipV="1">
              <a:off x="19434566" y="5334000"/>
              <a:ext cx="1957752" cy="152398"/>
              <a:chOff x="18135600" y="17907000"/>
              <a:chExt cx="4056399" cy="304800"/>
            </a:xfrm>
          </p:grpSpPr>
          <p:sp>
            <p:nvSpPr>
              <p:cNvPr id="633" name="Rectangle 632"/>
              <p:cNvSpPr/>
              <p:nvPr/>
            </p:nvSpPr>
            <p:spPr>
              <a:xfrm flipH="1">
                <a:off x="19354800" y="17907000"/>
                <a:ext cx="322599" cy="304800"/>
              </a:xfrm>
              <a:prstGeom prst="rect">
                <a:avLst/>
              </a:prstGeom>
              <a:solidFill>
                <a:schemeClr val="accent2">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634" name="Rectangle 633"/>
              <p:cNvSpPr/>
              <p:nvPr/>
            </p:nvSpPr>
            <p:spPr>
              <a:xfrm flipH="1">
                <a:off x="19659600" y="17907000"/>
                <a:ext cx="1127760" cy="304800"/>
              </a:xfrm>
              <a:prstGeom prst="rect">
                <a:avLst/>
              </a:prstGeom>
              <a:solidFill>
                <a:srgbClr val="00C6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635" name="Rectangle 634"/>
              <p:cNvSpPr/>
              <p:nvPr/>
            </p:nvSpPr>
            <p:spPr>
              <a:xfrm flipH="1">
                <a:off x="20802600" y="17907000"/>
                <a:ext cx="792480" cy="304800"/>
              </a:xfrm>
              <a:prstGeom prst="rect">
                <a:avLst/>
              </a:prstGeom>
              <a:solidFill>
                <a:schemeClr val="accent4">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636" name="Rectangle 635"/>
              <p:cNvSpPr/>
              <p:nvPr/>
            </p:nvSpPr>
            <p:spPr>
              <a:xfrm flipH="1">
                <a:off x="18440400" y="17907000"/>
                <a:ext cx="914400" cy="304800"/>
              </a:xfrm>
              <a:prstGeom prst="rect">
                <a:avLst/>
              </a:prstGeom>
              <a:solidFill>
                <a:schemeClr val="tx2">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637" name="Rectangle 636"/>
              <p:cNvSpPr/>
              <p:nvPr/>
            </p:nvSpPr>
            <p:spPr>
              <a:xfrm flipH="1">
                <a:off x="18135600" y="17907000"/>
                <a:ext cx="322599" cy="304800"/>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638" name="Rectangle 637"/>
              <p:cNvSpPr/>
              <p:nvPr/>
            </p:nvSpPr>
            <p:spPr>
              <a:xfrm flipH="1">
                <a:off x="21564600" y="17907000"/>
                <a:ext cx="292119" cy="304800"/>
              </a:xfrm>
              <a:prstGeom prst="rect">
                <a:avLst/>
              </a:prstGeom>
              <a:solidFill>
                <a:schemeClr val="accent3">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639" name="Rectangle 638"/>
              <p:cNvSpPr/>
              <p:nvPr/>
            </p:nvSpPr>
            <p:spPr>
              <a:xfrm flipH="1">
                <a:off x="21869400" y="17907000"/>
                <a:ext cx="322599" cy="304800"/>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grpSp>
        <p:sp>
          <p:nvSpPr>
            <p:cNvPr id="28" name="TextBox 27"/>
            <p:cNvSpPr txBox="1"/>
            <p:nvPr/>
          </p:nvSpPr>
          <p:spPr>
            <a:xfrm>
              <a:off x="24212182" y="5410200"/>
              <a:ext cx="3268781" cy="923330"/>
            </a:xfrm>
            <a:prstGeom prst="rect">
              <a:avLst/>
            </a:prstGeom>
            <a:noFill/>
          </p:spPr>
          <p:txBody>
            <a:bodyPr wrap="none" rtlCol="0">
              <a:spAutoFit/>
            </a:bodyPr>
            <a:lstStyle/>
            <a:p>
              <a:r>
                <a:rPr lang="en-US" sz="5400" b="1" dirty="0" smtClean="0">
                  <a:solidFill>
                    <a:srgbClr val="FFFFFF"/>
                  </a:solidFill>
                </a:rPr>
                <a:t>X 270 lines</a:t>
              </a:r>
            </a:p>
          </p:txBody>
        </p:sp>
        <p:sp>
          <p:nvSpPr>
            <p:cNvPr id="61" name="TextBox 60"/>
            <p:cNvSpPr txBox="1"/>
            <p:nvPr/>
          </p:nvSpPr>
          <p:spPr>
            <a:xfrm>
              <a:off x="14528800" y="4406900"/>
              <a:ext cx="14757400" cy="1015663"/>
            </a:xfrm>
            <a:prstGeom prst="rect">
              <a:avLst/>
            </a:prstGeom>
            <a:noFill/>
          </p:spPr>
          <p:txBody>
            <a:bodyPr wrap="square" rtlCol="0">
              <a:spAutoFit/>
            </a:bodyPr>
            <a:lstStyle/>
            <a:p>
              <a:pPr algn="ctr"/>
              <a:r>
                <a:rPr lang="en-US" sz="2800" b="1" dirty="0">
                  <a:solidFill>
                    <a:schemeClr val="bg1"/>
                  </a:solidFill>
                </a:rPr>
                <a:t>Genomic DNA (gDNA) was extracted </a:t>
              </a:r>
              <a:r>
                <a:rPr lang="en-US" sz="2800" b="1" dirty="0" smtClean="0">
                  <a:solidFill>
                    <a:schemeClr val="bg1"/>
                  </a:solidFill>
                </a:rPr>
                <a:t>from </a:t>
              </a:r>
              <a:r>
                <a:rPr lang="en-US" sz="2800" b="1" dirty="0">
                  <a:solidFill>
                    <a:schemeClr val="bg1"/>
                  </a:solidFill>
                </a:rPr>
                <a:t>young leaf tissue of </a:t>
              </a:r>
              <a:r>
                <a:rPr lang="en-US" sz="2800" b="1" dirty="0" smtClean="0">
                  <a:solidFill>
                    <a:schemeClr val="bg1"/>
                  </a:solidFill>
                </a:rPr>
                <a:t>270 </a:t>
              </a:r>
              <a:r>
                <a:rPr lang="en-US" sz="2800" b="1" dirty="0">
                  <a:solidFill>
                    <a:schemeClr val="bg1"/>
                  </a:solidFill>
                </a:rPr>
                <a:t>transgenic rice </a:t>
              </a:r>
              <a:r>
                <a:rPr lang="en-US" sz="2800" b="1" dirty="0" smtClean="0">
                  <a:solidFill>
                    <a:schemeClr val="bg1"/>
                  </a:solidFill>
                </a:rPr>
                <a:t>lines</a:t>
              </a:r>
              <a:endParaRPr lang="en-US" sz="2800" b="1" dirty="0">
                <a:solidFill>
                  <a:schemeClr val="bg1"/>
                </a:solidFill>
              </a:endParaRPr>
            </a:p>
            <a:p>
              <a:endParaRPr lang="en-US" sz="3200" b="1" dirty="0" smtClean="0"/>
            </a:p>
          </p:txBody>
        </p:sp>
      </p:grpSp>
      <p:grpSp>
        <p:nvGrpSpPr>
          <p:cNvPr id="17" name="Group 16"/>
          <p:cNvGrpSpPr/>
          <p:nvPr/>
        </p:nvGrpSpPr>
        <p:grpSpPr>
          <a:xfrm>
            <a:off x="14528800" y="6548976"/>
            <a:ext cx="14757400" cy="2628900"/>
            <a:chOff x="14528800" y="6972300"/>
            <a:chExt cx="14757400" cy="2628900"/>
          </a:xfrm>
        </p:grpSpPr>
        <p:sp>
          <p:nvSpPr>
            <p:cNvPr id="627" name="Rounded Rectangle 626"/>
            <p:cNvSpPr/>
            <p:nvPr/>
          </p:nvSpPr>
          <p:spPr>
            <a:xfrm>
              <a:off x="15019868" y="7010400"/>
              <a:ext cx="13716000" cy="2590800"/>
            </a:xfrm>
            <a:prstGeom prst="roundRect">
              <a:avLst/>
            </a:prstGeom>
            <a:solidFill>
              <a:schemeClr val="accent1">
                <a:lumMod val="50000"/>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2400" b="1" dirty="0" smtClean="0">
                <a:solidFill>
                  <a:schemeClr val="bg1"/>
                </a:solidFill>
              </a:endParaRPr>
            </a:p>
          </p:txBody>
        </p:sp>
        <p:sp>
          <p:nvSpPr>
            <p:cNvPr id="640" name="Freeform 639"/>
            <p:cNvSpPr/>
            <p:nvPr/>
          </p:nvSpPr>
          <p:spPr>
            <a:xfrm>
              <a:off x="15132568" y="7855150"/>
              <a:ext cx="1844031" cy="1314249"/>
            </a:xfrm>
            <a:custGeom>
              <a:avLst/>
              <a:gdLst>
                <a:gd name="connsiteX0" fmla="*/ 3403600 w 5775419"/>
                <a:gd name="connsiteY0" fmla="*/ 1244600 h 1701800"/>
                <a:gd name="connsiteX1" fmla="*/ 3987800 w 5775419"/>
                <a:gd name="connsiteY1" fmla="*/ 1193800 h 1701800"/>
                <a:gd name="connsiteX2" fmla="*/ 4064000 w 5775419"/>
                <a:gd name="connsiteY2" fmla="*/ 1168400 h 1701800"/>
                <a:gd name="connsiteX3" fmla="*/ 4140200 w 5775419"/>
                <a:gd name="connsiteY3" fmla="*/ 1117600 h 1701800"/>
                <a:gd name="connsiteX4" fmla="*/ 4165600 w 5775419"/>
                <a:gd name="connsiteY4" fmla="*/ 1041400 h 1701800"/>
                <a:gd name="connsiteX5" fmla="*/ 4216400 w 5775419"/>
                <a:gd name="connsiteY5" fmla="*/ 812800 h 1701800"/>
                <a:gd name="connsiteX6" fmla="*/ 4241800 w 5775419"/>
                <a:gd name="connsiteY6" fmla="*/ 711200 h 1701800"/>
                <a:gd name="connsiteX7" fmla="*/ 3759200 w 5775419"/>
                <a:gd name="connsiteY7" fmla="*/ 584200 h 1701800"/>
                <a:gd name="connsiteX8" fmla="*/ 3606800 w 5775419"/>
                <a:gd name="connsiteY8" fmla="*/ 635000 h 1701800"/>
                <a:gd name="connsiteX9" fmla="*/ 3530600 w 5775419"/>
                <a:gd name="connsiteY9" fmla="*/ 660400 h 1701800"/>
                <a:gd name="connsiteX10" fmla="*/ 3454400 w 5775419"/>
                <a:gd name="connsiteY10" fmla="*/ 711200 h 1701800"/>
                <a:gd name="connsiteX11" fmla="*/ 3378200 w 5775419"/>
                <a:gd name="connsiteY11" fmla="*/ 736600 h 1701800"/>
                <a:gd name="connsiteX12" fmla="*/ 3302000 w 5775419"/>
                <a:gd name="connsiteY12" fmla="*/ 787400 h 1701800"/>
                <a:gd name="connsiteX13" fmla="*/ 3225800 w 5775419"/>
                <a:gd name="connsiteY13" fmla="*/ 812800 h 1701800"/>
                <a:gd name="connsiteX14" fmla="*/ 3149600 w 5775419"/>
                <a:gd name="connsiteY14" fmla="*/ 863600 h 1701800"/>
                <a:gd name="connsiteX15" fmla="*/ 2997200 w 5775419"/>
                <a:gd name="connsiteY15" fmla="*/ 914400 h 1701800"/>
                <a:gd name="connsiteX16" fmla="*/ 2895600 w 5775419"/>
                <a:gd name="connsiteY16" fmla="*/ 965200 h 1701800"/>
                <a:gd name="connsiteX17" fmla="*/ 2794000 w 5775419"/>
                <a:gd name="connsiteY17" fmla="*/ 990600 h 1701800"/>
                <a:gd name="connsiteX18" fmla="*/ 2717800 w 5775419"/>
                <a:gd name="connsiteY18" fmla="*/ 1016000 h 1701800"/>
                <a:gd name="connsiteX19" fmla="*/ 2616200 w 5775419"/>
                <a:gd name="connsiteY19" fmla="*/ 1041400 h 1701800"/>
                <a:gd name="connsiteX20" fmla="*/ 2514600 w 5775419"/>
                <a:gd name="connsiteY20" fmla="*/ 1092200 h 1701800"/>
                <a:gd name="connsiteX21" fmla="*/ 2286000 w 5775419"/>
                <a:gd name="connsiteY21" fmla="*/ 1143000 h 1701800"/>
                <a:gd name="connsiteX22" fmla="*/ 2159000 w 5775419"/>
                <a:gd name="connsiteY22" fmla="*/ 1193800 h 1701800"/>
                <a:gd name="connsiteX23" fmla="*/ 1854200 w 5775419"/>
                <a:gd name="connsiteY23" fmla="*/ 1244600 h 1701800"/>
                <a:gd name="connsiteX24" fmla="*/ 1752600 w 5775419"/>
                <a:gd name="connsiteY24" fmla="*/ 1270000 h 1701800"/>
                <a:gd name="connsiteX25" fmla="*/ 1651000 w 5775419"/>
                <a:gd name="connsiteY25" fmla="*/ 1320800 h 1701800"/>
                <a:gd name="connsiteX26" fmla="*/ 965200 w 5775419"/>
                <a:gd name="connsiteY26" fmla="*/ 1168400 h 1701800"/>
                <a:gd name="connsiteX27" fmla="*/ 939800 w 5775419"/>
                <a:gd name="connsiteY27" fmla="*/ 1016000 h 1701800"/>
                <a:gd name="connsiteX28" fmla="*/ 1041400 w 5775419"/>
                <a:gd name="connsiteY28" fmla="*/ 635000 h 1701800"/>
                <a:gd name="connsiteX29" fmla="*/ 1193800 w 5775419"/>
                <a:gd name="connsiteY29" fmla="*/ 609600 h 1701800"/>
                <a:gd name="connsiteX30" fmla="*/ 2438400 w 5775419"/>
                <a:gd name="connsiteY30" fmla="*/ 635000 h 1701800"/>
                <a:gd name="connsiteX31" fmla="*/ 2794000 w 5775419"/>
                <a:gd name="connsiteY31" fmla="*/ 889000 h 1701800"/>
                <a:gd name="connsiteX32" fmla="*/ 2870200 w 5775419"/>
                <a:gd name="connsiteY32" fmla="*/ 914400 h 1701800"/>
                <a:gd name="connsiteX33" fmla="*/ 3073400 w 5775419"/>
                <a:gd name="connsiteY33" fmla="*/ 1066800 h 1701800"/>
                <a:gd name="connsiteX34" fmla="*/ 3200400 w 5775419"/>
                <a:gd name="connsiteY34" fmla="*/ 1117600 h 1701800"/>
                <a:gd name="connsiteX35" fmla="*/ 3276600 w 5775419"/>
                <a:gd name="connsiteY35" fmla="*/ 1168400 h 1701800"/>
                <a:gd name="connsiteX36" fmla="*/ 3429000 w 5775419"/>
                <a:gd name="connsiteY36" fmla="*/ 1219200 h 1701800"/>
                <a:gd name="connsiteX37" fmla="*/ 3556000 w 5775419"/>
                <a:gd name="connsiteY37" fmla="*/ 1295400 h 1701800"/>
                <a:gd name="connsiteX38" fmla="*/ 3708400 w 5775419"/>
                <a:gd name="connsiteY38" fmla="*/ 1320800 h 1701800"/>
                <a:gd name="connsiteX39" fmla="*/ 4038600 w 5775419"/>
                <a:gd name="connsiteY39" fmla="*/ 1422400 h 1701800"/>
                <a:gd name="connsiteX40" fmla="*/ 4343400 w 5775419"/>
                <a:gd name="connsiteY40" fmla="*/ 1473200 h 1701800"/>
                <a:gd name="connsiteX41" fmla="*/ 4876800 w 5775419"/>
                <a:gd name="connsiteY41" fmla="*/ 1447800 h 1701800"/>
                <a:gd name="connsiteX42" fmla="*/ 5029200 w 5775419"/>
                <a:gd name="connsiteY42" fmla="*/ 1371600 h 1701800"/>
                <a:gd name="connsiteX43" fmla="*/ 5156200 w 5775419"/>
                <a:gd name="connsiteY43" fmla="*/ 1295400 h 1701800"/>
                <a:gd name="connsiteX44" fmla="*/ 5232400 w 5775419"/>
                <a:gd name="connsiteY44" fmla="*/ 1244600 h 1701800"/>
                <a:gd name="connsiteX45" fmla="*/ 5308600 w 5775419"/>
                <a:gd name="connsiteY45" fmla="*/ 1219200 h 1701800"/>
                <a:gd name="connsiteX46" fmla="*/ 5384800 w 5775419"/>
                <a:gd name="connsiteY46" fmla="*/ 1016000 h 1701800"/>
                <a:gd name="connsiteX47" fmla="*/ 5257800 w 5775419"/>
                <a:gd name="connsiteY47" fmla="*/ 406400 h 1701800"/>
                <a:gd name="connsiteX48" fmla="*/ 5003800 w 5775419"/>
                <a:gd name="connsiteY48" fmla="*/ 330200 h 1701800"/>
                <a:gd name="connsiteX49" fmla="*/ 4368800 w 5775419"/>
                <a:gd name="connsiteY49" fmla="*/ 381000 h 1701800"/>
                <a:gd name="connsiteX50" fmla="*/ 4064000 w 5775419"/>
                <a:gd name="connsiteY50" fmla="*/ 584200 h 1701800"/>
                <a:gd name="connsiteX51" fmla="*/ 3987800 w 5775419"/>
                <a:gd name="connsiteY51" fmla="*/ 685800 h 1701800"/>
                <a:gd name="connsiteX52" fmla="*/ 3784600 w 5775419"/>
                <a:gd name="connsiteY52" fmla="*/ 787400 h 1701800"/>
                <a:gd name="connsiteX53" fmla="*/ 3657600 w 5775419"/>
                <a:gd name="connsiteY53" fmla="*/ 863600 h 1701800"/>
                <a:gd name="connsiteX54" fmla="*/ 3327400 w 5775419"/>
                <a:gd name="connsiteY54" fmla="*/ 1092200 h 1701800"/>
                <a:gd name="connsiteX55" fmla="*/ 3073400 w 5775419"/>
                <a:gd name="connsiteY55" fmla="*/ 1193800 h 1701800"/>
                <a:gd name="connsiteX56" fmla="*/ 2870200 w 5775419"/>
                <a:gd name="connsiteY56" fmla="*/ 1270000 h 1701800"/>
                <a:gd name="connsiteX57" fmla="*/ 2743200 w 5775419"/>
                <a:gd name="connsiteY57" fmla="*/ 1346200 h 1701800"/>
                <a:gd name="connsiteX58" fmla="*/ 2489200 w 5775419"/>
                <a:gd name="connsiteY58" fmla="*/ 1397000 h 1701800"/>
                <a:gd name="connsiteX59" fmla="*/ 1371600 w 5775419"/>
                <a:gd name="connsiteY59" fmla="*/ 1371600 h 1701800"/>
                <a:gd name="connsiteX60" fmla="*/ 1244600 w 5775419"/>
                <a:gd name="connsiteY60" fmla="*/ 1320800 h 1701800"/>
                <a:gd name="connsiteX61" fmla="*/ 1143000 w 5775419"/>
                <a:gd name="connsiteY61" fmla="*/ 1219200 h 1701800"/>
                <a:gd name="connsiteX62" fmla="*/ 1092200 w 5775419"/>
                <a:gd name="connsiteY62" fmla="*/ 1117600 h 1701800"/>
                <a:gd name="connsiteX63" fmla="*/ 1041400 w 5775419"/>
                <a:gd name="connsiteY63" fmla="*/ 1041400 h 1701800"/>
                <a:gd name="connsiteX64" fmla="*/ 990600 w 5775419"/>
                <a:gd name="connsiteY64" fmla="*/ 711200 h 1701800"/>
                <a:gd name="connsiteX65" fmla="*/ 1016000 w 5775419"/>
                <a:gd name="connsiteY65" fmla="*/ 355600 h 1701800"/>
                <a:gd name="connsiteX66" fmla="*/ 1473200 w 5775419"/>
                <a:gd name="connsiteY66" fmla="*/ 431800 h 1701800"/>
                <a:gd name="connsiteX67" fmla="*/ 2006600 w 5775419"/>
                <a:gd name="connsiteY67" fmla="*/ 711200 h 1701800"/>
                <a:gd name="connsiteX68" fmla="*/ 2336800 w 5775419"/>
                <a:gd name="connsiteY68" fmla="*/ 889000 h 1701800"/>
                <a:gd name="connsiteX69" fmla="*/ 2489200 w 5775419"/>
                <a:gd name="connsiteY69" fmla="*/ 965200 h 1701800"/>
                <a:gd name="connsiteX70" fmla="*/ 2616200 w 5775419"/>
                <a:gd name="connsiteY70" fmla="*/ 1041400 h 1701800"/>
                <a:gd name="connsiteX71" fmla="*/ 2768600 w 5775419"/>
                <a:gd name="connsiteY71" fmla="*/ 1092200 h 1701800"/>
                <a:gd name="connsiteX72" fmla="*/ 3175000 w 5775419"/>
                <a:gd name="connsiteY72" fmla="*/ 1244600 h 1701800"/>
                <a:gd name="connsiteX73" fmla="*/ 3378200 w 5775419"/>
                <a:gd name="connsiteY73" fmla="*/ 1320800 h 1701800"/>
                <a:gd name="connsiteX74" fmla="*/ 3581400 w 5775419"/>
                <a:gd name="connsiteY74" fmla="*/ 1371600 h 1701800"/>
                <a:gd name="connsiteX75" fmla="*/ 3759200 w 5775419"/>
                <a:gd name="connsiteY75" fmla="*/ 1422400 h 1701800"/>
                <a:gd name="connsiteX76" fmla="*/ 3937000 w 5775419"/>
                <a:gd name="connsiteY76" fmla="*/ 1447800 h 1701800"/>
                <a:gd name="connsiteX77" fmla="*/ 4064000 w 5775419"/>
                <a:gd name="connsiteY77" fmla="*/ 1473200 h 1701800"/>
                <a:gd name="connsiteX78" fmla="*/ 4216400 w 5775419"/>
                <a:gd name="connsiteY78" fmla="*/ 1498600 h 1701800"/>
                <a:gd name="connsiteX79" fmla="*/ 4902200 w 5775419"/>
                <a:gd name="connsiteY79" fmla="*/ 1473200 h 1701800"/>
                <a:gd name="connsiteX80" fmla="*/ 5054600 w 5775419"/>
                <a:gd name="connsiteY80" fmla="*/ 1422400 h 1701800"/>
                <a:gd name="connsiteX81" fmla="*/ 5308600 w 5775419"/>
                <a:gd name="connsiteY81" fmla="*/ 1320800 h 1701800"/>
                <a:gd name="connsiteX82" fmla="*/ 5537200 w 5775419"/>
                <a:gd name="connsiteY82" fmla="*/ 1193800 h 1701800"/>
                <a:gd name="connsiteX83" fmla="*/ 5511800 w 5775419"/>
                <a:gd name="connsiteY83" fmla="*/ 508000 h 1701800"/>
                <a:gd name="connsiteX84" fmla="*/ 5334000 w 5775419"/>
                <a:gd name="connsiteY84" fmla="*/ 330200 h 1701800"/>
                <a:gd name="connsiteX85" fmla="*/ 5130800 w 5775419"/>
                <a:gd name="connsiteY85" fmla="*/ 228600 h 1701800"/>
                <a:gd name="connsiteX86" fmla="*/ 5080000 w 5775419"/>
                <a:gd name="connsiteY86" fmla="*/ 152400 h 1701800"/>
                <a:gd name="connsiteX87" fmla="*/ 4927600 w 5775419"/>
                <a:gd name="connsiteY87" fmla="*/ 127000 h 1701800"/>
                <a:gd name="connsiteX88" fmla="*/ 4597400 w 5775419"/>
                <a:gd name="connsiteY88" fmla="*/ 76200 h 1701800"/>
                <a:gd name="connsiteX89" fmla="*/ 4521200 w 5775419"/>
                <a:gd name="connsiteY89" fmla="*/ 50800 h 1701800"/>
                <a:gd name="connsiteX90" fmla="*/ 3505200 w 5775419"/>
                <a:gd name="connsiteY90" fmla="*/ 101600 h 1701800"/>
                <a:gd name="connsiteX91" fmla="*/ 3378200 w 5775419"/>
                <a:gd name="connsiteY91" fmla="*/ 152400 h 1701800"/>
                <a:gd name="connsiteX92" fmla="*/ 2971800 w 5775419"/>
                <a:gd name="connsiteY92" fmla="*/ 254000 h 1701800"/>
                <a:gd name="connsiteX93" fmla="*/ 2895600 w 5775419"/>
                <a:gd name="connsiteY93" fmla="*/ 279400 h 1701800"/>
                <a:gd name="connsiteX94" fmla="*/ 863600 w 5775419"/>
                <a:gd name="connsiteY94" fmla="*/ 304800 h 1701800"/>
                <a:gd name="connsiteX95" fmla="*/ 660400 w 5775419"/>
                <a:gd name="connsiteY95" fmla="*/ 355600 h 1701800"/>
                <a:gd name="connsiteX96" fmla="*/ 431800 w 5775419"/>
                <a:gd name="connsiteY96" fmla="*/ 609600 h 1701800"/>
                <a:gd name="connsiteX97" fmla="*/ 381000 w 5775419"/>
                <a:gd name="connsiteY97" fmla="*/ 787400 h 1701800"/>
                <a:gd name="connsiteX98" fmla="*/ 330200 w 5775419"/>
                <a:gd name="connsiteY98" fmla="*/ 965200 h 1701800"/>
                <a:gd name="connsiteX99" fmla="*/ 381000 w 5775419"/>
                <a:gd name="connsiteY99" fmla="*/ 1371600 h 1701800"/>
                <a:gd name="connsiteX100" fmla="*/ 457200 w 5775419"/>
                <a:gd name="connsiteY100" fmla="*/ 1397000 h 1701800"/>
                <a:gd name="connsiteX101" fmla="*/ 533400 w 5775419"/>
                <a:gd name="connsiteY101" fmla="*/ 1447800 h 1701800"/>
                <a:gd name="connsiteX102" fmla="*/ 787400 w 5775419"/>
                <a:gd name="connsiteY102" fmla="*/ 1524000 h 1701800"/>
                <a:gd name="connsiteX103" fmla="*/ 914400 w 5775419"/>
                <a:gd name="connsiteY103" fmla="*/ 1549400 h 1701800"/>
                <a:gd name="connsiteX104" fmla="*/ 1066800 w 5775419"/>
                <a:gd name="connsiteY104" fmla="*/ 1600200 h 1701800"/>
                <a:gd name="connsiteX105" fmla="*/ 1244600 w 5775419"/>
                <a:gd name="connsiteY105" fmla="*/ 1625600 h 1701800"/>
                <a:gd name="connsiteX106" fmla="*/ 1524000 w 5775419"/>
                <a:gd name="connsiteY106" fmla="*/ 1676400 h 1701800"/>
                <a:gd name="connsiteX107" fmla="*/ 1981200 w 5775419"/>
                <a:gd name="connsiteY107" fmla="*/ 1701800 h 1701800"/>
                <a:gd name="connsiteX108" fmla="*/ 3606800 w 5775419"/>
                <a:gd name="connsiteY108" fmla="*/ 1676400 h 1701800"/>
                <a:gd name="connsiteX109" fmla="*/ 3911600 w 5775419"/>
                <a:gd name="connsiteY109" fmla="*/ 1625600 h 1701800"/>
                <a:gd name="connsiteX110" fmla="*/ 4140200 w 5775419"/>
                <a:gd name="connsiteY110" fmla="*/ 1549400 h 1701800"/>
                <a:gd name="connsiteX111" fmla="*/ 4445000 w 5775419"/>
                <a:gd name="connsiteY111" fmla="*/ 1498600 h 1701800"/>
                <a:gd name="connsiteX112" fmla="*/ 4724400 w 5775419"/>
                <a:gd name="connsiteY112" fmla="*/ 1422400 h 1701800"/>
                <a:gd name="connsiteX113" fmla="*/ 4826000 w 5775419"/>
                <a:gd name="connsiteY113" fmla="*/ 1371600 h 1701800"/>
                <a:gd name="connsiteX114" fmla="*/ 5029200 w 5775419"/>
                <a:gd name="connsiteY114" fmla="*/ 1320800 h 1701800"/>
                <a:gd name="connsiteX115" fmla="*/ 5080000 w 5775419"/>
                <a:gd name="connsiteY115" fmla="*/ 1244600 h 1701800"/>
                <a:gd name="connsiteX116" fmla="*/ 5207000 w 5775419"/>
                <a:gd name="connsiteY116" fmla="*/ 1143000 h 1701800"/>
                <a:gd name="connsiteX117" fmla="*/ 5181600 w 5775419"/>
                <a:gd name="connsiteY117" fmla="*/ 914400 h 1701800"/>
                <a:gd name="connsiteX118" fmla="*/ 5130800 w 5775419"/>
                <a:gd name="connsiteY118" fmla="*/ 838200 h 1701800"/>
                <a:gd name="connsiteX119" fmla="*/ 4978400 w 5775419"/>
                <a:gd name="connsiteY119" fmla="*/ 711200 h 1701800"/>
                <a:gd name="connsiteX120" fmla="*/ 4851400 w 5775419"/>
                <a:gd name="connsiteY120" fmla="*/ 660400 h 1701800"/>
                <a:gd name="connsiteX121" fmla="*/ 4775200 w 5775419"/>
                <a:gd name="connsiteY121" fmla="*/ 609600 h 1701800"/>
                <a:gd name="connsiteX122" fmla="*/ 4419600 w 5775419"/>
                <a:gd name="connsiteY122" fmla="*/ 482600 h 1701800"/>
                <a:gd name="connsiteX123" fmla="*/ 4241800 w 5775419"/>
                <a:gd name="connsiteY123" fmla="*/ 431800 h 1701800"/>
                <a:gd name="connsiteX124" fmla="*/ 4089400 w 5775419"/>
                <a:gd name="connsiteY124" fmla="*/ 381000 h 1701800"/>
                <a:gd name="connsiteX125" fmla="*/ 3911600 w 5775419"/>
                <a:gd name="connsiteY125" fmla="*/ 330200 h 1701800"/>
                <a:gd name="connsiteX126" fmla="*/ 3759200 w 5775419"/>
                <a:gd name="connsiteY126" fmla="*/ 279400 h 1701800"/>
                <a:gd name="connsiteX127" fmla="*/ 3251200 w 5775419"/>
                <a:gd name="connsiteY127" fmla="*/ 254000 h 1701800"/>
                <a:gd name="connsiteX128" fmla="*/ 2921000 w 5775419"/>
                <a:gd name="connsiteY128" fmla="*/ 203200 h 1701800"/>
                <a:gd name="connsiteX129" fmla="*/ 2692400 w 5775419"/>
                <a:gd name="connsiteY129" fmla="*/ 152400 h 1701800"/>
                <a:gd name="connsiteX130" fmla="*/ 1600200 w 5775419"/>
                <a:gd name="connsiteY130" fmla="*/ 203200 h 1701800"/>
                <a:gd name="connsiteX131" fmla="*/ 1346200 w 5775419"/>
                <a:gd name="connsiteY131" fmla="*/ 304800 h 1701800"/>
                <a:gd name="connsiteX132" fmla="*/ 1117600 w 5775419"/>
                <a:gd name="connsiteY132" fmla="*/ 381000 h 1701800"/>
                <a:gd name="connsiteX133" fmla="*/ 965200 w 5775419"/>
                <a:gd name="connsiteY133" fmla="*/ 457200 h 1701800"/>
                <a:gd name="connsiteX134" fmla="*/ 889000 w 5775419"/>
                <a:gd name="connsiteY134" fmla="*/ 533400 h 1701800"/>
                <a:gd name="connsiteX135" fmla="*/ 812800 w 5775419"/>
                <a:gd name="connsiteY135" fmla="*/ 558800 h 1701800"/>
                <a:gd name="connsiteX136" fmla="*/ 711200 w 5775419"/>
                <a:gd name="connsiteY136" fmla="*/ 660400 h 1701800"/>
                <a:gd name="connsiteX137" fmla="*/ 609600 w 5775419"/>
                <a:gd name="connsiteY137" fmla="*/ 736600 h 1701800"/>
                <a:gd name="connsiteX138" fmla="*/ 533400 w 5775419"/>
                <a:gd name="connsiteY138" fmla="*/ 889000 h 1701800"/>
                <a:gd name="connsiteX139" fmla="*/ 584200 w 5775419"/>
                <a:gd name="connsiteY139" fmla="*/ 965200 h 1701800"/>
                <a:gd name="connsiteX140" fmla="*/ 787400 w 5775419"/>
                <a:gd name="connsiteY140" fmla="*/ 1092200 h 1701800"/>
                <a:gd name="connsiteX141" fmla="*/ 889000 w 5775419"/>
                <a:gd name="connsiteY141" fmla="*/ 1117600 h 1701800"/>
                <a:gd name="connsiteX142" fmla="*/ 1270000 w 5775419"/>
                <a:gd name="connsiteY142" fmla="*/ 1168400 h 1701800"/>
                <a:gd name="connsiteX143" fmla="*/ 1371600 w 5775419"/>
                <a:gd name="connsiteY143" fmla="*/ 1193800 h 1701800"/>
                <a:gd name="connsiteX144" fmla="*/ 2006600 w 5775419"/>
                <a:gd name="connsiteY144" fmla="*/ 1244600 h 1701800"/>
                <a:gd name="connsiteX145" fmla="*/ 2971800 w 5775419"/>
                <a:gd name="connsiteY145" fmla="*/ 1219200 h 1701800"/>
                <a:gd name="connsiteX146" fmla="*/ 3124200 w 5775419"/>
                <a:gd name="connsiteY146" fmla="*/ 1193800 h 1701800"/>
                <a:gd name="connsiteX147" fmla="*/ 3251200 w 5775419"/>
                <a:gd name="connsiteY147" fmla="*/ 1168400 h 1701800"/>
                <a:gd name="connsiteX148" fmla="*/ 3403600 w 5775419"/>
                <a:gd name="connsiteY148" fmla="*/ 1143000 h 1701800"/>
                <a:gd name="connsiteX149" fmla="*/ 3581400 w 5775419"/>
                <a:gd name="connsiteY149" fmla="*/ 1092200 h 1701800"/>
                <a:gd name="connsiteX150" fmla="*/ 4013200 w 5775419"/>
                <a:gd name="connsiteY150" fmla="*/ 965200 h 1701800"/>
                <a:gd name="connsiteX151" fmla="*/ 4241800 w 5775419"/>
                <a:gd name="connsiteY151" fmla="*/ 863600 h 1701800"/>
                <a:gd name="connsiteX152" fmla="*/ 4318000 w 5775419"/>
                <a:gd name="connsiteY152" fmla="*/ 787400 h 1701800"/>
                <a:gd name="connsiteX153" fmla="*/ 4495800 w 5775419"/>
                <a:gd name="connsiteY153" fmla="*/ 609600 h 1701800"/>
                <a:gd name="connsiteX154" fmla="*/ 4470400 w 5775419"/>
                <a:gd name="connsiteY154" fmla="*/ 304800 h 1701800"/>
                <a:gd name="connsiteX155" fmla="*/ 4368800 w 5775419"/>
                <a:gd name="connsiteY155" fmla="*/ 279400 h 1701800"/>
                <a:gd name="connsiteX156" fmla="*/ 4292600 w 5775419"/>
                <a:gd name="connsiteY156" fmla="*/ 228600 h 1701800"/>
                <a:gd name="connsiteX157" fmla="*/ 3987800 w 5775419"/>
                <a:gd name="connsiteY157" fmla="*/ 177800 h 1701800"/>
                <a:gd name="connsiteX158" fmla="*/ 3886200 w 5775419"/>
                <a:gd name="connsiteY158" fmla="*/ 152400 h 1701800"/>
                <a:gd name="connsiteX159" fmla="*/ 3276600 w 5775419"/>
                <a:gd name="connsiteY159" fmla="*/ 101600 h 1701800"/>
                <a:gd name="connsiteX160" fmla="*/ 1625600 w 5775419"/>
                <a:gd name="connsiteY160" fmla="*/ 127000 h 1701800"/>
                <a:gd name="connsiteX161" fmla="*/ 1524000 w 5775419"/>
                <a:gd name="connsiteY161" fmla="*/ 152400 h 1701800"/>
                <a:gd name="connsiteX162" fmla="*/ 1168400 w 5775419"/>
                <a:gd name="connsiteY162" fmla="*/ 177800 h 1701800"/>
                <a:gd name="connsiteX163" fmla="*/ 939800 w 5775419"/>
                <a:gd name="connsiteY163" fmla="*/ 254000 h 1701800"/>
                <a:gd name="connsiteX164" fmla="*/ 762000 w 5775419"/>
                <a:gd name="connsiteY164" fmla="*/ 330200 h 1701800"/>
                <a:gd name="connsiteX165" fmla="*/ 584200 w 5775419"/>
                <a:gd name="connsiteY165" fmla="*/ 406400 h 1701800"/>
                <a:gd name="connsiteX166" fmla="*/ 482600 w 5775419"/>
                <a:gd name="connsiteY166" fmla="*/ 482600 h 1701800"/>
                <a:gd name="connsiteX167" fmla="*/ 381000 w 5775419"/>
                <a:gd name="connsiteY167" fmla="*/ 508000 h 1701800"/>
                <a:gd name="connsiteX168" fmla="*/ 279400 w 5775419"/>
                <a:gd name="connsiteY168" fmla="*/ 558800 h 1701800"/>
                <a:gd name="connsiteX169" fmla="*/ 127000 w 5775419"/>
                <a:gd name="connsiteY169" fmla="*/ 685800 h 1701800"/>
                <a:gd name="connsiteX170" fmla="*/ 0 w 5775419"/>
                <a:gd name="connsiteY170" fmla="*/ 863600 h 1701800"/>
                <a:gd name="connsiteX171" fmla="*/ 25400 w 5775419"/>
                <a:gd name="connsiteY171" fmla="*/ 1168400 h 1701800"/>
                <a:gd name="connsiteX172" fmla="*/ 127000 w 5775419"/>
                <a:gd name="connsiteY172" fmla="*/ 1244600 h 1701800"/>
                <a:gd name="connsiteX173" fmla="*/ 279400 w 5775419"/>
                <a:gd name="connsiteY173" fmla="*/ 1320800 h 1701800"/>
                <a:gd name="connsiteX174" fmla="*/ 355600 w 5775419"/>
                <a:gd name="connsiteY174" fmla="*/ 1371600 h 1701800"/>
                <a:gd name="connsiteX175" fmla="*/ 914400 w 5775419"/>
                <a:gd name="connsiteY175" fmla="*/ 1397000 h 1701800"/>
                <a:gd name="connsiteX176" fmla="*/ 1524000 w 5775419"/>
                <a:gd name="connsiteY176" fmla="*/ 1371600 h 1701800"/>
                <a:gd name="connsiteX177" fmla="*/ 1600200 w 5775419"/>
                <a:gd name="connsiteY177" fmla="*/ 1320800 h 1701800"/>
                <a:gd name="connsiteX178" fmla="*/ 1676400 w 5775419"/>
                <a:gd name="connsiteY178" fmla="*/ 1295400 h 1701800"/>
                <a:gd name="connsiteX179" fmla="*/ 1981200 w 5775419"/>
                <a:gd name="connsiteY179" fmla="*/ 1143000 h 1701800"/>
                <a:gd name="connsiteX180" fmla="*/ 2082800 w 5775419"/>
                <a:gd name="connsiteY180" fmla="*/ 1092200 h 1701800"/>
                <a:gd name="connsiteX181" fmla="*/ 2184400 w 5775419"/>
                <a:gd name="connsiteY181" fmla="*/ 914400 h 1701800"/>
                <a:gd name="connsiteX182" fmla="*/ 2235200 w 5775419"/>
                <a:gd name="connsiteY182" fmla="*/ 685800 h 1701800"/>
                <a:gd name="connsiteX183" fmla="*/ 2260600 w 5775419"/>
                <a:gd name="connsiteY183" fmla="*/ 584200 h 1701800"/>
                <a:gd name="connsiteX184" fmla="*/ 2311400 w 5775419"/>
                <a:gd name="connsiteY184" fmla="*/ 508000 h 1701800"/>
                <a:gd name="connsiteX185" fmla="*/ 2336800 w 5775419"/>
                <a:gd name="connsiteY185" fmla="*/ 431800 h 1701800"/>
                <a:gd name="connsiteX186" fmla="*/ 2286000 w 5775419"/>
                <a:gd name="connsiteY186" fmla="*/ 127000 h 1701800"/>
                <a:gd name="connsiteX187" fmla="*/ 2108200 w 5775419"/>
                <a:gd name="connsiteY187" fmla="*/ 25400 h 1701800"/>
                <a:gd name="connsiteX188" fmla="*/ 1981200 w 5775419"/>
                <a:gd name="connsiteY188" fmla="*/ 0 h 1701800"/>
                <a:gd name="connsiteX189" fmla="*/ 1346200 w 5775419"/>
                <a:gd name="connsiteY189" fmla="*/ 50800 h 1701800"/>
                <a:gd name="connsiteX190" fmla="*/ 1219200 w 5775419"/>
                <a:gd name="connsiteY190" fmla="*/ 101600 h 1701800"/>
                <a:gd name="connsiteX191" fmla="*/ 965200 w 5775419"/>
                <a:gd name="connsiteY191" fmla="*/ 228600 h 1701800"/>
                <a:gd name="connsiteX192" fmla="*/ 711200 w 5775419"/>
                <a:gd name="connsiteY192" fmla="*/ 355600 h 1701800"/>
                <a:gd name="connsiteX193" fmla="*/ 482600 w 5775419"/>
                <a:gd name="connsiteY193" fmla="*/ 482600 h 1701800"/>
                <a:gd name="connsiteX194" fmla="*/ 355600 w 5775419"/>
                <a:gd name="connsiteY194" fmla="*/ 635000 h 1701800"/>
                <a:gd name="connsiteX195" fmla="*/ 457200 w 5775419"/>
                <a:gd name="connsiteY195" fmla="*/ 838200 h 1701800"/>
                <a:gd name="connsiteX196" fmla="*/ 685800 w 5775419"/>
                <a:gd name="connsiteY196" fmla="*/ 1066800 h 1701800"/>
                <a:gd name="connsiteX197" fmla="*/ 1016000 w 5775419"/>
                <a:gd name="connsiteY197" fmla="*/ 1244600 h 1701800"/>
                <a:gd name="connsiteX198" fmla="*/ 1168400 w 5775419"/>
                <a:gd name="connsiteY198" fmla="*/ 1295400 h 1701800"/>
                <a:gd name="connsiteX199" fmla="*/ 1320800 w 5775419"/>
                <a:gd name="connsiteY199" fmla="*/ 1371600 h 1701800"/>
                <a:gd name="connsiteX200" fmla="*/ 1524000 w 5775419"/>
                <a:gd name="connsiteY200" fmla="*/ 1422400 h 1701800"/>
                <a:gd name="connsiteX201" fmla="*/ 1701800 w 5775419"/>
                <a:gd name="connsiteY201" fmla="*/ 1473200 h 1701800"/>
                <a:gd name="connsiteX202" fmla="*/ 1955800 w 5775419"/>
                <a:gd name="connsiteY202" fmla="*/ 1524000 h 1701800"/>
                <a:gd name="connsiteX203" fmla="*/ 2362200 w 5775419"/>
                <a:gd name="connsiteY203" fmla="*/ 1574800 h 1701800"/>
                <a:gd name="connsiteX204" fmla="*/ 4292600 w 5775419"/>
                <a:gd name="connsiteY204" fmla="*/ 1549400 h 1701800"/>
                <a:gd name="connsiteX205" fmla="*/ 5003800 w 5775419"/>
                <a:gd name="connsiteY205" fmla="*/ 1447800 h 1701800"/>
                <a:gd name="connsiteX206" fmla="*/ 5232400 w 5775419"/>
                <a:gd name="connsiteY206" fmla="*/ 1346200 h 1701800"/>
                <a:gd name="connsiteX207" fmla="*/ 5359400 w 5775419"/>
                <a:gd name="connsiteY207" fmla="*/ 1295400 h 1701800"/>
                <a:gd name="connsiteX208" fmla="*/ 5461000 w 5775419"/>
                <a:gd name="connsiteY208" fmla="*/ 1244600 h 1701800"/>
                <a:gd name="connsiteX209" fmla="*/ 5664200 w 5775419"/>
                <a:gd name="connsiteY209" fmla="*/ 1168400 h 1701800"/>
                <a:gd name="connsiteX210" fmla="*/ 5740400 w 5775419"/>
                <a:gd name="connsiteY210" fmla="*/ 1092200 h 1701800"/>
                <a:gd name="connsiteX211" fmla="*/ 5740400 w 5775419"/>
                <a:gd name="connsiteY211" fmla="*/ 762000 h 1701800"/>
                <a:gd name="connsiteX212" fmla="*/ 5638800 w 5775419"/>
                <a:gd name="connsiteY212" fmla="*/ 711200 h 1701800"/>
                <a:gd name="connsiteX213" fmla="*/ 5435600 w 5775419"/>
                <a:gd name="connsiteY213" fmla="*/ 558800 h 1701800"/>
                <a:gd name="connsiteX214" fmla="*/ 5308600 w 5775419"/>
                <a:gd name="connsiteY214" fmla="*/ 533400 h 1701800"/>
                <a:gd name="connsiteX215" fmla="*/ 5232400 w 5775419"/>
                <a:gd name="connsiteY215" fmla="*/ 508000 h 1701800"/>
                <a:gd name="connsiteX216" fmla="*/ 5054600 w 5775419"/>
                <a:gd name="connsiteY216" fmla="*/ 482600 h 1701800"/>
                <a:gd name="connsiteX217" fmla="*/ 4648200 w 5775419"/>
                <a:gd name="connsiteY217" fmla="*/ 406400 h 1701800"/>
                <a:gd name="connsiteX218" fmla="*/ 4521200 w 5775419"/>
                <a:gd name="connsiteY218" fmla="*/ 355600 h 1701800"/>
                <a:gd name="connsiteX219" fmla="*/ 4064000 w 5775419"/>
                <a:gd name="connsiteY219" fmla="*/ 304800 h 1701800"/>
                <a:gd name="connsiteX220" fmla="*/ 3048000 w 5775419"/>
                <a:gd name="connsiteY220" fmla="*/ 330200 h 1701800"/>
                <a:gd name="connsiteX221" fmla="*/ 2946400 w 5775419"/>
                <a:gd name="connsiteY221" fmla="*/ 355600 h 1701800"/>
                <a:gd name="connsiteX222" fmla="*/ 2743200 w 5775419"/>
                <a:gd name="connsiteY222" fmla="*/ 508000 h 1701800"/>
                <a:gd name="connsiteX223" fmla="*/ 2667000 w 5775419"/>
                <a:gd name="connsiteY223" fmla="*/ 660400 h 1701800"/>
                <a:gd name="connsiteX224" fmla="*/ 2616200 w 5775419"/>
                <a:gd name="connsiteY224" fmla="*/ 762000 h 1701800"/>
                <a:gd name="connsiteX225" fmla="*/ 2692400 w 5775419"/>
                <a:gd name="connsiteY225" fmla="*/ 1219200 h 1701800"/>
                <a:gd name="connsiteX226" fmla="*/ 2768600 w 5775419"/>
                <a:gd name="connsiteY226" fmla="*/ 1270000 h 1701800"/>
                <a:gd name="connsiteX227" fmla="*/ 2895600 w 5775419"/>
                <a:gd name="connsiteY227" fmla="*/ 1320800 h 1701800"/>
                <a:gd name="connsiteX228" fmla="*/ 4038600 w 5775419"/>
                <a:gd name="connsiteY228" fmla="*/ 1295400 h 1701800"/>
                <a:gd name="connsiteX229" fmla="*/ 4216400 w 5775419"/>
                <a:gd name="connsiteY229" fmla="*/ 1219200 h 1701800"/>
                <a:gd name="connsiteX230" fmla="*/ 4572000 w 5775419"/>
                <a:gd name="connsiteY230" fmla="*/ 1117600 h 1701800"/>
                <a:gd name="connsiteX231" fmla="*/ 4927600 w 5775419"/>
                <a:gd name="connsiteY231" fmla="*/ 965200 h 1701800"/>
                <a:gd name="connsiteX232" fmla="*/ 5105400 w 5775419"/>
                <a:gd name="connsiteY232" fmla="*/ 762000 h 1701800"/>
                <a:gd name="connsiteX233" fmla="*/ 5130800 w 5775419"/>
                <a:gd name="connsiteY233" fmla="*/ 685800 h 1701800"/>
                <a:gd name="connsiteX234" fmla="*/ 5080000 w 5775419"/>
                <a:gd name="connsiteY234" fmla="*/ 406400 h 1701800"/>
                <a:gd name="connsiteX235" fmla="*/ 5029200 w 5775419"/>
                <a:gd name="connsiteY235" fmla="*/ 330200 h 1701800"/>
                <a:gd name="connsiteX236" fmla="*/ 4800600 w 5775419"/>
                <a:gd name="connsiteY236" fmla="*/ 228600 h 1701800"/>
                <a:gd name="connsiteX237" fmla="*/ 4445000 w 5775419"/>
                <a:gd name="connsiteY237" fmla="*/ 127000 h 1701800"/>
                <a:gd name="connsiteX238" fmla="*/ 4292600 w 5775419"/>
                <a:gd name="connsiteY238" fmla="*/ 101600 h 1701800"/>
                <a:gd name="connsiteX239" fmla="*/ 4038600 w 5775419"/>
                <a:gd name="connsiteY239" fmla="*/ 50800 h 1701800"/>
                <a:gd name="connsiteX240" fmla="*/ 2895600 w 5775419"/>
                <a:gd name="connsiteY240" fmla="*/ 76200 h 1701800"/>
                <a:gd name="connsiteX241" fmla="*/ 2336800 w 5775419"/>
                <a:gd name="connsiteY241" fmla="*/ 228600 h 1701800"/>
                <a:gd name="connsiteX242" fmla="*/ 2133600 w 5775419"/>
                <a:gd name="connsiteY242" fmla="*/ 279400 h 1701800"/>
                <a:gd name="connsiteX243" fmla="*/ 1955800 w 5775419"/>
                <a:gd name="connsiteY243" fmla="*/ 304800 h 1701800"/>
                <a:gd name="connsiteX244" fmla="*/ 1625600 w 5775419"/>
                <a:gd name="connsiteY244" fmla="*/ 381000 h 1701800"/>
                <a:gd name="connsiteX245" fmla="*/ 1524000 w 5775419"/>
                <a:gd name="connsiteY245" fmla="*/ 406400 h 1701800"/>
                <a:gd name="connsiteX246" fmla="*/ 1346200 w 5775419"/>
                <a:gd name="connsiteY246" fmla="*/ 431800 h 1701800"/>
                <a:gd name="connsiteX247" fmla="*/ 1193800 w 5775419"/>
                <a:gd name="connsiteY247" fmla="*/ 457200 h 1701800"/>
                <a:gd name="connsiteX248" fmla="*/ 863600 w 5775419"/>
                <a:gd name="connsiteY248" fmla="*/ 482600 h 1701800"/>
                <a:gd name="connsiteX249" fmla="*/ 762000 w 5775419"/>
                <a:gd name="connsiteY249" fmla="*/ 508000 h 1701800"/>
                <a:gd name="connsiteX250" fmla="*/ 609600 w 5775419"/>
                <a:gd name="connsiteY250" fmla="*/ 533400 h 1701800"/>
                <a:gd name="connsiteX251" fmla="*/ 533400 w 5775419"/>
                <a:gd name="connsiteY251" fmla="*/ 558800 h 1701800"/>
                <a:gd name="connsiteX252" fmla="*/ 406400 w 5775419"/>
                <a:gd name="connsiteY252" fmla="*/ 584200 h 1701800"/>
                <a:gd name="connsiteX253" fmla="*/ 254000 w 5775419"/>
                <a:gd name="connsiteY253" fmla="*/ 635000 h 1701800"/>
                <a:gd name="connsiteX254" fmla="*/ 228600 w 5775419"/>
                <a:gd name="connsiteY254" fmla="*/ 711200 h 1701800"/>
                <a:gd name="connsiteX255" fmla="*/ 304800 w 5775419"/>
                <a:gd name="connsiteY255" fmla="*/ 965200 h 1701800"/>
                <a:gd name="connsiteX256" fmla="*/ 381000 w 5775419"/>
                <a:gd name="connsiteY256" fmla="*/ 1016000 h 1701800"/>
                <a:gd name="connsiteX257" fmla="*/ 914400 w 5775419"/>
                <a:gd name="connsiteY257" fmla="*/ 1117600 h 1701800"/>
                <a:gd name="connsiteX258" fmla="*/ 1092200 w 5775419"/>
                <a:gd name="connsiteY258" fmla="*/ 1143000 h 1701800"/>
                <a:gd name="connsiteX259" fmla="*/ 1320800 w 5775419"/>
                <a:gd name="connsiteY259" fmla="*/ 1168400 h 1701800"/>
                <a:gd name="connsiteX260" fmla="*/ 1524000 w 5775419"/>
                <a:gd name="connsiteY260" fmla="*/ 1193800 h 170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Lst>
              <a:rect l="l" t="t" r="r" b="b"/>
              <a:pathLst>
                <a:path w="5775419" h="1701800">
                  <a:moveTo>
                    <a:pt x="3403600" y="1244600"/>
                  </a:moveTo>
                  <a:cubicBezTo>
                    <a:pt x="3598333" y="1227667"/>
                    <a:pt x="3802363" y="1255612"/>
                    <a:pt x="3987800" y="1193800"/>
                  </a:cubicBezTo>
                  <a:cubicBezTo>
                    <a:pt x="4013200" y="1185333"/>
                    <a:pt x="4040053" y="1180374"/>
                    <a:pt x="4064000" y="1168400"/>
                  </a:cubicBezTo>
                  <a:cubicBezTo>
                    <a:pt x="4091304" y="1154748"/>
                    <a:pt x="4114800" y="1134533"/>
                    <a:pt x="4140200" y="1117600"/>
                  </a:cubicBezTo>
                  <a:cubicBezTo>
                    <a:pt x="4148667" y="1092200"/>
                    <a:pt x="4158245" y="1067144"/>
                    <a:pt x="4165600" y="1041400"/>
                  </a:cubicBezTo>
                  <a:cubicBezTo>
                    <a:pt x="4196573" y="932996"/>
                    <a:pt x="4190211" y="930650"/>
                    <a:pt x="4216400" y="812800"/>
                  </a:cubicBezTo>
                  <a:cubicBezTo>
                    <a:pt x="4223973" y="778722"/>
                    <a:pt x="4233333" y="745067"/>
                    <a:pt x="4241800" y="711200"/>
                  </a:cubicBezTo>
                  <a:cubicBezTo>
                    <a:pt x="4193253" y="419916"/>
                    <a:pt x="4262055" y="521343"/>
                    <a:pt x="3759200" y="584200"/>
                  </a:cubicBezTo>
                  <a:cubicBezTo>
                    <a:pt x="3706066" y="590842"/>
                    <a:pt x="3657600" y="618067"/>
                    <a:pt x="3606800" y="635000"/>
                  </a:cubicBezTo>
                  <a:cubicBezTo>
                    <a:pt x="3581400" y="643467"/>
                    <a:pt x="3552877" y="645548"/>
                    <a:pt x="3530600" y="660400"/>
                  </a:cubicBezTo>
                  <a:cubicBezTo>
                    <a:pt x="3505200" y="677333"/>
                    <a:pt x="3481704" y="697548"/>
                    <a:pt x="3454400" y="711200"/>
                  </a:cubicBezTo>
                  <a:cubicBezTo>
                    <a:pt x="3430453" y="723174"/>
                    <a:pt x="3402147" y="724626"/>
                    <a:pt x="3378200" y="736600"/>
                  </a:cubicBezTo>
                  <a:cubicBezTo>
                    <a:pt x="3350896" y="750252"/>
                    <a:pt x="3329304" y="773748"/>
                    <a:pt x="3302000" y="787400"/>
                  </a:cubicBezTo>
                  <a:cubicBezTo>
                    <a:pt x="3278053" y="799374"/>
                    <a:pt x="3249747" y="800826"/>
                    <a:pt x="3225800" y="812800"/>
                  </a:cubicBezTo>
                  <a:cubicBezTo>
                    <a:pt x="3198496" y="826452"/>
                    <a:pt x="3177496" y="851202"/>
                    <a:pt x="3149600" y="863600"/>
                  </a:cubicBezTo>
                  <a:cubicBezTo>
                    <a:pt x="3100667" y="885348"/>
                    <a:pt x="3045095" y="890453"/>
                    <a:pt x="2997200" y="914400"/>
                  </a:cubicBezTo>
                  <a:cubicBezTo>
                    <a:pt x="2963333" y="931333"/>
                    <a:pt x="2931053" y="951905"/>
                    <a:pt x="2895600" y="965200"/>
                  </a:cubicBezTo>
                  <a:cubicBezTo>
                    <a:pt x="2862914" y="977457"/>
                    <a:pt x="2827566" y="981010"/>
                    <a:pt x="2794000" y="990600"/>
                  </a:cubicBezTo>
                  <a:cubicBezTo>
                    <a:pt x="2768256" y="997955"/>
                    <a:pt x="2743544" y="1008645"/>
                    <a:pt x="2717800" y="1016000"/>
                  </a:cubicBezTo>
                  <a:cubicBezTo>
                    <a:pt x="2684234" y="1025590"/>
                    <a:pt x="2648886" y="1029143"/>
                    <a:pt x="2616200" y="1041400"/>
                  </a:cubicBezTo>
                  <a:cubicBezTo>
                    <a:pt x="2580747" y="1054695"/>
                    <a:pt x="2550053" y="1078905"/>
                    <a:pt x="2514600" y="1092200"/>
                  </a:cubicBezTo>
                  <a:cubicBezTo>
                    <a:pt x="2436425" y="1121516"/>
                    <a:pt x="2366465" y="1118860"/>
                    <a:pt x="2286000" y="1143000"/>
                  </a:cubicBezTo>
                  <a:cubicBezTo>
                    <a:pt x="2242328" y="1156101"/>
                    <a:pt x="2203382" y="1183357"/>
                    <a:pt x="2159000" y="1193800"/>
                  </a:cubicBezTo>
                  <a:cubicBezTo>
                    <a:pt x="2058737" y="1217391"/>
                    <a:pt x="1954126" y="1219618"/>
                    <a:pt x="1854200" y="1244600"/>
                  </a:cubicBezTo>
                  <a:cubicBezTo>
                    <a:pt x="1820333" y="1253067"/>
                    <a:pt x="1785286" y="1257743"/>
                    <a:pt x="1752600" y="1270000"/>
                  </a:cubicBezTo>
                  <a:cubicBezTo>
                    <a:pt x="1717147" y="1283295"/>
                    <a:pt x="1684867" y="1303867"/>
                    <a:pt x="1651000" y="1320800"/>
                  </a:cubicBezTo>
                  <a:cubicBezTo>
                    <a:pt x="1313273" y="1293782"/>
                    <a:pt x="1051224" y="1455146"/>
                    <a:pt x="965200" y="1168400"/>
                  </a:cubicBezTo>
                  <a:cubicBezTo>
                    <a:pt x="950401" y="1119071"/>
                    <a:pt x="948267" y="1066800"/>
                    <a:pt x="939800" y="1016000"/>
                  </a:cubicBezTo>
                  <a:cubicBezTo>
                    <a:pt x="947948" y="918221"/>
                    <a:pt x="900238" y="697739"/>
                    <a:pt x="1041400" y="635000"/>
                  </a:cubicBezTo>
                  <a:cubicBezTo>
                    <a:pt x="1088462" y="614084"/>
                    <a:pt x="1143000" y="618067"/>
                    <a:pt x="1193800" y="609600"/>
                  </a:cubicBezTo>
                  <a:lnTo>
                    <a:pt x="2438400" y="635000"/>
                  </a:lnTo>
                  <a:cubicBezTo>
                    <a:pt x="2664526" y="661828"/>
                    <a:pt x="2656025" y="790446"/>
                    <a:pt x="2794000" y="889000"/>
                  </a:cubicBezTo>
                  <a:cubicBezTo>
                    <a:pt x="2815787" y="904562"/>
                    <a:pt x="2846253" y="902426"/>
                    <a:pt x="2870200" y="914400"/>
                  </a:cubicBezTo>
                  <a:cubicBezTo>
                    <a:pt x="2959199" y="958899"/>
                    <a:pt x="2979940" y="1010724"/>
                    <a:pt x="3073400" y="1066800"/>
                  </a:cubicBezTo>
                  <a:cubicBezTo>
                    <a:pt x="3112497" y="1090258"/>
                    <a:pt x="3159619" y="1097210"/>
                    <a:pt x="3200400" y="1117600"/>
                  </a:cubicBezTo>
                  <a:cubicBezTo>
                    <a:pt x="3227704" y="1131252"/>
                    <a:pt x="3248704" y="1156002"/>
                    <a:pt x="3276600" y="1168400"/>
                  </a:cubicBezTo>
                  <a:cubicBezTo>
                    <a:pt x="3325533" y="1190148"/>
                    <a:pt x="3380252" y="1197042"/>
                    <a:pt x="3429000" y="1219200"/>
                  </a:cubicBezTo>
                  <a:cubicBezTo>
                    <a:pt x="3473944" y="1239629"/>
                    <a:pt x="3509604" y="1278529"/>
                    <a:pt x="3556000" y="1295400"/>
                  </a:cubicBezTo>
                  <a:cubicBezTo>
                    <a:pt x="3604400" y="1313000"/>
                    <a:pt x="3658437" y="1308309"/>
                    <a:pt x="3708400" y="1320800"/>
                  </a:cubicBezTo>
                  <a:cubicBezTo>
                    <a:pt x="3985042" y="1389961"/>
                    <a:pt x="3733609" y="1358191"/>
                    <a:pt x="4038600" y="1422400"/>
                  </a:cubicBezTo>
                  <a:cubicBezTo>
                    <a:pt x="4139392" y="1443619"/>
                    <a:pt x="4343400" y="1473200"/>
                    <a:pt x="4343400" y="1473200"/>
                  </a:cubicBezTo>
                  <a:cubicBezTo>
                    <a:pt x="4521200" y="1464733"/>
                    <a:pt x="4700720" y="1473886"/>
                    <a:pt x="4876800" y="1447800"/>
                  </a:cubicBezTo>
                  <a:cubicBezTo>
                    <a:pt x="4932983" y="1439477"/>
                    <a:pt x="4979339" y="1398797"/>
                    <a:pt x="5029200" y="1371600"/>
                  </a:cubicBezTo>
                  <a:cubicBezTo>
                    <a:pt x="5072541" y="1347960"/>
                    <a:pt x="5114335" y="1321565"/>
                    <a:pt x="5156200" y="1295400"/>
                  </a:cubicBezTo>
                  <a:cubicBezTo>
                    <a:pt x="5182087" y="1279221"/>
                    <a:pt x="5205096" y="1258252"/>
                    <a:pt x="5232400" y="1244600"/>
                  </a:cubicBezTo>
                  <a:cubicBezTo>
                    <a:pt x="5256347" y="1232626"/>
                    <a:pt x="5283200" y="1227667"/>
                    <a:pt x="5308600" y="1219200"/>
                  </a:cubicBezTo>
                  <a:cubicBezTo>
                    <a:pt x="5361154" y="1140370"/>
                    <a:pt x="5384800" y="1125854"/>
                    <a:pt x="5384800" y="1016000"/>
                  </a:cubicBezTo>
                  <a:cubicBezTo>
                    <a:pt x="5384800" y="784998"/>
                    <a:pt x="5450525" y="556297"/>
                    <a:pt x="5257800" y="406400"/>
                  </a:cubicBezTo>
                  <a:cubicBezTo>
                    <a:pt x="5199963" y="361416"/>
                    <a:pt x="5072067" y="343853"/>
                    <a:pt x="5003800" y="330200"/>
                  </a:cubicBezTo>
                  <a:cubicBezTo>
                    <a:pt x="4856407" y="336900"/>
                    <a:pt x="4558975" y="299496"/>
                    <a:pt x="4368800" y="381000"/>
                  </a:cubicBezTo>
                  <a:cubicBezTo>
                    <a:pt x="4272795" y="422145"/>
                    <a:pt x="4115647" y="515338"/>
                    <a:pt x="4064000" y="584200"/>
                  </a:cubicBezTo>
                  <a:cubicBezTo>
                    <a:pt x="4038600" y="618067"/>
                    <a:pt x="4019659" y="657923"/>
                    <a:pt x="3987800" y="685800"/>
                  </a:cubicBezTo>
                  <a:cubicBezTo>
                    <a:pt x="3846982" y="809016"/>
                    <a:pt x="3902678" y="728361"/>
                    <a:pt x="3784600" y="787400"/>
                  </a:cubicBezTo>
                  <a:cubicBezTo>
                    <a:pt x="3740443" y="809478"/>
                    <a:pt x="3698677" y="836215"/>
                    <a:pt x="3657600" y="863600"/>
                  </a:cubicBezTo>
                  <a:cubicBezTo>
                    <a:pt x="3550042" y="935305"/>
                    <a:pt x="3445616" y="1044914"/>
                    <a:pt x="3327400" y="1092200"/>
                  </a:cubicBezTo>
                  <a:cubicBezTo>
                    <a:pt x="3242733" y="1126067"/>
                    <a:pt x="3154962" y="1153019"/>
                    <a:pt x="3073400" y="1193800"/>
                  </a:cubicBezTo>
                  <a:cubicBezTo>
                    <a:pt x="2940576" y="1260212"/>
                    <a:pt x="3008534" y="1235417"/>
                    <a:pt x="2870200" y="1270000"/>
                  </a:cubicBezTo>
                  <a:cubicBezTo>
                    <a:pt x="2827867" y="1295400"/>
                    <a:pt x="2790035" y="1330588"/>
                    <a:pt x="2743200" y="1346200"/>
                  </a:cubicBezTo>
                  <a:cubicBezTo>
                    <a:pt x="2661287" y="1373504"/>
                    <a:pt x="2489200" y="1397000"/>
                    <a:pt x="2489200" y="1397000"/>
                  </a:cubicBezTo>
                  <a:cubicBezTo>
                    <a:pt x="2116667" y="1388533"/>
                    <a:pt x="1743533" y="1394371"/>
                    <a:pt x="1371600" y="1371600"/>
                  </a:cubicBezTo>
                  <a:cubicBezTo>
                    <a:pt x="1326091" y="1368814"/>
                    <a:pt x="1282537" y="1346091"/>
                    <a:pt x="1244600" y="1320800"/>
                  </a:cubicBezTo>
                  <a:cubicBezTo>
                    <a:pt x="1204749" y="1294233"/>
                    <a:pt x="1171737" y="1257516"/>
                    <a:pt x="1143000" y="1219200"/>
                  </a:cubicBezTo>
                  <a:cubicBezTo>
                    <a:pt x="1120282" y="1188909"/>
                    <a:pt x="1110986" y="1150475"/>
                    <a:pt x="1092200" y="1117600"/>
                  </a:cubicBezTo>
                  <a:cubicBezTo>
                    <a:pt x="1077054" y="1091095"/>
                    <a:pt x="1058333" y="1066800"/>
                    <a:pt x="1041400" y="1041400"/>
                  </a:cubicBezTo>
                  <a:cubicBezTo>
                    <a:pt x="1010725" y="918702"/>
                    <a:pt x="990600" y="857475"/>
                    <a:pt x="990600" y="711200"/>
                  </a:cubicBezTo>
                  <a:cubicBezTo>
                    <a:pt x="990600" y="592365"/>
                    <a:pt x="1007533" y="474133"/>
                    <a:pt x="1016000" y="355600"/>
                  </a:cubicBezTo>
                  <a:cubicBezTo>
                    <a:pt x="1168400" y="381000"/>
                    <a:pt x="1322964" y="395743"/>
                    <a:pt x="1473200" y="431800"/>
                  </a:cubicBezTo>
                  <a:cubicBezTo>
                    <a:pt x="1609925" y="464614"/>
                    <a:pt x="1947660" y="681730"/>
                    <a:pt x="2006600" y="711200"/>
                  </a:cubicBezTo>
                  <a:cubicBezTo>
                    <a:pt x="2382028" y="898914"/>
                    <a:pt x="1915019" y="661887"/>
                    <a:pt x="2336800" y="889000"/>
                  </a:cubicBezTo>
                  <a:cubicBezTo>
                    <a:pt x="2386807" y="915927"/>
                    <a:pt x="2439339" y="938003"/>
                    <a:pt x="2489200" y="965200"/>
                  </a:cubicBezTo>
                  <a:cubicBezTo>
                    <a:pt x="2532541" y="988840"/>
                    <a:pt x="2571256" y="1020971"/>
                    <a:pt x="2616200" y="1041400"/>
                  </a:cubicBezTo>
                  <a:cubicBezTo>
                    <a:pt x="2664948" y="1063558"/>
                    <a:pt x="2718276" y="1073900"/>
                    <a:pt x="2768600" y="1092200"/>
                  </a:cubicBezTo>
                  <a:cubicBezTo>
                    <a:pt x="2904568" y="1141643"/>
                    <a:pt x="3039533" y="1193800"/>
                    <a:pt x="3175000" y="1244600"/>
                  </a:cubicBezTo>
                  <a:cubicBezTo>
                    <a:pt x="3242733" y="1270000"/>
                    <a:pt x="3308021" y="1303255"/>
                    <a:pt x="3378200" y="1320800"/>
                  </a:cubicBezTo>
                  <a:lnTo>
                    <a:pt x="3581400" y="1371600"/>
                  </a:lnTo>
                  <a:cubicBezTo>
                    <a:pt x="3640957" y="1387482"/>
                    <a:pt x="3698930" y="1409485"/>
                    <a:pt x="3759200" y="1422400"/>
                  </a:cubicBezTo>
                  <a:cubicBezTo>
                    <a:pt x="3817739" y="1434944"/>
                    <a:pt x="3877946" y="1437958"/>
                    <a:pt x="3937000" y="1447800"/>
                  </a:cubicBezTo>
                  <a:cubicBezTo>
                    <a:pt x="3979584" y="1454897"/>
                    <a:pt x="4021525" y="1465477"/>
                    <a:pt x="4064000" y="1473200"/>
                  </a:cubicBezTo>
                  <a:cubicBezTo>
                    <a:pt x="4114670" y="1482413"/>
                    <a:pt x="4165600" y="1490133"/>
                    <a:pt x="4216400" y="1498600"/>
                  </a:cubicBezTo>
                  <a:cubicBezTo>
                    <a:pt x="4445000" y="1490133"/>
                    <a:pt x="4674383" y="1493911"/>
                    <a:pt x="4902200" y="1473200"/>
                  </a:cubicBezTo>
                  <a:cubicBezTo>
                    <a:pt x="4955528" y="1468352"/>
                    <a:pt x="5004462" y="1441202"/>
                    <a:pt x="5054600" y="1422400"/>
                  </a:cubicBezTo>
                  <a:cubicBezTo>
                    <a:pt x="5139983" y="1390381"/>
                    <a:pt x="5232726" y="1371382"/>
                    <a:pt x="5308600" y="1320800"/>
                  </a:cubicBezTo>
                  <a:cubicBezTo>
                    <a:pt x="5483277" y="1204348"/>
                    <a:pt x="5403079" y="1238507"/>
                    <a:pt x="5537200" y="1193800"/>
                  </a:cubicBezTo>
                  <a:cubicBezTo>
                    <a:pt x="5693442" y="959437"/>
                    <a:pt x="5646461" y="1065880"/>
                    <a:pt x="5511800" y="508000"/>
                  </a:cubicBezTo>
                  <a:cubicBezTo>
                    <a:pt x="5495426" y="440164"/>
                    <a:pt x="5396580" y="364334"/>
                    <a:pt x="5334000" y="330200"/>
                  </a:cubicBezTo>
                  <a:cubicBezTo>
                    <a:pt x="5267519" y="293937"/>
                    <a:pt x="5130800" y="228600"/>
                    <a:pt x="5130800" y="228600"/>
                  </a:cubicBezTo>
                  <a:cubicBezTo>
                    <a:pt x="5113867" y="203200"/>
                    <a:pt x="5107304" y="166052"/>
                    <a:pt x="5080000" y="152400"/>
                  </a:cubicBezTo>
                  <a:cubicBezTo>
                    <a:pt x="5033936" y="129368"/>
                    <a:pt x="4978583" y="134283"/>
                    <a:pt x="4927600" y="127000"/>
                  </a:cubicBezTo>
                  <a:cubicBezTo>
                    <a:pt x="4783653" y="106436"/>
                    <a:pt x="4726767" y="108542"/>
                    <a:pt x="4597400" y="76200"/>
                  </a:cubicBezTo>
                  <a:cubicBezTo>
                    <a:pt x="4571425" y="69706"/>
                    <a:pt x="4546600" y="59267"/>
                    <a:pt x="4521200" y="50800"/>
                  </a:cubicBezTo>
                  <a:cubicBezTo>
                    <a:pt x="4182533" y="67733"/>
                    <a:pt x="3842958" y="71577"/>
                    <a:pt x="3505200" y="101600"/>
                  </a:cubicBezTo>
                  <a:cubicBezTo>
                    <a:pt x="3459785" y="105637"/>
                    <a:pt x="3421049" y="136818"/>
                    <a:pt x="3378200" y="152400"/>
                  </a:cubicBezTo>
                  <a:cubicBezTo>
                    <a:pt x="2541812" y="456541"/>
                    <a:pt x="4249126" y="-171775"/>
                    <a:pt x="2971800" y="254000"/>
                  </a:cubicBezTo>
                  <a:cubicBezTo>
                    <a:pt x="2946400" y="262467"/>
                    <a:pt x="2922366" y="278755"/>
                    <a:pt x="2895600" y="279400"/>
                  </a:cubicBezTo>
                  <a:cubicBezTo>
                    <a:pt x="2218410" y="295718"/>
                    <a:pt x="1540933" y="296333"/>
                    <a:pt x="863600" y="304800"/>
                  </a:cubicBezTo>
                  <a:cubicBezTo>
                    <a:pt x="795867" y="321733"/>
                    <a:pt x="709769" y="306231"/>
                    <a:pt x="660400" y="355600"/>
                  </a:cubicBezTo>
                  <a:cubicBezTo>
                    <a:pt x="594579" y="421421"/>
                    <a:pt x="480446" y="512307"/>
                    <a:pt x="431800" y="609600"/>
                  </a:cubicBezTo>
                  <a:cubicBezTo>
                    <a:pt x="411500" y="650200"/>
                    <a:pt x="391851" y="749422"/>
                    <a:pt x="381000" y="787400"/>
                  </a:cubicBezTo>
                  <a:cubicBezTo>
                    <a:pt x="308122" y="1042474"/>
                    <a:pt x="409605" y="647582"/>
                    <a:pt x="330200" y="965200"/>
                  </a:cubicBezTo>
                  <a:cubicBezTo>
                    <a:pt x="347133" y="1100667"/>
                    <a:pt x="342478" y="1240627"/>
                    <a:pt x="381000" y="1371600"/>
                  </a:cubicBezTo>
                  <a:cubicBezTo>
                    <a:pt x="388555" y="1397286"/>
                    <a:pt x="433253" y="1385026"/>
                    <a:pt x="457200" y="1397000"/>
                  </a:cubicBezTo>
                  <a:cubicBezTo>
                    <a:pt x="484504" y="1410652"/>
                    <a:pt x="505504" y="1435402"/>
                    <a:pt x="533400" y="1447800"/>
                  </a:cubicBezTo>
                  <a:cubicBezTo>
                    <a:pt x="596717" y="1475941"/>
                    <a:pt x="713516" y="1507581"/>
                    <a:pt x="787400" y="1524000"/>
                  </a:cubicBezTo>
                  <a:cubicBezTo>
                    <a:pt x="829544" y="1533365"/>
                    <a:pt x="872750" y="1538041"/>
                    <a:pt x="914400" y="1549400"/>
                  </a:cubicBezTo>
                  <a:cubicBezTo>
                    <a:pt x="966061" y="1563489"/>
                    <a:pt x="1014623" y="1588159"/>
                    <a:pt x="1066800" y="1600200"/>
                  </a:cubicBezTo>
                  <a:cubicBezTo>
                    <a:pt x="1125135" y="1613662"/>
                    <a:pt x="1185546" y="1615758"/>
                    <a:pt x="1244600" y="1625600"/>
                  </a:cubicBezTo>
                  <a:cubicBezTo>
                    <a:pt x="1329651" y="1639775"/>
                    <a:pt x="1439302" y="1669342"/>
                    <a:pt x="1524000" y="1676400"/>
                  </a:cubicBezTo>
                  <a:cubicBezTo>
                    <a:pt x="1676108" y="1689076"/>
                    <a:pt x="1828800" y="1693333"/>
                    <a:pt x="1981200" y="1701800"/>
                  </a:cubicBezTo>
                  <a:cubicBezTo>
                    <a:pt x="2523067" y="1693333"/>
                    <a:pt x="3065289" y="1697775"/>
                    <a:pt x="3606800" y="1676400"/>
                  </a:cubicBezTo>
                  <a:cubicBezTo>
                    <a:pt x="3709721" y="1672337"/>
                    <a:pt x="3911600" y="1625600"/>
                    <a:pt x="3911600" y="1625600"/>
                  </a:cubicBezTo>
                  <a:cubicBezTo>
                    <a:pt x="4011490" y="1585644"/>
                    <a:pt x="4039940" y="1567629"/>
                    <a:pt x="4140200" y="1549400"/>
                  </a:cubicBezTo>
                  <a:cubicBezTo>
                    <a:pt x="4215535" y="1535703"/>
                    <a:pt x="4364002" y="1522899"/>
                    <a:pt x="4445000" y="1498600"/>
                  </a:cubicBezTo>
                  <a:cubicBezTo>
                    <a:pt x="4750930" y="1406821"/>
                    <a:pt x="4378929" y="1479979"/>
                    <a:pt x="4724400" y="1422400"/>
                  </a:cubicBezTo>
                  <a:cubicBezTo>
                    <a:pt x="4758267" y="1405467"/>
                    <a:pt x="4790079" y="1383574"/>
                    <a:pt x="4826000" y="1371600"/>
                  </a:cubicBezTo>
                  <a:cubicBezTo>
                    <a:pt x="4892235" y="1349522"/>
                    <a:pt x="5029200" y="1320800"/>
                    <a:pt x="5029200" y="1320800"/>
                  </a:cubicBezTo>
                  <a:cubicBezTo>
                    <a:pt x="5046133" y="1295400"/>
                    <a:pt x="5054600" y="1261533"/>
                    <a:pt x="5080000" y="1244600"/>
                  </a:cubicBezTo>
                  <a:cubicBezTo>
                    <a:pt x="5230356" y="1144363"/>
                    <a:pt x="5153088" y="1304735"/>
                    <a:pt x="5207000" y="1143000"/>
                  </a:cubicBezTo>
                  <a:cubicBezTo>
                    <a:pt x="5198533" y="1066800"/>
                    <a:pt x="5200195" y="988780"/>
                    <a:pt x="5181600" y="914400"/>
                  </a:cubicBezTo>
                  <a:cubicBezTo>
                    <a:pt x="5174196" y="884784"/>
                    <a:pt x="5150343" y="861651"/>
                    <a:pt x="5130800" y="838200"/>
                  </a:cubicBezTo>
                  <a:cubicBezTo>
                    <a:pt x="5090675" y="790050"/>
                    <a:pt x="5035486" y="739743"/>
                    <a:pt x="4978400" y="711200"/>
                  </a:cubicBezTo>
                  <a:cubicBezTo>
                    <a:pt x="4937619" y="690810"/>
                    <a:pt x="4892181" y="680790"/>
                    <a:pt x="4851400" y="660400"/>
                  </a:cubicBezTo>
                  <a:cubicBezTo>
                    <a:pt x="4824096" y="646748"/>
                    <a:pt x="4802991" y="622232"/>
                    <a:pt x="4775200" y="609600"/>
                  </a:cubicBezTo>
                  <a:cubicBezTo>
                    <a:pt x="4711221" y="580519"/>
                    <a:pt x="4500456" y="507479"/>
                    <a:pt x="4419600" y="482600"/>
                  </a:cubicBezTo>
                  <a:cubicBezTo>
                    <a:pt x="4360687" y="464473"/>
                    <a:pt x="4300713" y="449927"/>
                    <a:pt x="4241800" y="431800"/>
                  </a:cubicBezTo>
                  <a:cubicBezTo>
                    <a:pt x="4190620" y="416052"/>
                    <a:pt x="4140580" y="396748"/>
                    <a:pt x="4089400" y="381000"/>
                  </a:cubicBezTo>
                  <a:cubicBezTo>
                    <a:pt x="4030487" y="362873"/>
                    <a:pt x="3970513" y="348327"/>
                    <a:pt x="3911600" y="330200"/>
                  </a:cubicBezTo>
                  <a:cubicBezTo>
                    <a:pt x="3860420" y="314452"/>
                    <a:pt x="3812395" y="285538"/>
                    <a:pt x="3759200" y="279400"/>
                  </a:cubicBezTo>
                  <a:cubicBezTo>
                    <a:pt x="3590773" y="259966"/>
                    <a:pt x="3420533" y="262467"/>
                    <a:pt x="3251200" y="254000"/>
                  </a:cubicBezTo>
                  <a:cubicBezTo>
                    <a:pt x="3065137" y="191979"/>
                    <a:pt x="3294253" y="262135"/>
                    <a:pt x="2921000" y="203200"/>
                  </a:cubicBezTo>
                  <a:cubicBezTo>
                    <a:pt x="2843896" y="191026"/>
                    <a:pt x="2768600" y="169333"/>
                    <a:pt x="2692400" y="152400"/>
                  </a:cubicBezTo>
                  <a:cubicBezTo>
                    <a:pt x="2328333" y="169333"/>
                    <a:pt x="1962347" y="162202"/>
                    <a:pt x="1600200" y="203200"/>
                  </a:cubicBezTo>
                  <a:cubicBezTo>
                    <a:pt x="1509590" y="213458"/>
                    <a:pt x="1432709" y="275964"/>
                    <a:pt x="1346200" y="304800"/>
                  </a:cubicBezTo>
                  <a:cubicBezTo>
                    <a:pt x="1270000" y="330200"/>
                    <a:pt x="1184432" y="336445"/>
                    <a:pt x="1117600" y="381000"/>
                  </a:cubicBezTo>
                  <a:cubicBezTo>
                    <a:pt x="1019123" y="446652"/>
                    <a:pt x="1070360" y="422147"/>
                    <a:pt x="965200" y="457200"/>
                  </a:cubicBezTo>
                  <a:cubicBezTo>
                    <a:pt x="939800" y="482600"/>
                    <a:pt x="918888" y="513475"/>
                    <a:pt x="889000" y="533400"/>
                  </a:cubicBezTo>
                  <a:cubicBezTo>
                    <a:pt x="866723" y="548252"/>
                    <a:pt x="834587" y="543238"/>
                    <a:pt x="812800" y="558800"/>
                  </a:cubicBezTo>
                  <a:cubicBezTo>
                    <a:pt x="773826" y="586638"/>
                    <a:pt x="747244" y="628861"/>
                    <a:pt x="711200" y="660400"/>
                  </a:cubicBezTo>
                  <a:cubicBezTo>
                    <a:pt x="679341" y="688277"/>
                    <a:pt x="639534" y="706666"/>
                    <a:pt x="609600" y="736600"/>
                  </a:cubicBezTo>
                  <a:cubicBezTo>
                    <a:pt x="560361" y="785839"/>
                    <a:pt x="554058" y="827025"/>
                    <a:pt x="533400" y="889000"/>
                  </a:cubicBezTo>
                  <a:cubicBezTo>
                    <a:pt x="550333" y="914400"/>
                    <a:pt x="562614" y="943614"/>
                    <a:pt x="584200" y="965200"/>
                  </a:cubicBezTo>
                  <a:cubicBezTo>
                    <a:pt x="632150" y="1013150"/>
                    <a:pt x="723016" y="1068056"/>
                    <a:pt x="787400" y="1092200"/>
                  </a:cubicBezTo>
                  <a:cubicBezTo>
                    <a:pt x="820086" y="1104457"/>
                    <a:pt x="854922" y="1110027"/>
                    <a:pt x="889000" y="1117600"/>
                  </a:cubicBezTo>
                  <a:cubicBezTo>
                    <a:pt x="1061175" y="1155861"/>
                    <a:pt x="1048453" y="1146245"/>
                    <a:pt x="1270000" y="1168400"/>
                  </a:cubicBezTo>
                  <a:cubicBezTo>
                    <a:pt x="1303867" y="1176867"/>
                    <a:pt x="1337166" y="1188061"/>
                    <a:pt x="1371600" y="1193800"/>
                  </a:cubicBezTo>
                  <a:cubicBezTo>
                    <a:pt x="1584083" y="1229214"/>
                    <a:pt x="1789244" y="1231814"/>
                    <a:pt x="2006600" y="1244600"/>
                  </a:cubicBezTo>
                  <a:lnTo>
                    <a:pt x="2971800" y="1219200"/>
                  </a:lnTo>
                  <a:cubicBezTo>
                    <a:pt x="3023248" y="1216861"/>
                    <a:pt x="3073530" y="1203013"/>
                    <a:pt x="3124200" y="1193800"/>
                  </a:cubicBezTo>
                  <a:cubicBezTo>
                    <a:pt x="3166675" y="1186077"/>
                    <a:pt x="3208725" y="1176123"/>
                    <a:pt x="3251200" y="1168400"/>
                  </a:cubicBezTo>
                  <a:cubicBezTo>
                    <a:pt x="3301870" y="1159187"/>
                    <a:pt x="3353418" y="1154580"/>
                    <a:pt x="3403600" y="1143000"/>
                  </a:cubicBezTo>
                  <a:cubicBezTo>
                    <a:pt x="3463660" y="1129140"/>
                    <a:pt x="3521602" y="1107149"/>
                    <a:pt x="3581400" y="1092200"/>
                  </a:cubicBezTo>
                  <a:cubicBezTo>
                    <a:pt x="3828809" y="1030348"/>
                    <a:pt x="3629260" y="1118776"/>
                    <a:pt x="4013200" y="965200"/>
                  </a:cubicBezTo>
                  <a:cubicBezTo>
                    <a:pt x="4058459" y="947097"/>
                    <a:pt x="4196497" y="895959"/>
                    <a:pt x="4241800" y="863600"/>
                  </a:cubicBezTo>
                  <a:cubicBezTo>
                    <a:pt x="4271030" y="842721"/>
                    <a:pt x="4290405" y="810396"/>
                    <a:pt x="4318000" y="787400"/>
                  </a:cubicBezTo>
                  <a:cubicBezTo>
                    <a:pt x="4487831" y="645874"/>
                    <a:pt x="4288957" y="868153"/>
                    <a:pt x="4495800" y="609600"/>
                  </a:cubicBezTo>
                  <a:cubicBezTo>
                    <a:pt x="4534096" y="494713"/>
                    <a:pt x="4561377" y="456429"/>
                    <a:pt x="4470400" y="304800"/>
                  </a:cubicBezTo>
                  <a:cubicBezTo>
                    <a:pt x="4452439" y="274866"/>
                    <a:pt x="4402667" y="287867"/>
                    <a:pt x="4368800" y="279400"/>
                  </a:cubicBezTo>
                  <a:cubicBezTo>
                    <a:pt x="4343400" y="262467"/>
                    <a:pt x="4319904" y="242252"/>
                    <a:pt x="4292600" y="228600"/>
                  </a:cubicBezTo>
                  <a:cubicBezTo>
                    <a:pt x="4207495" y="186047"/>
                    <a:pt x="4060232" y="185848"/>
                    <a:pt x="3987800" y="177800"/>
                  </a:cubicBezTo>
                  <a:cubicBezTo>
                    <a:pt x="3953933" y="169333"/>
                    <a:pt x="3920758" y="157337"/>
                    <a:pt x="3886200" y="152400"/>
                  </a:cubicBezTo>
                  <a:cubicBezTo>
                    <a:pt x="3737302" y="131129"/>
                    <a:pt x="3405146" y="110782"/>
                    <a:pt x="3276600" y="101600"/>
                  </a:cubicBezTo>
                  <a:lnTo>
                    <a:pt x="1625600" y="127000"/>
                  </a:lnTo>
                  <a:cubicBezTo>
                    <a:pt x="1590706" y="128011"/>
                    <a:pt x="1558695" y="148545"/>
                    <a:pt x="1524000" y="152400"/>
                  </a:cubicBezTo>
                  <a:cubicBezTo>
                    <a:pt x="1405891" y="165523"/>
                    <a:pt x="1286933" y="169333"/>
                    <a:pt x="1168400" y="177800"/>
                  </a:cubicBezTo>
                  <a:cubicBezTo>
                    <a:pt x="1092200" y="203200"/>
                    <a:pt x="1011642" y="218079"/>
                    <a:pt x="939800" y="254000"/>
                  </a:cubicBezTo>
                  <a:cubicBezTo>
                    <a:pt x="602835" y="422482"/>
                    <a:pt x="1023616" y="218079"/>
                    <a:pt x="762000" y="330200"/>
                  </a:cubicBezTo>
                  <a:cubicBezTo>
                    <a:pt x="542292" y="424361"/>
                    <a:pt x="762903" y="346832"/>
                    <a:pt x="584200" y="406400"/>
                  </a:cubicBezTo>
                  <a:cubicBezTo>
                    <a:pt x="550333" y="431800"/>
                    <a:pt x="520464" y="463668"/>
                    <a:pt x="482600" y="482600"/>
                  </a:cubicBezTo>
                  <a:cubicBezTo>
                    <a:pt x="451376" y="498212"/>
                    <a:pt x="413686" y="495743"/>
                    <a:pt x="381000" y="508000"/>
                  </a:cubicBezTo>
                  <a:cubicBezTo>
                    <a:pt x="345547" y="521295"/>
                    <a:pt x="313267" y="541867"/>
                    <a:pt x="279400" y="558800"/>
                  </a:cubicBezTo>
                  <a:cubicBezTo>
                    <a:pt x="149860" y="753110"/>
                    <a:pt x="327518" y="513928"/>
                    <a:pt x="127000" y="685800"/>
                  </a:cubicBezTo>
                  <a:cubicBezTo>
                    <a:pt x="102496" y="706804"/>
                    <a:pt x="23796" y="827906"/>
                    <a:pt x="0" y="863600"/>
                  </a:cubicBezTo>
                  <a:cubicBezTo>
                    <a:pt x="8467" y="965200"/>
                    <a:pt x="-6840" y="1071680"/>
                    <a:pt x="25400" y="1168400"/>
                  </a:cubicBezTo>
                  <a:cubicBezTo>
                    <a:pt x="38787" y="1208561"/>
                    <a:pt x="92552" y="1219994"/>
                    <a:pt x="127000" y="1244600"/>
                  </a:cubicBezTo>
                  <a:cubicBezTo>
                    <a:pt x="296850" y="1365921"/>
                    <a:pt x="111641" y="1236921"/>
                    <a:pt x="279400" y="1320800"/>
                  </a:cubicBezTo>
                  <a:cubicBezTo>
                    <a:pt x="306704" y="1334452"/>
                    <a:pt x="325290" y="1367963"/>
                    <a:pt x="355600" y="1371600"/>
                  </a:cubicBezTo>
                  <a:cubicBezTo>
                    <a:pt x="540731" y="1393816"/>
                    <a:pt x="728133" y="1388533"/>
                    <a:pt x="914400" y="1397000"/>
                  </a:cubicBezTo>
                  <a:cubicBezTo>
                    <a:pt x="1117600" y="1388533"/>
                    <a:pt x="1321868" y="1394059"/>
                    <a:pt x="1524000" y="1371600"/>
                  </a:cubicBezTo>
                  <a:cubicBezTo>
                    <a:pt x="1554340" y="1368229"/>
                    <a:pt x="1572896" y="1334452"/>
                    <a:pt x="1600200" y="1320800"/>
                  </a:cubicBezTo>
                  <a:cubicBezTo>
                    <a:pt x="1624147" y="1308826"/>
                    <a:pt x="1652026" y="1306479"/>
                    <a:pt x="1676400" y="1295400"/>
                  </a:cubicBezTo>
                  <a:lnTo>
                    <a:pt x="1981200" y="1143000"/>
                  </a:lnTo>
                  <a:lnTo>
                    <a:pt x="2082800" y="1092200"/>
                  </a:lnTo>
                  <a:cubicBezTo>
                    <a:pt x="2124910" y="1029035"/>
                    <a:pt x="2156778" y="988060"/>
                    <a:pt x="2184400" y="914400"/>
                  </a:cubicBezTo>
                  <a:cubicBezTo>
                    <a:pt x="2201294" y="869349"/>
                    <a:pt x="2226422" y="725301"/>
                    <a:pt x="2235200" y="685800"/>
                  </a:cubicBezTo>
                  <a:cubicBezTo>
                    <a:pt x="2242773" y="651722"/>
                    <a:pt x="2246849" y="616286"/>
                    <a:pt x="2260600" y="584200"/>
                  </a:cubicBezTo>
                  <a:cubicBezTo>
                    <a:pt x="2272625" y="556141"/>
                    <a:pt x="2297748" y="535304"/>
                    <a:pt x="2311400" y="508000"/>
                  </a:cubicBezTo>
                  <a:cubicBezTo>
                    <a:pt x="2323374" y="484053"/>
                    <a:pt x="2328333" y="457200"/>
                    <a:pt x="2336800" y="431800"/>
                  </a:cubicBezTo>
                  <a:cubicBezTo>
                    <a:pt x="2319867" y="330200"/>
                    <a:pt x="2318572" y="224716"/>
                    <a:pt x="2286000" y="127000"/>
                  </a:cubicBezTo>
                  <a:cubicBezTo>
                    <a:pt x="2259156" y="46469"/>
                    <a:pt x="2172694" y="39732"/>
                    <a:pt x="2108200" y="25400"/>
                  </a:cubicBezTo>
                  <a:cubicBezTo>
                    <a:pt x="2066056" y="16035"/>
                    <a:pt x="2023533" y="8467"/>
                    <a:pt x="1981200" y="0"/>
                  </a:cubicBezTo>
                  <a:cubicBezTo>
                    <a:pt x="1769533" y="16933"/>
                    <a:pt x="1556680" y="22736"/>
                    <a:pt x="1346200" y="50800"/>
                  </a:cubicBezTo>
                  <a:cubicBezTo>
                    <a:pt x="1301006" y="56826"/>
                    <a:pt x="1260517" y="82319"/>
                    <a:pt x="1219200" y="101600"/>
                  </a:cubicBezTo>
                  <a:cubicBezTo>
                    <a:pt x="1133421" y="141630"/>
                    <a:pt x="1049867" y="186267"/>
                    <a:pt x="965200" y="228600"/>
                  </a:cubicBezTo>
                  <a:lnTo>
                    <a:pt x="711200" y="355600"/>
                  </a:lnTo>
                  <a:cubicBezTo>
                    <a:pt x="638827" y="391786"/>
                    <a:pt x="546387" y="434760"/>
                    <a:pt x="482600" y="482600"/>
                  </a:cubicBezTo>
                  <a:cubicBezTo>
                    <a:pt x="417409" y="531493"/>
                    <a:pt x="398625" y="570463"/>
                    <a:pt x="355600" y="635000"/>
                  </a:cubicBezTo>
                  <a:cubicBezTo>
                    <a:pt x="384743" y="707857"/>
                    <a:pt x="403200" y="779291"/>
                    <a:pt x="457200" y="838200"/>
                  </a:cubicBezTo>
                  <a:cubicBezTo>
                    <a:pt x="530018" y="917638"/>
                    <a:pt x="592235" y="1013335"/>
                    <a:pt x="685800" y="1066800"/>
                  </a:cubicBezTo>
                  <a:cubicBezTo>
                    <a:pt x="774776" y="1117643"/>
                    <a:pt x="917483" y="1203551"/>
                    <a:pt x="1016000" y="1244600"/>
                  </a:cubicBezTo>
                  <a:cubicBezTo>
                    <a:pt x="1065429" y="1265195"/>
                    <a:pt x="1118971" y="1274805"/>
                    <a:pt x="1168400" y="1295400"/>
                  </a:cubicBezTo>
                  <a:cubicBezTo>
                    <a:pt x="1220827" y="1317245"/>
                    <a:pt x="1267313" y="1352497"/>
                    <a:pt x="1320800" y="1371600"/>
                  </a:cubicBezTo>
                  <a:cubicBezTo>
                    <a:pt x="1386550" y="1395082"/>
                    <a:pt x="1456539" y="1404411"/>
                    <a:pt x="1524000" y="1422400"/>
                  </a:cubicBezTo>
                  <a:cubicBezTo>
                    <a:pt x="1583557" y="1438282"/>
                    <a:pt x="1641800" y="1459082"/>
                    <a:pt x="1701800" y="1473200"/>
                  </a:cubicBezTo>
                  <a:cubicBezTo>
                    <a:pt x="1785848" y="1492976"/>
                    <a:pt x="1870461" y="1510871"/>
                    <a:pt x="1955800" y="1524000"/>
                  </a:cubicBezTo>
                  <a:cubicBezTo>
                    <a:pt x="2090733" y="1544759"/>
                    <a:pt x="2362200" y="1574800"/>
                    <a:pt x="2362200" y="1574800"/>
                  </a:cubicBezTo>
                  <a:cubicBezTo>
                    <a:pt x="3005667" y="1566333"/>
                    <a:pt x="3649613" y="1575644"/>
                    <a:pt x="4292600" y="1549400"/>
                  </a:cubicBezTo>
                  <a:cubicBezTo>
                    <a:pt x="4439438" y="1543407"/>
                    <a:pt x="4792805" y="1482966"/>
                    <a:pt x="5003800" y="1447800"/>
                  </a:cubicBezTo>
                  <a:cubicBezTo>
                    <a:pt x="5380268" y="1297213"/>
                    <a:pt x="4912043" y="1488581"/>
                    <a:pt x="5232400" y="1346200"/>
                  </a:cubicBezTo>
                  <a:cubicBezTo>
                    <a:pt x="5274065" y="1327682"/>
                    <a:pt x="5317735" y="1313918"/>
                    <a:pt x="5359400" y="1295400"/>
                  </a:cubicBezTo>
                  <a:cubicBezTo>
                    <a:pt x="5394001" y="1280022"/>
                    <a:pt x="5425547" y="1257895"/>
                    <a:pt x="5461000" y="1244600"/>
                  </a:cubicBezTo>
                  <a:cubicBezTo>
                    <a:pt x="5572957" y="1202616"/>
                    <a:pt x="5559986" y="1242839"/>
                    <a:pt x="5664200" y="1168400"/>
                  </a:cubicBezTo>
                  <a:cubicBezTo>
                    <a:pt x="5693430" y="1147521"/>
                    <a:pt x="5715000" y="1117600"/>
                    <a:pt x="5740400" y="1092200"/>
                  </a:cubicBezTo>
                  <a:cubicBezTo>
                    <a:pt x="5769785" y="974658"/>
                    <a:pt x="5801741" y="896951"/>
                    <a:pt x="5740400" y="762000"/>
                  </a:cubicBezTo>
                  <a:cubicBezTo>
                    <a:pt x="5724732" y="727530"/>
                    <a:pt x="5670305" y="732203"/>
                    <a:pt x="5638800" y="711200"/>
                  </a:cubicBezTo>
                  <a:cubicBezTo>
                    <a:pt x="5568353" y="664235"/>
                    <a:pt x="5518622" y="575404"/>
                    <a:pt x="5435600" y="558800"/>
                  </a:cubicBezTo>
                  <a:cubicBezTo>
                    <a:pt x="5393267" y="550333"/>
                    <a:pt x="5350483" y="543871"/>
                    <a:pt x="5308600" y="533400"/>
                  </a:cubicBezTo>
                  <a:cubicBezTo>
                    <a:pt x="5282625" y="526906"/>
                    <a:pt x="5258654" y="513251"/>
                    <a:pt x="5232400" y="508000"/>
                  </a:cubicBezTo>
                  <a:cubicBezTo>
                    <a:pt x="5173694" y="496259"/>
                    <a:pt x="5113443" y="493633"/>
                    <a:pt x="5054600" y="482600"/>
                  </a:cubicBezTo>
                  <a:cubicBezTo>
                    <a:pt x="4544302" y="386919"/>
                    <a:pt x="5074503" y="467300"/>
                    <a:pt x="4648200" y="406400"/>
                  </a:cubicBezTo>
                  <a:cubicBezTo>
                    <a:pt x="4605867" y="389467"/>
                    <a:pt x="4564455" y="370018"/>
                    <a:pt x="4521200" y="355600"/>
                  </a:cubicBezTo>
                  <a:cubicBezTo>
                    <a:pt x="4373322" y="306307"/>
                    <a:pt x="4219501" y="315907"/>
                    <a:pt x="4064000" y="304800"/>
                  </a:cubicBezTo>
                  <a:cubicBezTo>
                    <a:pt x="3725333" y="313267"/>
                    <a:pt x="3386423" y="314817"/>
                    <a:pt x="3048000" y="330200"/>
                  </a:cubicBezTo>
                  <a:cubicBezTo>
                    <a:pt x="3013127" y="331785"/>
                    <a:pt x="2978486" y="341849"/>
                    <a:pt x="2946400" y="355600"/>
                  </a:cubicBezTo>
                  <a:cubicBezTo>
                    <a:pt x="2905364" y="373187"/>
                    <a:pt x="2751481" y="499719"/>
                    <a:pt x="2743200" y="508000"/>
                  </a:cubicBezTo>
                  <a:cubicBezTo>
                    <a:pt x="2682184" y="569016"/>
                    <a:pt x="2697988" y="588095"/>
                    <a:pt x="2667000" y="660400"/>
                  </a:cubicBezTo>
                  <a:cubicBezTo>
                    <a:pt x="2652085" y="695203"/>
                    <a:pt x="2633133" y="728133"/>
                    <a:pt x="2616200" y="762000"/>
                  </a:cubicBezTo>
                  <a:cubicBezTo>
                    <a:pt x="2625552" y="902287"/>
                    <a:pt x="2575333" y="1102133"/>
                    <a:pt x="2692400" y="1219200"/>
                  </a:cubicBezTo>
                  <a:cubicBezTo>
                    <a:pt x="2713986" y="1240786"/>
                    <a:pt x="2741296" y="1256348"/>
                    <a:pt x="2768600" y="1270000"/>
                  </a:cubicBezTo>
                  <a:cubicBezTo>
                    <a:pt x="2809381" y="1290390"/>
                    <a:pt x="2853267" y="1303867"/>
                    <a:pt x="2895600" y="1320800"/>
                  </a:cubicBezTo>
                  <a:cubicBezTo>
                    <a:pt x="3276600" y="1312333"/>
                    <a:pt x="3658628" y="1324629"/>
                    <a:pt x="4038600" y="1295400"/>
                  </a:cubicBezTo>
                  <a:cubicBezTo>
                    <a:pt x="4102890" y="1290455"/>
                    <a:pt x="4155229" y="1239590"/>
                    <a:pt x="4216400" y="1219200"/>
                  </a:cubicBezTo>
                  <a:cubicBezTo>
                    <a:pt x="4390603" y="1161132"/>
                    <a:pt x="4415448" y="1186092"/>
                    <a:pt x="4572000" y="1117600"/>
                  </a:cubicBezTo>
                  <a:cubicBezTo>
                    <a:pt x="4952298" y="951220"/>
                    <a:pt x="4699104" y="1022324"/>
                    <a:pt x="4927600" y="965200"/>
                  </a:cubicBezTo>
                  <a:cubicBezTo>
                    <a:pt x="5121456" y="835963"/>
                    <a:pt x="5058097" y="927561"/>
                    <a:pt x="5105400" y="762000"/>
                  </a:cubicBezTo>
                  <a:cubicBezTo>
                    <a:pt x="5112755" y="736256"/>
                    <a:pt x="5122333" y="711200"/>
                    <a:pt x="5130800" y="685800"/>
                  </a:cubicBezTo>
                  <a:cubicBezTo>
                    <a:pt x="5122044" y="615754"/>
                    <a:pt x="5119155" y="484710"/>
                    <a:pt x="5080000" y="406400"/>
                  </a:cubicBezTo>
                  <a:cubicBezTo>
                    <a:pt x="5066348" y="379096"/>
                    <a:pt x="5050786" y="351786"/>
                    <a:pt x="5029200" y="330200"/>
                  </a:cubicBezTo>
                  <a:cubicBezTo>
                    <a:pt x="4954485" y="255485"/>
                    <a:pt x="4901202" y="278901"/>
                    <a:pt x="4800600" y="228600"/>
                  </a:cubicBezTo>
                  <a:cubicBezTo>
                    <a:pt x="4634539" y="145569"/>
                    <a:pt x="4707016" y="170669"/>
                    <a:pt x="4445000" y="127000"/>
                  </a:cubicBezTo>
                  <a:cubicBezTo>
                    <a:pt x="4394200" y="118533"/>
                    <a:pt x="4343219" y="111091"/>
                    <a:pt x="4292600" y="101600"/>
                  </a:cubicBezTo>
                  <a:cubicBezTo>
                    <a:pt x="4207735" y="85688"/>
                    <a:pt x="4038600" y="50800"/>
                    <a:pt x="4038600" y="50800"/>
                  </a:cubicBezTo>
                  <a:cubicBezTo>
                    <a:pt x="3657600" y="59267"/>
                    <a:pt x="3275420" y="45067"/>
                    <a:pt x="2895600" y="76200"/>
                  </a:cubicBezTo>
                  <a:cubicBezTo>
                    <a:pt x="2641641" y="97016"/>
                    <a:pt x="2543290" y="169603"/>
                    <a:pt x="2336800" y="228600"/>
                  </a:cubicBezTo>
                  <a:cubicBezTo>
                    <a:pt x="2269668" y="247780"/>
                    <a:pt x="2202062" y="265708"/>
                    <a:pt x="2133600" y="279400"/>
                  </a:cubicBezTo>
                  <a:cubicBezTo>
                    <a:pt x="2074894" y="291141"/>
                    <a:pt x="2014854" y="294958"/>
                    <a:pt x="1955800" y="304800"/>
                  </a:cubicBezTo>
                  <a:cubicBezTo>
                    <a:pt x="1838523" y="324346"/>
                    <a:pt x="1744241" y="351340"/>
                    <a:pt x="1625600" y="381000"/>
                  </a:cubicBezTo>
                  <a:cubicBezTo>
                    <a:pt x="1591733" y="389467"/>
                    <a:pt x="1558558" y="401463"/>
                    <a:pt x="1524000" y="406400"/>
                  </a:cubicBezTo>
                  <a:lnTo>
                    <a:pt x="1346200" y="431800"/>
                  </a:lnTo>
                  <a:cubicBezTo>
                    <a:pt x="1295298" y="439631"/>
                    <a:pt x="1245018" y="451809"/>
                    <a:pt x="1193800" y="457200"/>
                  </a:cubicBezTo>
                  <a:cubicBezTo>
                    <a:pt x="1084015" y="468756"/>
                    <a:pt x="973667" y="474133"/>
                    <a:pt x="863600" y="482600"/>
                  </a:cubicBezTo>
                  <a:cubicBezTo>
                    <a:pt x="829733" y="491067"/>
                    <a:pt x="796231" y="501154"/>
                    <a:pt x="762000" y="508000"/>
                  </a:cubicBezTo>
                  <a:cubicBezTo>
                    <a:pt x="711499" y="518100"/>
                    <a:pt x="659874" y="522228"/>
                    <a:pt x="609600" y="533400"/>
                  </a:cubicBezTo>
                  <a:cubicBezTo>
                    <a:pt x="583464" y="539208"/>
                    <a:pt x="559375" y="552306"/>
                    <a:pt x="533400" y="558800"/>
                  </a:cubicBezTo>
                  <a:cubicBezTo>
                    <a:pt x="491517" y="569271"/>
                    <a:pt x="448050" y="572841"/>
                    <a:pt x="406400" y="584200"/>
                  </a:cubicBezTo>
                  <a:cubicBezTo>
                    <a:pt x="354739" y="598289"/>
                    <a:pt x="254000" y="635000"/>
                    <a:pt x="254000" y="635000"/>
                  </a:cubicBezTo>
                  <a:cubicBezTo>
                    <a:pt x="245533" y="660400"/>
                    <a:pt x="228600" y="684426"/>
                    <a:pt x="228600" y="711200"/>
                  </a:cubicBezTo>
                  <a:cubicBezTo>
                    <a:pt x="228600" y="807125"/>
                    <a:pt x="235944" y="896344"/>
                    <a:pt x="304800" y="965200"/>
                  </a:cubicBezTo>
                  <a:cubicBezTo>
                    <a:pt x="326386" y="986786"/>
                    <a:pt x="355600" y="999067"/>
                    <a:pt x="381000" y="1016000"/>
                  </a:cubicBezTo>
                  <a:cubicBezTo>
                    <a:pt x="522816" y="1228724"/>
                    <a:pt x="392557" y="1077458"/>
                    <a:pt x="914400" y="1117600"/>
                  </a:cubicBezTo>
                  <a:cubicBezTo>
                    <a:pt x="974092" y="1122192"/>
                    <a:pt x="1032794" y="1135574"/>
                    <a:pt x="1092200" y="1143000"/>
                  </a:cubicBezTo>
                  <a:cubicBezTo>
                    <a:pt x="1168277" y="1152510"/>
                    <a:pt x="1244600" y="1159933"/>
                    <a:pt x="1320800" y="1168400"/>
                  </a:cubicBezTo>
                  <a:cubicBezTo>
                    <a:pt x="1437161" y="1207187"/>
                    <a:pt x="1370226" y="1193800"/>
                    <a:pt x="1524000" y="1193800"/>
                  </a:cubicBezTo>
                </a:path>
              </a:pathLst>
            </a:custGeom>
            <a:ln w="47625">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641" name="Group 640"/>
            <p:cNvGrpSpPr/>
            <p:nvPr/>
          </p:nvGrpSpPr>
          <p:grpSpPr>
            <a:xfrm flipV="1">
              <a:off x="15196195" y="8246540"/>
              <a:ext cx="1592573" cy="100044"/>
              <a:chOff x="18135600" y="17907000"/>
              <a:chExt cx="4056399" cy="304800"/>
            </a:xfrm>
          </p:grpSpPr>
          <p:sp>
            <p:nvSpPr>
              <p:cNvPr id="642" name="Rectangle 641"/>
              <p:cNvSpPr/>
              <p:nvPr/>
            </p:nvSpPr>
            <p:spPr>
              <a:xfrm flipH="1">
                <a:off x="19354800" y="17907000"/>
                <a:ext cx="322599" cy="304800"/>
              </a:xfrm>
              <a:prstGeom prst="rect">
                <a:avLst/>
              </a:prstGeom>
              <a:solidFill>
                <a:schemeClr val="accent2">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643" name="Rectangle 642"/>
              <p:cNvSpPr/>
              <p:nvPr/>
            </p:nvSpPr>
            <p:spPr>
              <a:xfrm flipH="1">
                <a:off x="19659600" y="17907000"/>
                <a:ext cx="1127760" cy="304800"/>
              </a:xfrm>
              <a:prstGeom prst="rect">
                <a:avLst/>
              </a:prstGeom>
              <a:solidFill>
                <a:srgbClr val="00C6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644" name="Rectangle 643"/>
              <p:cNvSpPr/>
              <p:nvPr/>
            </p:nvSpPr>
            <p:spPr>
              <a:xfrm flipH="1">
                <a:off x="20802600" y="17907000"/>
                <a:ext cx="792480" cy="304800"/>
              </a:xfrm>
              <a:prstGeom prst="rect">
                <a:avLst/>
              </a:prstGeom>
              <a:solidFill>
                <a:schemeClr val="accent4">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645" name="Rectangle 644"/>
              <p:cNvSpPr/>
              <p:nvPr/>
            </p:nvSpPr>
            <p:spPr>
              <a:xfrm flipH="1">
                <a:off x="18440400" y="17907000"/>
                <a:ext cx="914400" cy="304800"/>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646" name="Rectangle 645"/>
              <p:cNvSpPr/>
              <p:nvPr/>
            </p:nvSpPr>
            <p:spPr>
              <a:xfrm flipH="1">
                <a:off x="18135600" y="17907000"/>
                <a:ext cx="322599" cy="304800"/>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647" name="Rectangle 646"/>
              <p:cNvSpPr/>
              <p:nvPr/>
            </p:nvSpPr>
            <p:spPr>
              <a:xfrm flipH="1">
                <a:off x="21564600" y="17907000"/>
                <a:ext cx="292119" cy="304800"/>
              </a:xfrm>
              <a:prstGeom prst="rect">
                <a:avLst/>
              </a:prstGeom>
              <a:solidFill>
                <a:schemeClr val="accent3">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648" name="Rectangle 647"/>
              <p:cNvSpPr/>
              <p:nvPr/>
            </p:nvSpPr>
            <p:spPr>
              <a:xfrm flipH="1">
                <a:off x="21869400" y="17907000"/>
                <a:ext cx="322599" cy="304800"/>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grpSp>
        <p:sp>
          <p:nvSpPr>
            <p:cNvPr id="649" name="Freeform 648"/>
            <p:cNvSpPr/>
            <p:nvPr/>
          </p:nvSpPr>
          <p:spPr>
            <a:xfrm>
              <a:off x="17121387" y="7855150"/>
              <a:ext cx="1676392" cy="1314249"/>
            </a:xfrm>
            <a:custGeom>
              <a:avLst/>
              <a:gdLst>
                <a:gd name="connsiteX0" fmla="*/ 3403600 w 5775419"/>
                <a:gd name="connsiteY0" fmla="*/ 1244600 h 1701800"/>
                <a:gd name="connsiteX1" fmla="*/ 3987800 w 5775419"/>
                <a:gd name="connsiteY1" fmla="*/ 1193800 h 1701800"/>
                <a:gd name="connsiteX2" fmla="*/ 4064000 w 5775419"/>
                <a:gd name="connsiteY2" fmla="*/ 1168400 h 1701800"/>
                <a:gd name="connsiteX3" fmla="*/ 4140200 w 5775419"/>
                <a:gd name="connsiteY3" fmla="*/ 1117600 h 1701800"/>
                <a:gd name="connsiteX4" fmla="*/ 4165600 w 5775419"/>
                <a:gd name="connsiteY4" fmla="*/ 1041400 h 1701800"/>
                <a:gd name="connsiteX5" fmla="*/ 4216400 w 5775419"/>
                <a:gd name="connsiteY5" fmla="*/ 812800 h 1701800"/>
                <a:gd name="connsiteX6" fmla="*/ 4241800 w 5775419"/>
                <a:gd name="connsiteY6" fmla="*/ 711200 h 1701800"/>
                <a:gd name="connsiteX7" fmla="*/ 3759200 w 5775419"/>
                <a:gd name="connsiteY7" fmla="*/ 584200 h 1701800"/>
                <a:gd name="connsiteX8" fmla="*/ 3606800 w 5775419"/>
                <a:gd name="connsiteY8" fmla="*/ 635000 h 1701800"/>
                <a:gd name="connsiteX9" fmla="*/ 3530600 w 5775419"/>
                <a:gd name="connsiteY9" fmla="*/ 660400 h 1701800"/>
                <a:gd name="connsiteX10" fmla="*/ 3454400 w 5775419"/>
                <a:gd name="connsiteY10" fmla="*/ 711200 h 1701800"/>
                <a:gd name="connsiteX11" fmla="*/ 3378200 w 5775419"/>
                <a:gd name="connsiteY11" fmla="*/ 736600 h 1701800"/>
                <a:gd name="connsiteX12" fmla="*/ 3302000 w 5775419"/>
                <a:gd name="connsiteY12" fmla="*/ 787400 h 1701800"/>
                <a:gd name="connsiteX13" fmla="*/ 3225800 w 5775419"/>
                <a:gd name="connsiteY13" fmla="*/ 812800 h 1701800"/>
                <a:gd name="connsiteX14" fmla="*/ 3149600 w 5775419"/>
                <a:gd name="connsiteY14" fmla="*/ 863600 h 1701800"/>
                <a:gd name="connsiteX15" fmla="*/ 2997200 w 5775419"/>
                <a:gd name="connsiteY15" fmla="*/ 914400 h 1701800"/>
                <a:gd name="connsiteX16" fmla="*/ 2895600 w 5775419"/>
                <a:gd name="connsiteY16" fmla="*/ 965200 h 1701800"/>
                <a:gd name="connsiteX17" fmla="*/ 2794000 w 5775419"/>
                <a:gd name="connsiteY17" fmla="*/ 990600 h 1701800"/>
                <a:gd name="connsiteX18" fmla="*/ 2717800 w 5775419"/>
                <a:gd name="connsiteY18" fmla="*/ 1016000 h 1701800"/>
                <a:gd name="connsiteX19" fmla="*/ 2616200 w 5775419"/>
                <a:gd name="connsiteY19" fmla="*/ 1041400 h 1701800"/>
                <a:gd name="connsiteX20" fmla="*/ 2514600 w 5775419"/>
                <a:gd name="connsiteY20" fmla="*/ 1092200 h 1701800"/>
                <a:gd name="connsiteX21" fmla="*/ 2286000 w 5775419"/>
                <a:gd name="connsiteY21" fmla="*/ 1143000 h 1701800"/>
                <a:gd name="connsiteX22" fmla="*/ 2159000 w 5775419"/>
                <a:gd name="connsiteY22" fmla="*/ 1193800 h 1701800"/>
                <a:gd name="connsiteX23" fmla="*/ 1854200 w 5775419"/>
                <a:gd name="connsiteY23" fmla="*/ 1244600 h 1701800"/>
                <a:gd name="connsiteX24" fmla="*/ 1752600 w 5775419"/>
                <a:gd name="connsiteY24" fmla="*/ 1270000 h 1701800"/>
                <a:gd name="connsiteX25" fmla="*/ 1651000 w 5775419"/>
                <a:gd name="connsiteY25" fmla="*/ 1320800 h 1701800"/>
                <a:gd name="connsiteX26" fmla="*/ 965200 w 5775419"/>
                <a:gd name="connsiteY26" fmla="*/ 1168400 h 1701800"/>
                <a:gd name="connsiteX27" fmla="*/ 939800 w 5775419"/>
                <a:gd name="connsiteY27" fmla="*/ 1016000 h 1701800"/>
                <a:gd name="connsiteX28" fmla="*/ 1041400 w 5775419"/>
                <a:gd name="connsiteY28" fmla="*/ 635000 h 1701800"/>
                <a:gd name="connsiteX29" fmla="*/ 1193800 w 5775419"/>
                <a:gd name="connsiteY29" fmla="*/ 609600 h 1701800"/>
                <a:gd name="connsiteX30" fmla="*/ 2438400 w 5775419"/>
                <a:gd name="connsiteY30" fmla="*/ 635000 h 1701800"/>
                <a:gd name="connsiteX31" fmla="*/ 2794000 w 5775419"/>
                <a:gd name="connsiteY31" fmla="*/ 889000 h 1701800"/>
                <a:gd name="connsiteX32" fmla="*/ 2870200 w 5775419"/>
                <a:gd name="connsiteY32" fmla="*/ 914400 h 1701800"/>
                <a:gd name="connsiteX33" fmla="*/ 3073400 w 5775419"/>
                <a:gd name="connsiteY33" fmla="*/ 1066800 h 1701800"/>
                <a:gd name="connsiteX34" fmla="*/ 3200400 w 5775419"/>
                <a:gd name="connsiteY34" fmla="*/ 1117600 h 1701800"/>
                <a:gd name="connsiteX35" fmla="*/ 3276600 w 5775419"/>
                <a:gd name="connsiteY35" fmla="*/ 1168400 h 1701800"/>
                <a:gd name="connsiteX36" fmla="*/ 3429000 w 5775419"/>
                <a:gd name="connsiteY36" fmla="*/ 1219200 h 1701800"/>
                <a:gd name="connsiteX37" fmla="*/ 3556000 w 5775419"/>
                <a:gd name="connsiteY37" fmla="*/ 1295400 h 1701800"/>
                <a:gd name="connsiteX38" fmla="*/ 3708400 w 5775419"/>
                <a:gd name="connsiteY38" fmla="*/ 1320800 h 1701800"/>
                <a:gd name="connsiteX39" fmla="*/ 4038600 w 5775419"/>
                <a:gd name="connsiteY39" fmla="*/ 1422400 h 1701800"/>
                <a:gd name="connsiteX40" fmla="*/ 4343400 w 5775419"/>
                <a:gd name="connsiteY40" fmla="*/ 1473200 h 1701800"/>
                <a:gd name="connsiteX41" fmla="*/ 4876800 w 5775419"/>
                <a:gd name="connsiteY41" fmla="*/ 1447800 h 1701800"/>
                <a:gd name="connsiteX42" fmla="*/ 5029200 w 5775419"/>
                <a:gd name="connsiteY42" fmla="*/ 1371600 h 1701800"/>
                <a:gd name="connsiteX43" fmla="*/ 5156200 w 5775419"/>
                <a:gd name="connsiteY43" fmla="*/ 1295400 h 1701800"/>
                <a:gd name="connsiteX44" fmla="*/ 5232400 w 5775419"/>
                <a:gd name="connsiteY44" fmla="*/ 1244600 h 1701800"/>
                <a:gd name="connsiteX45" fmla="*/ 5308600 w 5775419"/>
                <a:gd name="connsiteY45" fmla="*/ 1219200 h 1701800"/>
                <a:gd name="connsiteX46" fmla="*/ 5384800 w 5775419"/>
                <a:gd name="connsiteY46" fmla="*/ 1016000 h 1701800"/>
                <a:gd name="connsiteX47" fmla="*/ 5257800 w 5775419"/>
                <a:gd name="connsiteY47" fmla="*/ 406400 h 1701800"/>
                <a:gd name="connsiteX48" fmla="*/ 5003800 w 5775419"/>
                <a:gd name="connsiteY48" fmla="*/ 330200 h 1701800"/>
                <a:gd name="connsiteX49" fmla="*/ 4368800 w 5775419"/>
                <a:gd name="connsiteY49" fmla="*/ 381000 h 1701800"/>
                <a:gd name="connsiteX50" fmla="*/ 4064000 w 5775419"/>
                <a:gd name="connsiteY50" fmla="*/ 584200 h 1701800"/>
                <a:gd name="connsiteX51" fmla="*/ 3987800 w 5775419"/>
                <a:gd name="connsiteY51" fmla="*/ 685800 h 1701800"/>
                <a:gd name="connsiteX52" fmla="*/ 3784600 w 5775419"/>
                <a:gd name="connsiteY52" fmla="*/ 787400 h 1701800"/>
                <a:gd name="connsiteX53" fmla="*/ 3657600 w 5775419"/>
                <a:gd name="connsiteY53" fmla="*/ 863600 h 1701800"/>
                <a:gd name="connsiteX54" fmla="*/ 3327400 w 5775419"/>
                <a:gd name="connsiteY54" fmla="*/ 1092200 h 1701800"/>
                <a:gd name="connsiteX55" fmla="*/ 3073400 w 5775419"/>
                <a:gd name="connsiteY55" fmla="*/ 1193800 h 1701800"/>
                <a:gd name="connsiteX56" fmla="*/ 2870200 w 5775419"/>
                <a:gd name="connsiteY56" fmla="*/ 1270000 h 1701800"/>
                <a:gd name="connsiteX57" fmla="*/ 2743200 w 5775419"/>
                <a:gd name="connsiteY57" fmla="*/ 1346200 h 1701800"/>
                <a:gd name="connsiteX58" fmla="*/ 2489200 w 5775419"/>
                <a:gd name="connsiteY58" fmla="*/ 1397000 h 1701800"/>
                <a:gd name="connsiteX59" fmla="*/ 1371600 w 5775419"/>
                <a:gd name="connsiteY59" fmla="*/ 1371600 h 1701800"/>
                <a:gd name="connsiteX60" fmla="*/ 1244600 w 5775419"/>
                <a:gd name="connsiteY60" fmla="*/ 1320800 h 1701800"/>
                <a:gd name="connsiteX61" fmla="*/ 1143000 w 5775419"/>
                <a:gd name="connsiteY61" fmla="*/ 1219200 h 1701800"/>
                <a:gd name="connsiteX62" fmla="*/ 1092200 w 5775419"/>
                <a:gd name="connsiteY62" fmla="*/ 1117600 h 1701800"/>
                <a:gd name="connsiteX63" fmla="*/ 1041400 w 5775419"/>
                <a:gd name="connsiteY63" fmla="*/ 1041400 h 1701800"/>
                <a:gd name="connsiteX64" fmla="*/ 990600 w 5775419"/>
                <a:gd name="connsiteY64" fmla="*/ 711200 h 1701800"/>
                <a:gd name="connsiteX65" fmla="*/ 1016000 w 5775419"/>
                <a:gd name="connsiteY65" fmla="*/ 355600 h 1701800"/>
                <a:gd name="connsiteX66" fmla="*/ 1473200 w 5775419"/>
                <a:gd name="connsiteY66" fmla="*/ 431800 h 1701800"/>
                <a:gd name="connsiteX67" fmla="*/ 2006600 w 5775419"/>
                <a:gd name="connsiteY67" fmla="*/ 711200 h 1701800"/>
                <a:gd name="connsiteX68" fmla="*/ 2336800 w 5775419"/>
                <a:gd name="connsiteY68" fmla="*/ 889000 h 1701800"/>
                <a:gd name="connsiteX69" fmla="*/ 2489200 w 5775419"/>
                <a:gd name="connsiteY69" fmla="*/ 965200 h 1701800"/>
                <a:gd name="connsiteX70" fmla="*/ 2616200 w 5775419"/>
                <a:gd name="connsiteY70" fmla="*/ 1041400 h 1701800"/>
                <a:gd name="connsiteX71" fmla="*/ 2768600 w 5775419"/>
                <a:gd name="connsiteY71" fmla="*/ 1092200 h 1701800"/>
                <a:gd name="connsiteX72" fmla="*/ 3175000 w 5775419"/>
                <a:gd name="connsiteY72" fmla="*/ 1244600 h 1701800"/>
                <a:gd name="connsiteX73" fmla="*/ 3378200 w 5775419"/>
                <a:gd name="connsiteY73" fmla="*/ 1320800 h 1701800"/>
                <a:gd name="connsiteX74" fmla="*/ 3581400 w 5775419"/>
                <a:gd name="connsiteY74" fmla="*/ 1371600 h 1701800"/>
                <a:gd name="connsiteX75" fmla="*/ 3759200 w 5775419"/>
                <a:gd name="connsiteY75" fmla="*/ 1422400 h 1701800"/>
                <a:gd name="connsiteX76" fmla="*/ 3937000 w 5775419"/>
                <a:gd name="connsiteY76" fmla="*/ 1447800 h 1701800"/>
                <a:gd name="connsiteX77" fmla="*/ 4064000 w 5775419"/>
                <a:gd name="connsiteY77" fmla="*/ 1473200 h 1701800"/>
                <a:gd name="connsiteX78" fmla="*/ 4216400 w 5775419"/>
                <a:gd name="connsiteY78" fmla="*/ 1498600 h 1701800"/>
                <a:gd name="connsiteX79" fmla="*/ 4902200 w 5775419"/>
                <a:gd name="connsiteY79" fmla="*/ 1473200 h 1701800"/>
                <a:gd name="connsiteX80" fmla="*/ 5054600 w 5775419"/>
                <a:gd name="connsiteY80" fmla="*/ 1422400 h 1701800"/>
                <a:gd name="connsiteX81" fmla="*/ 5308600 w 5775419"/>
                <a:gd name="connsiteY81" fmla="*/ 1320800 h 1701800"/>
                <a:gd name="connsiteX82" fmla="*/ 5537200 w 5775419"/>
                <a:gd name="connsiteY82" fmla="*/ 1193800 h 1701800"/>
                <a:gd name="connsiteX83" fmla="*/ 5511800 w 5775419"/>
                <a:gd name="connsiteY83" fmla="*/ 508000 h 1701800"/>
                <a:gd name="connsiteX84" fmla="*/ 5334000 w 5775419"/>
                <a:gd name="connsiteY84" fmla="*/ 330200 h 1701800"/>
                <a:gd name="connsiteX85" fmla="*/ 5130800 w 5775419"/>
                <a:gd name="connsiteY85" fmla="*/ 228600 h 1701800"/>
                <a:gd name="connsiteX86" fmla="*/ 5080000 w 5775419"/>
                <a:gd name="connsiteY86" fmla="*/ 152400 h 1701800"/>
                <a:gd name="connsiteX87" fmla="*/ 4927600 w 5775419"/>
                <a:gd name="connsiteY87" fmla="*/ 127000 h 1701800"/>
                <a:gd name="connsiteX88" fmla="*/ 4597400 w 5775419"/>
                <a:gd name="connsiteY88" fmla="*/ 76200 h 1701800"/>
                <a:gd name="connsiteX89" fmla="*/ 4521200 w 5775419"/>
                <a:gd name="connsiteY89" fmla="*/ 50800 h 1701800"/>
                <a:gd name="connsiteX90" fmla="*/ 3505200 w 5775419"/>
                <a:gd name="connsiteY90" fmla="*/ 101600 h 1701800"/>
                <a:gd name="connsiteX91" fmla="*/ 3378200 w 5775419"/>
                <a:gd name="connsiteY91" fmla="*/ 152400 h 1701800"/>
                <a:gd name="connsiteX92" fmla="*/ 2971800 w 5775419"/>
                <a:gd name="connsiteY92" fmla="*/ 254000 h 1701800"/>
                <a:gd name="connsiteX93" fmla="*/ 2895600 w 5775419"/>
                <a:gd name="connsiteY93" fmla="*/ 279400 h 1701800"/>
                <a:gd name="connsiteX94" fmla="*/ 863600 w 5775419"/>
                <a:gd name="connsiteY94" fmla="*/ 304800 h 1701800"/>
                <a:gd name="connsiteX95" fmla="*/ 660400 w 5775419"/>
                <a:gd name="connsiteY95" fmla="*/ 355600 h 1701800"/>
                <a:gd name="connsiteX96" fmla="*/ 431800 w 5775419"/>
                <a:gd name="connsiteY96" fmla="*/ 609600 h 1701800"/>
                <a:gd name="connsiteX97" fmla="*/ 381000 w 5775419"/>
                <a:gd name="connsiteY97" fmla="*/ 787400 h 1701800"/>
                <a:gd name="connsiteX98" fmla="*/ 330200 w 5775419"/>
                <a:gd name="connsiteY98" fmla="*/ 965200 h 1701800"/>
                <a:gd name="connsiteX99" fmla="*/ 381000 w 5775419"/>
                <a:gd name="connsiteY99" fmla="*/ 1371600 h 1701800"/>
                <a:gd name="connsiteX100" fmla="*/ 457200 w 5775419"/>
                <a:gd name="connsiteY100" fmla="*/ 1397000 h 1701800"/>
                <a:gd name="connsiteX101" fmla="*/ 533400 w 5775419"/>
                <a:gd name="connsiteY101" fmla="*/ 1447800 h 1701800"/>
                <a:gd name="connsiteX102" fmla="*/ 787400 w 5775419"/>
                <a:gd name="connsiteY102" fmla="*/ 1524000 h 1701800"/>
                <a:gd name="connsiteX103" fmla="*/ 914400 w 5775419"/>
                <a:gd name="connsiteY103" fmla="*/ 1549400 h 1701800"/>
                <a:gd name="connsiteX104" fmla="*/ 1066800 w 5775419"/>
                <a:gd name="connsiteY104" fmla="*/ 1600200 h 1701800"/>
                <a:gd name="connsiteX105" fmla="*/ 1244600 w 5775419"/>
                <a:gd name="connsiteY105" fmla="*/ 1625600 h 1701800"/>
                <a:gd name="connsiteX106" fmla="*/ 1524000 w 5775419"/>
                <a:gd name="connsiteY106" fmla="*/ 1676400 h 1701800"/>
                <a:gd name="connsiteX107" fmla="*/ 1981200 w 5775419"/>
                <a:gd name="connsiteY107" fmla="*/ 1701800 h 1701800"/>
                <a:gd name="connsiteX108" fmla="*/ 3606800 w 5775419"/>
                <a:gd name="connsiteY108" fmla="*/ 1676400 h 1701800"/>
                <a:gd name="connsiteX109" fmla="*/ 3911600 w 5775419"/>
                <a:gd name="connsiteY109" fmla="*/ 1625600 h 1701800"/>
                <a:gd name="connsiteX110" fmla="*/ 4140200 w 5775419"/>
                <a:gd name="connsiteY110" fmla="*/ 1549400 h 1701800"/>
                <a:gd name="connsiteX111" fmla="*/ 4445000 w 5775419"/>
                <a:gd name="connsiteY111" fmla="*/ 1498600 h 1701800"/>
                <a:gd name="connsiteX112" fmla="*/ 4724400 w 5775419"/>
                <a:gd name="connsiteY112" fmla="*/ 1422400 h 1701800"/>
                <a:gd name="connsiteX113" fmla="*/ 4826000 w 5775419"/>
                <a:gd name="connsiteY113" fmla="*/ 1371600 h 1701800"/>
                <a:gd name="connsiteX114" fmla="*/ 5029200 w 5775419"/>
                <a:gd name="connsiteY114" fmla="*/ 1320800 h 1701800"/>
                <a:gd name="connsiteX115" fmla="*/ 5080000 w 5775419"/>
                <a:gd name="connsiteY115" fmla="*/ 1244600 h 1701800"/>
                <a:gd name="connsiteX116" fmla="*/ 5207000 w 5775419"/>
                <a:gd name="connsiteY116" fmla="*/ 1143000 h 1701800"/>
                <a:gd name="connsiteX117" fmla="*/ 5181600 w 5775419"/>
                <a:gd name="connsiteY117" fmla="*/ 914400 h 1701800"/>
                <a:gd name="connsiteX118" fmla="*/ 5130800 w 5775419"/>
                <a:gd name="connsiteY118" fmla="*/ 838200 h 1701800"/>
                <a:gd name="connsiteX119" fmla="*/ 4978400 w 5775419"/>
                <a:gd name="connsiteY119" fmla="*/ 711200 h 1701800"/>
                <a:gd name="connsiteX120" fmla="*/ 4851400 w 5775419"/>
                <a:gd name="connsiteY120" fmla="*/ 660400 h 1701800"/>
                <a:gd name="connsiteX121" fmla="*/ 4775200 w 5775419"/>
                <a:gd name="connsiteY121" fmla="*/ 609600 h 1701800"/>
                <a:gd name="connsiteX122" fmla="*/ 4419600 w 5775419"/>
                <a:gd name="connsiteY122" fmla="*/ 482600 h 1701800"/>
                <a:gd name="connsiteX123" fmla="*/ 4241800 w 5775419"/>
                <a:gd name="connsiteY123" fmla="*/ 431800 h 1701800"/>
                <a:gd name="connsiteX124" fmla="*/ 4089400 w 5775419"/>
                <a:gd name="connsiteY124" fmla="*/ 381000 h 1701800"/>
                <a:gd name="connsiteX125" fmla="*/ 3911600 w 5775419"/>
                <a:gd name="connsiteY125" fmla="*/ 330200 h 1701800"/>
                <a:gd name="connsiteX126" fmla="*/ 3759200 w 5775419"/>
                <a:gd name="connsiteY126" fmla="*/ 279400 h 1701800"/>
                <a:gd name="connsiteX127" fmla="*/ 3251200 w 5775419"/>
                <a:gd name="connsiteY127" fmla="*/ 254000 h 1701800"/>
                <a:gd name="connsiteX128" fmla="*/ 2921000 w 5775419"/>
                <a:gd name="connsiteY128" fmla="*/ 203200 h 1701800"/>
                <a:gd name="connsiteX129" fmla="*/ 2692400 w 5775419"/>
                <a:gd name="connsiteY129" fmla="*/ 152400 h 1701800"/>
                <a:gd name="connsiteX130" fmla="*/ 1600200 w 5775419"/>
                <a:gd name="connsiteY130" fmla="*/ 203200 h 1701800"/>
                <a:gd name="connsiteX131" fmla="*/ 1346200 w 5775419"/>
                <a:gd name="connsiteY131" fmla="*/ 304800 h 1701800"/>
                <a:gd name="connsiteX132" fmla="*/ 1117600 w 5775419"/>
                <a:gd name="connsiteY132" fmla="*/ 381000 h 1701800"/>
                <a:gd name="connsiteX133" fmla="*/ 965200 w 5775419"/>
                <a:gd name="connsiteY133" fmla="*/ 457200 h 1701800"/>
                <a:gd name="connsiteX134" fmla="*/ 889000 w 5775419"/>
                <a:gd name="connsiteY134" fmla="*/ 533400 h 1701800"/>
                <a:gd name="connsiteX135" fmla="*/ 812800 w 5775419"/>
                <a:gd name="connsiteY135" fmla="*/ 558800 h 1701800"/>
                <a:gd name="connsiteX136" fmla="*/ 711200 w 5775419"/>
                <a:gd name="connsiteY136" fmla="*/ 660400 h 1701800"/>
                <a:gd name="connsiteX137" fmla="*/ 609600 w 5775419"/>
                <a:gd name="connsiteY137" fmla="*/ 736600 h 1701800"/>
                <a:gd name="connsiteX138" fmla="*/ 533400 w 5775419"/>
                <a:gd name="connsiteY138" fmla="*/ 889000 h 1701800"/>
                <a:gd name="connsiteX139" fmla="*/ 584200 w 5775419"/>
                <a:gd name="connsiteY139" fmla="*/ 965200 h 1701800"/>
                <a:gd name="connsiteX140" fmla="*/ 787400 w 5775419"/>
                <a:gd name="connsiteY140" fmla="*/ 1092200 h 1701800"/>
                <a:gd name="connsiteX141" fmla="*/ 889000 w 5775419"/>
                <a:gd name="connsiteY141" fmla="*/ 1117600 h 1701800"/>
                <a:gd name="connsiteX142" fmla="*/ 1270000 w 5775419"/>
                <a:gd name="connsiteY142" fmla="*/ 1168400 h 1701800"/>
                <a:gd name="connsiteX143" fmla="*/ 1371600 w 5775419"/>
                <a:gd name="connsiteY143" fmla="*/ 1193800 h 1701800"/>
                <a:gd name="connsiteX144" fmla="*/ 2006600 w 5775419"/>
                <a:gd name="connsiteY144" fmla="*/ 1244600 h 1701800"/>
                <a:gd name="connsiteX145" fmla="*/ 2971800 w 5775419"/>
                <a:gd name="connsiteY145" fmla="*/ 1219200 h 1701800"/>
                <a:gd name="connsiteX146" fmla="*/ 3124200 w 5775419"/>
                <a:gd name="connsiteY146" fmla="*/ 1193800 h 1701800"/>
                <a:gd name="connsiteX147" fmla="*/ 3251200 w 5775419"/>
                <a:gd name="connsiteY147" fmla="*/ 1168400 h 1701800"/>
                <a:gd name="connsiteX148" fmla="*/ 3403600 w 5775419"/>
                <a:gd name="connsiteY148" fmla="*/ 1143000 h 1701800"/>
                <a:gd name="connsiteX149" fmla="*/ 3581400 w 5775419"/>
                <a:gd name="connsiteY149" fmla="*/ 1092200 h 1701800"/>
                <a:gd name="connsiteX150" fmla="*/ 4013200 w 5775419"/>
                <a:gd name="connsiteY150" fmla="*/ 965200 h 1701800"/>
                <a:gd name="connsiteX151" fmla="*/ 4241800 w 5775419"/>
                <a:gd name="connsiteY151" fmla="*/ 863600 h 1701800"/>
                <a:gd name="connsiteX152" fmla="*/ 4318000 w 5775419"/>
                <a:gd name="connsiteY152" fmla="*/ 787400 h 1701800"/>
                <a:gd name="connsiteX153" fmla="*/ 4495800 w 5775419"/>
                <a:gd name="connsiteY153" fmla="*/ 609600 h 1701800"/>
                <a:gd name="connsiteX154" fmla="*/ 4470400 w 5775419"/>
                <a:gd name="connsiteY154" fmla="*/ 304800 h 1701800"/>
                <a:gd name="connsiteX155" fmla="*/ 4368800 w 5775419"/>
                <a:gd name="connsiteY155" fmla="*/ 279400 h 1701800"/>
                <a:gd name="connsiteX156" fmla="*/ 4292600 w 5775419"/>
                <a:gd name="connsiteY156" fmla="*/ 228600 h 1701800"/>
                <a:gd name="connsiteX157" fmla="*/ 3987800 w 5775419"/>
                <a:gd name="connsiteY157" fmla="*/ 177800 h 1701800"/>
                <a:gd name="connsiteX158" fmla="*/ 3886200 w 5775419"/>
                <a:gd name="connsiteY158" fmla="*/ 152400 h 1701800"/>
                <a:gd name="connsiteX159" fmla="*/ 3276600 w 5775419"/>
                <a:gd name="connsiteY159" fmla="*/ 101600 h 1701800"/>
                <a:gd name="connsiteX160" fmla="*/ 1625600 w 5775419"/>
                <a:gd name="connsiteY160" fmla="*/ 127000 h 1701800"/>
                <a:gd name="connsiteX161" fmla="*/ 1524000 w 5775419"/>
                <a:gd name="connsiteY161" fmla="*/ 152400 h 1701800"/>
                <a:gd name="connsiteX162" fmla="*/ 1168400 w 5775419"/>
                <a:gd name="connsiteY162" fmla="*/ 177800 h 1701800"/>
                <a:gd name="connsiteX163" fmla="*/ 939800 w 5775419"/>
                <a:gd name="connsiteY163" fmla="*/ 254000 h 1701800"/>
                <a:gd name="connsiteX164" fmla="*/ 762000 w 5775419"/>
                <a:gd name="connsiteY164" fmla="*/ 330200 h 1701800"/>
                <a:gd name="connsiteX165" fmla="*/ 584200 w 5775419"/>
                <a:gd name="connsiteY165" fmla="*/ 406400 h 1701800"/>
                <a:gd name="connsiteX166" fmla="*/ 482600 w 5775419"/>
                <a:gd name="connsiteY166" fmla="*/ 482600 h 1701800"/>
                <a:gd name="connsiteX167" fmla="*/ 381000 w 5775419"/>
                <a:gd name="connsiteY167" fmla="*/ 508000 h 1701800"/>
                <a:gd name="connsiteX168" fmla="*/ 279400 w 5775419"/>
                <a:gd name="connsiteY168" fmla="*/ 558800 h 1701800"/>
                <a:gd name="connsiteX169" fmla="*/ 127000 w 5775419"/>
                <a:gd name="connsiteY169" fmla="*/ 685800 h 1701800"/>
                <a:gd name="connsiteX170" fmla="*/ 0 w 5775419"/>
                <a:gd name="connsiteY170" fmla="*/ 863600 h 1701800"/>
                <a:gd name="connsiteX171" fmla="*/ 25400 w 5775419"/>
                <a:gd name="connsiteY171" fmla="*/ 1168400 h 1701800"/>
                <a:gd name="connsiteX172" fmla="*/ 127000 w 5775419"/>
                <a:gd name="connsiteY172" fmla="*/ 1244600 h 1701800"/>
                <a:gd name="connsiteX173" fmla="*/ 279400 w 5775419"/>
                <a:gd name="connsiteY173" fmla="*/ 1320800 h 1701800"/>
                <a:gd name="connsiteX174" fmla="*/ 355600 w 5775419"/>
                <a:gd name="connsiteY174" fmla="*/ 1371600 h 1701800"/>
                <a:gd name="connsiteX175" fmla="*/ 914400 w 5775419"/>
                <a:gd name="connsiteY175" fmla="*/ 1397000 h 1701800"/>
                <a:gd name="connsiteX176" fmla="*/ 1524000 w 5775419"/>
                <a:gd name="connsiteY176" fmla="*/ 1371600 h 1701800"/>
                <a:gd name="connsiteX177" fmla="*/ 1600200 w 5775419"/>
                <a:gd name="connsiteY177" fmla="*/ 1320800 h 1701800"/>
                <a:gd name="connsiteX178" fmla="*/ 1676400 w 5775419"/>
                <a:gd name="connsiteY178" fmla="*/ 1295400 h 1701800"/>
                <a:gd name="connsiteX179" fmla="*/ 1981200 w 5775419"/>
                <a:gd name="connsiteY179" fmla="*/ 1143000 h 1701800"/>
                <a:gd name="connsiteX180" fmla="*/ 2082800 w 5775419"/>
                <a:gd name="connsiteY180" fmla="*/ 1092200 h 1701800"/>
                <a:gd name="connsiteX181" fmla="*/ 2184400 w 5775419"/>
                <a:gd name="connsiteY181" fmla="*/ 914400 h 1701800"/>
                <a:gd name="connsiteX182" fmla="*/ 2235200 w 5775419"/>
                <a:gd name="connsiteY182" fmla="*/ 685800 h 1701800"/>
                <a:gd name="connsiteX183" fmla="*/ 2260600 w 5775419"/>
                <a:gd name="connsiteY183" fmla="*/ 584200 h 1701800"/>
                <a:gd name="connsiteX184" fmla="*/ 2311400 w 5775419"/>
                <a:gd name="connsiteY184" fmla="*/ 508000 h 1701800"/>
                <a:gd name="connsiteX185" fmla="*/ 2336800 w 5775419"/>
                <a:gd name="connsiteY185" fmla="*/ 431800 h 1701800"/>
                <a:gd name="connsiteX186" fmla="*/ 2286000 w 5775419"/>
                <a:gd name="connsiteY186" fmla="*/ 127000 h 1701800"/>
                <a:gd name="connsiteX187" fmla="*/ 2108200 w 5775419"/>
                <a:gd name="connsiteY187" fmla="*/ 25400 h 1701800"/>
                <a:gd name="connsiteX188" fmla="*/ 1981200 w 5775419"/>
                <a:gd name="connsiteY188" fmla="*/ 0 h 1701800"/>
                <a:gd name="connsiteX189" fmla="*/ 1346200 w 5775419"/>
                <a:gd name="connsiteY189" fmla="*/ 50800 h 1701800"/>
                <a:gd name="connsiteX190" fmla="*/ 1219200 w 5775419"/>
                <a:gd name="connsiteY190" fmla="*/ 101600 h 1701800"/>
                <a:gd name="connsiteX191" fmla="*/ 965200 w 5775419"/>
                <a:gd name="connsiteY191" fmla="*/ 228600 h 1701800"/>
                <a:gd name="connsiteX192" fmla="*/ 711200 w 5775419"/>
                <a:gd name="connsiteY192" fmla="*/ 355600 h 1701800"/>
                <a:gd name="connsiteX193" fmla="*/ 482600 w 5775419"/>
                <a:gd name="connsiteY193" fmla="*/ 482600 h 1701800"/>
                <a:gd name="connsiteX194" fmla="*/ 355600 w 5775419"/>
                <a:gd name="connsiteY194" fmla="*/ 635000 h 1701800"/>
                <a:gd name="connsiteX195" fmla="*/ 457200 w 5775419"/>
                <a:gd name="connsiteY195" fmla="*/ 838200 h 1701800"/>
                <a:gd name="connsiteX196" fmla="*/ 685800 w 5775419"/>
                <a:gd name="connsiteY196" fmla="*/ 1066800 h 1701800"/>
                <a:gd name="connsiteX197" fmla="*/ 1016000 w 5775419"/>
                <a:gd name="connsiteY197" fmla="*/ 1244600 h 1701800"/>
                <a:gd name="connsiteX198" fmla="*/ 1168400 w 5775419"/>
                <a:gd name="connsiteY198" fmla="*/ 1295400 h 1701800"/>
                <a:gd name="connsiteX199" fmla="*/ 1320800 w 5775419"/>
                <a:gd name="connsiteY199" fmla="*/ 1371600 h 1701800"/>
                <a:gd name="connsiteX200" fmla="*/ 1524000 w 5775419"/>
                <a:gd name="connsiteY200" fmla="*/ 1422400 h 1701800"/>
                <a:gd name="connsiteX201" fmla="*/ 1701800 w 5775419"/>
                <a:gd name="connsiteY201" fmla="*/ 1473200 h 1701800"/>
                <a:gd name="connsiteX202" fmla="*/ 1955800 w 5775419"/>
                <a:gd name="connsiteY202" fmla="*/ 1524000 h 1701800"/>
                <a:gd name="connsiteX203" fmla="*/ 2362200 w 5775419"/>
                <a:gd name="connsiteY203" fmla="*/ 1574800 h 1701800"/>
                <a:gd name="connsiteX204" fmla="*/ 4292600 w 5775419"/>
                <a:gd name="connsiteY204" fmla="*/ 1549400 h 1701800"/>
                <a:gd name="connsiteX205" fmla="*/ 5003800 w 5775419"/>
                <a:gd name="connsiteY205" fmla="*/ 1447800 h 1701800"/>
                <a:gd name="connsiteX206" fmla="*/ 5232400 w 5775419"/>
                <a:gd name="connsiteY206" fmla="*/ 1346200 h 1701800"/>
                <a:gd name="connsiteX207" fmla="*/ 5359400 w 5775419"/>
                <a:gd name="connsiteY207" fmla="*/ 1295400 h 1701800"/>
                <a:gd name="connsiteX208" fmla="*/ 5461000 w 5775419"/>
                <a:gd name="connsiteY208" fmla="*/ 1244600 h 1701800"/>
                <a:gd name="connsiteX209" fmla="*/ 5664200 w 5775419"/>
                <a:gd name="connsiteY209" fmla="*/ 1168400 h 1701800"/>
                <a:gd name="connsiteX210" fmla="*/ 5740400 w 5775419"/>
                <a:gd name="connsiteY210" fmla="*/ 1092200 h 1701800"/>
                <a:gd name="connsiteX211" fmla="*/ 5740400 w 5775419"/>
                <a:gd name="connsiteY211" fmla="*/ 762000 h 1701800"/>
                <a:gd name="connsiteX212" fmla="*/ 5638800 w 5775419"/>
                <a:gd name="connsiteY212" fmla="*/ 711200 h 1701800"/>
                <a:gd name="connsiteX213" fmla="*/ 5435600 w 5775419"/>
                <a:gd name="connsiteY213" fmla="*/ 558800 h 1701800"/>
                <a:gd name="connsiteX214" fmla="*/ 5308600 w 5775419"/>
                <a:gd name="connsiteY214" fmla="*/ 533400 h 1701800"/>
                <a:gd name="connsiteX215" fmla="*/ 5232400 w 5775419"/>
                <a:gd name="connsiteY215" fmla="*/ 508000 h 1701800"/>
                <a:gd name="connsiteX216" fmla="*/ 5054600 w 5775419"/>
                <a:gd name="connsiteY216" fmla="*/ 482600 h 1701800"/>
                <a:gd name="connsiteX217" fmla="*/ 4648200 w 5775419"/>
                <a:gd name="connsiteY217" fmla="*/ 406400 h 1701800"/>
                <a:gd name="connsiteX218" fmla="*/ 4521200 w 5775419"/>
                <a:gd name="connsiteY218" fmla="*/ 355600 h 1701800"/>
                <a:gd name="connsiteX219" fmla="*/ 4064000 w 5775419"/>
                <a:gd name="connsiteY219" fmla="*/ 304800 h 1701800"/>
                <a:gd name="connsiteX220" fmla="*/ 3048000 w 5775419"/>
                <a:gd name="connsiteY220" fmla="*/ 330200 h 1701800"/>
                <a:gd name="connsiteX221" fmla="*/ 2946400 w 5775419"/>
                <a:gd name="connsiteY221" fmla="*/ 355600 h 1701800"/>
                <a:gd name="connsiteX222" fmla="*/ 2743200 w 5775419"/>
                <a:gd name="connsiteY222" fmla="*/ 508000 h 1701800"/>
                <a:gd name="connsiteX223" fmla="*/ 2667000 w 5775419"/>
                <a:gd name="connsiteY223" fmla="*/ 660400 h 1701800"/>
                <a:gd name="connsiteX224" fmla="*/ 2616200 w 5775419"/>
                <a:gd name="connsiteY224" fmla="*/ 762000 h 1701800"/>
                <a:gd name="connsiteX225" fmla="*/ 2692400 w 5775419"/>
                <a:gd name="connsiteY225" fmla="*/ 1219200 h 1701800"/>
                <a:gd name="connsiteX226" fmla="*/ 2768600 w 5775419"/>
                <a:gd name="connsiteY226" fmla="*/ 1270000 h 1701800"/>
                <a:gd name="connsiteX227" fmla="*/ 2895600 w 5775419"/>
                <a:gd name="connsiteY227" fmla="*/ 1320800 h 1701800"/>
                <a:gd name="connsiteX228" fmla="*/ 4038600 w 5775419"/>
                <a:gd name="connsiteY228" fmla="*/ 1295400 h 1701800"/>
                <a:gd name="connsiteX229" fmla="*/ 4216400 w 5775419"/>
                <a:gd name="connsiteY229" fmla="*/ 1219200 h 1701800"/>
                <a:gd name="connsiteX230" fmla="*/ 4572000 w 5775419"/>
                <a:gd name="connsiteY230" fmla="*/ 1117600 h 1701800"/>
                <a:gd name="connsiteX231" fmla="*/ 4927600 w 5775419"/>
                <a:gd name="connsiteY231" fmla="*/ 965200 h 1701800"/>
                <a:gd name="connsiteX232" fmla="*/ 5105400 w 5775419"/>
                <a:gd name="connsiteY232" fmla="*/ 762000 h 1701800"/>
                <a:gd name="connsiteX233" fmla="*/ 5130800 w 5775419"/>
                <a:gd name="connsiteY233" fmla="*/ 685800 h 1701800"/>
                <a:gd name="connsiteX234" fmla="*/ 5080000 w 5775419"/>
                <a:gd name="connsiteY234" fmla="*/ 406400 h 1701800"/>
                <a:gd name="connsiteX235" fmla="*/ 5029200 w 5775419"/>
                <a:gd name="connsiteY235" fmla="*/ 330200 h 1701800"/>
                <a:gd name="connsiteX236" fmla="*/ 4800600 w 5775419"/>
                <a:gd name="connsiteY236" fmla="*/ 228600 h 1701800"/>
                <a:gd name="connsiteX237" fmla="*/ 4445000 w 5775419"/>
                <a:gd name="connsiteY237" fmla="*/ 127000 h 1701800"/>
                <a:gd name="connsiteX238" fmla="*/ 4292600 w 5775419"/>
                <a:gd name="connsiteY238" fmla="*/ 101600 h 1701800"/>
                <a:gd name="connsiteX239" fmla="*/ 4038600 w 5775419"/>
                <a:gd name="connsiteY239" fmla="*/ 50800 h 1701800"/>
                <a:gd name="connsiteX240" fmla="*/ 2895600 w 5775419"/>
                <a:gd name="connsiteY240" fmla="*/ 76200 h 1701800"/>
                <a:gd name="connsiteX241" fmla="*/ 2336800 w 5775419"/>
                <a:gd name="connsiteY241" fmla="*/ 228600 h 1701800"/>
                <a:gd name="connsiteX242" fmla="*/ 2133600 w 5775419"/>
                <a:gd name="connsiteY242" fmla="*/ 279400 h 1701800"/>
                <a:gd name="connsiteX243" fmla="*/ 1955800 w 5775419"/>
                <a:gd name="connsiteY243" fmla="*/ 304800 h 1701800"/>
                <a:gd name="connsiteX244" fmla="*/ 1625600 w 5775419"/>
                <a:gd name="connsiteY244" fmla="*/ 381000 h 1701800"/>
                <a:gd name="connsiteX245" fmla="*/ 1524000 w 5775419"/>
                <a:gd name="connsiteY245" fmla="*/ 406400 h 1701800"/>
                <a:gd name="connsiteX246" fmla="*/ 1346200 w 5775419"/>
                <a:gd name="connsiteY246" fmla="*/ 431800 h 1701800"/>
                <a:gd name="connsiteX247" fmla="*/ 1193800 w 5775419"/>
                <a:gd name="connsiteY247" fmla="*/ 457200 h 1701800"/>
                <a:gd name="connsiteX248" fmla="*/ 863600 w 5775419"/>
                <a:gd name="connsiteY248" fmla="*/ 482600 h 1701800"/>
                <a:gd name="connsiteX249" fmla="*/ 762000 w 5775419"/>
                <a:gd name="connsiteY249" fmla="*/ 508000 h 1701800"/>
                <a:gd name="connsiteX250" fmla="*/ 609600 w 5775419"/>
                <a:gd name="connsiteY250" fmla="*/ 533400 h 1701800"/>
                <a:gd name="connsiteX251" fmla="*/ 533400 w 5775419"/>
                <a:gd name="connsiteY251" fmla="*/ 558800 h 1701800"/>
                <a:gd name="connsiteX252" fmla="*/ 406400 w 5775419"/>
                <a:gd name="connsiteY252" fmla="*/ 584200 h 1701800"/>
                <a:gd name="connsiteX253" fmla="*/ 254000 w 5775419"/>
                <a:gd name="connsiteY253" fmla="*/ 635000 h 1701800"/>
                <a:gd name="connsiteX254" fmla="*/ 228600 w 5775419"/>
                <a:gd name="connsiteY254" fmla="*/ 711200 h 1701800"/>
                <a:gd name="connsiteX255" fmla="*/ 304800 w 5775419"/>
                <a:gd name="connsiteY255" fmla="*/ 965200 h 1701800"/>
                <a:gd name="connsiteX256" fmla="*/ 381000 w 5775419"/>
                <a:gd name="connsiteY256" fmla="*/ 1016000 h 1701800"/>
                <a:gd name="connsiteX257" fmla="*/ 914400 w 5775419"/>
                <a:gd name="connsiteY257" fmla="*/ 1117600 h 1701800"/>
                <a:gd name="connsiteX258" fmla="*/ 1092200 w 5775419"/>
                <a:gd name="connsiteY258" fmla="*/ 1143000 h 1701800"/>
                <a:gd name="connsiteX259" fmla="*/ 1320800 w 5775419"/>
                <a:gd name="connsiteY259" fmla="*/ 1168400 h 1701800"/>
                <a:gd name="connsiteX260" fmla="*/ 1524000 w 5775419"/>
                <a:gd name="connsiteY260" fmla="*/ 1193800 h 170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Lst>
              <a:rect l="l" t="t" r="r" b="b"/>
              <a:pathLst>
                <a:path w="5775419" h="1701800">
                  <a:moveTo>
                    <a:pt x="3403600" y="1244600"/>
                  </a:moveTo>
                  <a:cubicBezTo>
                    <a:pt x="3598333" y="1227667"/>
                    <a:pt x="3802363" y="1255612"/>
                    <a:pt x="3987800" y="1193800"/>
                  </a:cubicBezTo>
                  <a:cubicBezTo>
                    <a:pt x="4013200" y="1185333"/>
                    <a:pt x="4040053" y="1180374"/>
                    <a:pt x="4064000" y="1168400"/>
                  </a:cubicBezTo>
                  <a:cubicBezTo>
                    <a:pt x="4091304" y="1154748"/>
                    <a:pt x="4114800" y="1134533"/>
                    <a:pt x="4140200" y="1117600"/>
                  </a:cubicBezTo>
                  <a:cubicBezTo>
                    <a:pt x="4148667" y="1092200"/>
                    <a:pt x="4158245" y="1067144"/>
                    <a:pt x="4165600" y="1041400"/>
                  </a:cubicBezTo>
                  <a:cubicBezTo>
                    <a:pt x="4196573" y="932996"/>
                    <a:pt x="4190211" y="930650"/>
                    <a:pt x="4216400" y="812800"/>
                  </a:cubicBezTo>
                  <a:cubicBezTo>
                    <a:pt x="4223973" y="778722"/>
                    <a:pt x="4233333" y="745067"/>
                    <a:pt x="4241800" y="711200"/>
                  </a:cubicBezTo>
                  <a:cubicBezTo>
                    <a:pt x="4193253" y="419916"/>
                    <a:pt x="4262055" y="521343"/>
                    <a:pt x="3759200" y="584200"/>
                  </a:cubicBezTo>
                  <a:cubicBezTo>
                    <a:pt x="3706066" y="590842"/>
                    <a:pt x="3657600" y="618067"/>
                    <a:pt x="3606800" y="635000"/>
                  </a:cubicBezTo>
                  <a:cubicBezTo>
                    <a:pt x="3581400" y="643467"/>
                    <a:pt x="3552877" y="645548"/>
                    <a:pt x="3530600" y="660400"/>
                  </a:cubicBezTo>
                  <a:cubicBezTo>
                    <a:pt x="3505200" y="677333"/>
                    <a:pt x="3481704" y="697548"/>
                    <a:pt x="3454400" y="711200"/>
                  </a:cubicBezTo>
                  <a:cubicBezTo>
                    <a:pt x="3430453" y="723174"/>
                    <a:pt x="3402147" y="724626"/>
                    <a:pt x="3378200" y="736600"/>
                  </a:cubicBezTo>
                  <a:cubicBezTo>
                    <a:pt x="3350896" y="750252"/>
                    <a:pt x="3329304" y="773748"/>
                    <a:pt x="3302000" y="787400"/>
                  </a:cubicBezTo>
                  <a:cubicBezTo>
                    <a:pt x="3278053" y="799374"/>
                    <a:pt x="3249747" y="800826"/>
                    <a:pt x="3225800" y="812800"/>
                  </a:cubicBezTo>
                  <a:cubicBezTo>
                    <a:pt x="3198496" y="826452"/>
                    <a:pt x="3177496" y="851202"/>
                    <a:pt x="3149600" y="863600"/>
                  </a:cubicBezTo>
                  <a:cubicBezTo>
                    <a:pt x="3100667" y="885348"/>
                    <a:pt x="3045095" y="890453"/>
                    <a:pt x="2997200" y="914400"/>
                  </a:cubicBezTo>
                  <a:cubicBezTo>
                    <a:pt x="2963333" y="931333"/>
                    <a:pt x="2931053" y="951905"/>
                    <a:pt x="2895600" y="965200"/>
                  </a:cubicBezTo>
                  <a:cubicBezTo>
                    <a:pt x="2862914" y="977457"/>
                    <a:pt x="2827566" y="981010"/>
                    <a:pt x="2794000" y="990600"/>
                  </a:cubicBezTo>
                  <a:cubicBezTo>
                    <a:pt x="2768256" y="997955"/>
                    <a:pt x="2743544" y="1008645"/>
                    <a:pt x="2717800" y="1016000"/>
                  </a:cubicBezTo>
                  <a:cubicBezTo>
                    <a:pt x="2684234" y="1025590"/>
                    <a:pt x="2648886" y="1029143"/>
                    <a:pt x="2616200" y="1041400"/>
                  </a:cubicBezTo>
                  <a:cubicBezTo>
                    <a:pt x="2580747" y="1054695"/>
                    <a:pt x="2550053" y="1078905"/>
                    <a:pt x="2514600" y="1092200"/>
                  </a:cubicBezTo>
                  <a:cubicBezTo>
                    <a:pt x="2436425" y="1121516"/>
                    <a:pt x="2366465" y="1118860"/>
                    <a:pt x="2286000" y="1143000"/>
                  </a:cubicBezTo>
                  <a:cubicBezTo>
                    <a:pt x="2242328" y="1156101"/>
                    <a:pt x="2203382" y="1183357"/>
                    <a:pt x="2159000" y="1193800"/>
                  </a:cubicBezTo>
                  <a:cubicBezTo>
                    <a:pt x="2058737" y="1217391"/>
                    <a:pt x="1954126" y="1219618"/>
                    <a:pt x="1854200" y="1244600"/>
                  </a:cubicBezTo>
                  <a:cubicBezTo>
                    <a:pt x="1820333" y="1253067"/>
                    <a:pt x="1785286" y="1257743"/>
                    <a:pt x="1752600" y="1270000"/>
                  </a:cubicBezTo>
                  <a:cubicBezTo>
                    <a:pt x="1717147" y="1283295"/>
                    <a:pt x="1684867" y="1303867"/>
                    <a:pt x="1651000" y="1320800"/>
                  </a:cubicBezTo>
                  <a:cubicBezTo>
                    <a:pt x="1313273" y="1293782"/>
                    <a:pt x="1051224" y="1455146"/>
                    <a:pt x="965200" y="1168400"/>
                  </a:cubicBezTo>
                  <a:cubicBezTo>
                    <a:pt x="950401" y="1119071"/>
                    <a:pt x="948267" y="1066800"/>
                    <a:pt x="939800" y="1016000"/>
                  </a:cubicBezTo>
                  <a:cubicBezTo>
                    <a:pt x="947948" y="918221"/>
                    <a:pt x="900238" y="697739"/>
                    <a:pt x="1041400" y="635000"/>
                  </a:cubicBezTo>
                  <a:cubicBezTo>
                    <a:pt x="1088462" y="614084"/>
                    <a:pt x="1143000" y="618067"/>
                    <a:pt x="1193800" y="609600"/>
                  </a:cubicBezTo>
                  <a:lnTo>
                    <a:pt x="2438400" y="635000"/>
                  </a:lnTo>
                  <a:cubicBezTo>
                    <a:pt x="2664526" y="661828"/>
                    <a:pt x="2656025" y="790446"/>
                    <a:pt x="2794000" y="889000"/>
                  </a:cubicBezTo>
                  <a:cubicBezTo>
                    <a:pt x="2815787" y="904562"/>
                    <a:pt x="2846253" y="902426"/>
                    <a:pt x="2870200" y="914400"/>
                  </a:cubicBezTo>
                  <a:cubicBezTo>
                    <a:pt x="2959199" y="958899"/>
                    <a:pt x="2979940" y="1010724"/>
                    <a:pt x="3073400" y="1066800"/>
                  </a:cubicBezTo>
                  <a:cubicBezTo>
                    <a:pt x="3112497" y="1090258"/>
                    <a:pt x="3159619" y="1097210"/>
                    <a:pt x="3200400" y="1117600"/>
                  </a:cubicBezTo>
                  <a:cubicBezTo>
                    <a:pt x="3227704" y="1131252"/>
                    <a:pt x="3248704" y="1156002"/>
                    <a:pt x="3276600" y="1168400"/>
                  </a:cubicBezTo>
                  <a:cubicBezTo>
                    <a:pt x="3325533" y="1190148"/>
                    <a:pt x="3380252" y="1197042"/>
                    <a:pt x="3429000" y="1219200"/>
                  </a:cubicBezTo>
                  <a:cubicBezTo>
                    <a:pt x="3473944" y="1239629"/>
                    <a:pt x="3509604" y="1278529"/>
                    <a:pt x="3556000" y="1295400"/>
                  </a:cubicBezTo>
                  <a:cubicBezTo>
                    <a:pt x="3604400" y="1313000"/>
                    <a:pt x="3658437" y="1308309"/>
                    <a:pt x="3708400" y="1320800"/>
                  </a:cubicBezTo>
                  <a:cubicBezTo>
                    <a:pt x="3985042" y="1389961"/>
                    <a:pt x="3733609" y="1358191"/>
                    <a:pt x="4038600" y="1422400"/>
                  </a:cubicBezTo>
                  <a:cubicBezTo>
                    <a:pt x="4139392" y="1443619"/>
                    <a:pt x="4343400" y="1473200"/>
                    <a:pt x="4343400" y="1473200"/>
                  </a:cubicBezTo>
                  <a:cubicBezTo>
                    <a:pt x="4521200" y="1464733"/>
                    <a:pt x="4700720" y="1473886"/>
                    <a:pt x="4876800" y="1447800"/>
                  </a:cubicBezTo>
                  <a:cubicBezTo>
                    <a:pt x="4932983" y="1439477"/>
                    <a:pt x="4979339" y="1398797"/>
                    <a:pt x="5029200" y="1371600"/>
                  </a:cubicBezTo>
                  <a:cubicBezTo>
                    <a:pt x="5072541" y="1347960"/>
                    <a:pt x="5114335" y="1321565"/>
                    <a:pt x="5156200" y="1295400"/>
                  </a:cubicBezTo>
                  <a:cubicBezTo>
                    <a:pt x="5182087" y="1279221"/>
                    <a:pt x="5205096" y="1258252"/>
                    <a:pt x="5232400" y="1244600"/>
                  </a:cubicBezTo>
                  <a:cubicBezTo>
                    <a:pt x="5256347" y="1232626"/>
                    <a:pt x="5283200" y="1227667"/>
                    <a:pt x="5308600" y="1219200"/>
                  </a:cubicBezTo>
                  <a:cubicBezTo>
                    <a:pt x="5361154" y="1140370"/>
                    <a:pt x="5384800" y="1125854"/>
                    <a:pt x="5384800" y="1016000"/>
                  </a:cubicBezTo>
                  <a:cubicBezTo>
                    <a:pt x="5384800" y="784998"/>
                    <a:pt x="5450525" y="556297"/>
                    <a:pt x="5257800" y="406400"/>
                  </a:cubicBezTo>
                  <a:cubicBezTo>
                    <a:pt x="5199963" y="361416"/>
                    <a:pt x="5072067" y="343853"/>
                    <a:pt x="5003800" y="330200"/>
                  </a:cubicBezTo>
                  <a:cubicBezTo>
                    <a:pt x="4856407" y="336900"/>
                    <a:pt x="4558975" y="299496"/>
                    <a:pt x="4368800" y="381000"/>
                  </a:cubicBezTo>
                  <a:cubicBezTo>
                    <a:pt x="4272795" y="422145"/>
                    <a:pt x="4115647" y="515338"/>
                    <a:pt x="4064000" y="584200"/>
                  </a:cubicBezTo>
                  <a:cubicBezTo>
                    <a:pt x="4038600" y="618067"/>
                    <a:pt x="4019659" y="657923"/>
                    <a:pt x="3987800" y="685800"/>
                  </a:cubicBezTo>
                  <a:cubicBezTo>
                    <a:pt x="3846982" y="809016"/>
                    <a:pt x="3902678" y="728361"/>
                    <a:pt x="3784600" y="787400"/>
                  </a:cubicBezTo>
                  <a:cubicBezTo>
                    <a:pt x="3740443" y="809478"/>
                    <a:pt x="3698677" y="836215"/>
                    <a:pt x="3657600" y="863600"/>
                  </a:cubicBezTo>
                  <a:cubicBezTo>
                    <a:pt x="3550042" y="935305"/>
                    <a:pt x="3445616" y="1044914"/>
                    <a:pt x="3327400" y="1092200"/>
                  </a:cubicBezTo>
                  <a:cubicBezTo>
                    <a:pt x="3242733" y="1126067"/>
                    <a:pt x="3154962" y="1153019"/>
                    <a:pt x="3073400" y="1193800"/>
                  </a:cubicBezTo>
                  <a:cubicBezTo>
                    <a:pt x="2940576" y="1260212"/>
                    <a:pt x="3008534" y="1235417"/>
                    <a:pt x="2870200" y="1270000"/>
                  </a:cubicBezTo>
                  <a:cubicBezTo>
                    <a:pt x="2827867" y="1295400"/>
                    <a:pt x="2790035" y="1330588"/>
                    <a:pt x="2743200" y="1346200"/>
                  </a:cubicBezTo>
                  <a:cubicBezTo>
                    <a:pt x="2661287" y="1373504"/>
                    <a:pt x="2489200" y="1397000"/>
                    <a:pt x="2489200" y="1397000"/>
                  </a:cubicBezTo>
                  <a:cubicBezTo>
                    <a:pt x="2116667" y="1388533"/>
                    <a:pt x="1743533" y="1394371"/>
                    <a:pt x="1371600" y="1371600"/>
                  </a:cubicBezTo>
                  <a:cubicBezTo>
                    <a:pt x="1326091" y="1368814"/>
                    <a:pt x="1282537" y="1346091"/>
                    <a:pt x="1244600" y="1320800"/>
                  </a:cubicBezTo>
                  <a:cubicBezTo>
                    <a:pt x="1204749" y="1294233"/>
                    <a:pt x="1171737" y="1257516"/>
                    <a:pt x="1143000" y="1219200"/>
                  </a:cubicBezTo>
                  <a:cubicBezTo>
                    <a:pt x="1120282" y="1188909"/>
                    <a:pt x="1110986" y="1150475"/>
                    <a:pt x="1092200" y="1117600"/>
                  </a:cubicBezTo>
                  <a:cubicBezTo>
                    <a:pt x="1077054" y="1091095"/>
                    <a:pt x="1058333" y="1066800"/>
                    <a:pt x="1041400" y="1041400"/>
                  </a:cubicBezTo>
                  <a:cubicBezTo>
                    <a:pt x="1010725" y="918702"/>
                    <a:pt x="990600" y="857475"/>
                    <a:pt x="990600" y="711200"/>
                  </a:cubicBezTo>
                  <a:cubicBezTo>
                    <a:pt x="990600" y="592365"/>
                    <a:pt x="1007533" y="474133"/>
                    <a:pt x="1016000" y="355600"/>
                  </a:cubicBezTo>
                  <a:cubicBezTo>
                    <a:pt x="1168400" y="381000"/>
                    <a:pt x="1322964" y="395743"/>
                    <a:pt x="1473200" y="431800"/>
                  </a:cubicBezTo>
                  <a:cubicBezTo>
                    <a:pt x="1609925" y="464614"/>
                    <a:pt x="1947660" y="681730"/>
                    <a:pt x="2006600" y="711200"/>
                  </a:cubicBezTo>
                  <a:cubicBezTo>
                    <a:pt x="2382028" y="898914"/>
                    <a:pt x="1915019" y="661887"/>
                    <a:pt x="2336800" y="889000"/>
                  </a:cubicBezTo>
                  <a:cubicBezTo>
                    <a:pt x="2386807" y="915927"/>
                    <a:pt x="2439339" y="938003"/>
                    <a:pt x="2489200" y="965200"/>
                  </a:cubicBezTo>
                  <a:cubicBezTo>
                    <a:pt x="2532541" y="988840"/>
                    <a:pt x="2571256" y="1020971"/>
                    <a:pt x="2616200" y="1041400"/>
                  </a:cubicBezTo>
                  <a:cubicBezTo>
                    <a:pt x="2664948" y="1063558"/>
                    <a:pt x="2718276" y="1073900"/>
                    <a:pt x="2768600" y="1092200"/>
                  </a:cubicBezTo>
                  <a:cubicBezTo>
                    <a:pt x="2904568" y="1141643"/>
                    <a:pt x="3039533" y="1193800"/>
                    <a:pt x="3175000" y="1244600"/>
                  </a:cubicBezTo>
                  <a:cubicBezTo>
                    <a:pt x="3242733" y="1270000"/>
                    <a:pt x="3308021" y="1303255"/>
                    <a:pt x="3378200" y="1320800"/>
                  </a:cubicBezTo>
                  <a:lnTo>
                    <a:pt x="3581400" y="1371600"/>
                  </a:lnTo>
                  <a:cubicBezTo>
                    <a:pt x="3640957" y="1387482"/>
                    <a:pt x="3698930" y="1409485"/>
                    <a:pt x="3759200" y="1422400"/>
                  </a:cubicBezTo>
                  <a:cubicBezTo>
                    <a:pt x="3817739" y="1434944"/>
                    <a:pt x="3877946" y="1437958"/>
                    <a:pt x="3937000" y="1447800"/>
                  </a:cubicBezTo>
                  <a:cubicBezTo>
                    <a:pt x="3979584" y="1454897"/>
                    <a:pt x="4021525" y="1465477"/>
                    <a:pt x="4064000" y="1473200"/>
                  </a:cubicBezTo>
                  <a:cubicBezTo>
                    <a:pt x="4114670" y="1482413"/>
                    <a:pt x="4165600" y="1490133"/>
                    <a:pt x="4216400" y="1498600"/>
                  </a:cubicBezTo>
                  <a:cubicBezTo>
                    <a:pt x="4445000" y="1490133"/>
                    <a:pt x="4674383" y="1493911"/>
                    <a:pt x="4902200" y="1473200"/>
                  </a:cubicBezTo>
                  <a:cubicBezTo>
                    <a:pt x="4955528" y="1468352"/>
                    <a:pt x="5004462" y="1441202"/>
                    <a:pt x="5054600" y="1422400"/>
                  </a:cubicBezTo>
                  <a:cubicBezTo>
                    <a:pt x="5139983" y="1390381"/>
                    <a:pt x="5232726" y="1371382"/>
                    <a:pt x="5308600" y="1320800"/>
                  </a:cubicBezTo>
                  <a:cubicBezTo>
                    <a:pt x="5483277" y="1204348"/>
                    <a:pt x="5403079" y="1238507"/>
                    <a:pt x="5537200" y="1193800"/>
                  </a:cubicBezTo>
                  <a:cubicBezTo>
                    <a:pt x="5693442" y="959437"/>
                    <a:pt x="5646461" y="1065880"/>
                    <a:pt x="5511800" y="508000"/>
                  </a:cubicBezTo>
                  <a:cubicBezTo>
                    <a:pt x="5495426" y="440164"/>
                    <a:pt x="5396580" y="364334"/>
                    <a:pt x="5334000" y="330200"/>
                  </a:cubicBezTo>
                  <a:cubicBezTo>
                    <a:pt x="5267519" y="293937"/>
                    <a:pt x="5130800" y="228600"/>
                    <a:pt x="5130800" y="228600"/>
                  </a:cubicBezTo>
                  <a:cubicBezTo>
                    <a:pt x="5113867" y="203200"/>
                    <a:pt x="5107304" y="166052"/>
                    <a:pt x="5080000" y="152400"/>
                  </a:cubicBezTo>
                  <a:cubicBezTo>
                    <a:pt x="5033936" y="129368"/>
                    <a:pt x="4978583" y="134283"/>
                    <a:pt x="4927600" y="127000"/>
                  </a:cubicBezTo>
                  <a:cubicBezTo>
                    <a:pt x="4783653" y="106436"/>
                    <a:pt x="4726767" y="108542"/>
                    <a:pt x="4597400" y="76200"/>
                  </a:cubicBezTo>
                  <a:cubicBezTo>
                    <a:pt x="4571425" y="69706"/>
                    <a:pt x="4546600" y="59267"/>
                    <a:pt x="4521200" y="50800"/>
                  </a:cubicBezTo>
                  <a:cubicBezTo>
                    <a:pt x="4182533" y="67733"/>
                    <a:pt x="3842958" y="71577"/>
                    <a:pt x="3505200" y="101600"/>
                  </a:cubicBezTo>
                  <a:cubicBezTo>
                    <a:pt x="3459785" y="105637"/>
                    <a:pt x="3421049" y="136818"/>
                    <a:pt x="3378200" y="152400"/>
                  </a:cubicBezTo>
                  <a:cubicBezTo>
                    <a:pt x="2541812" y="456541"/>
                    <a:pt x="4249126" y="-171775"/>
                    <a:pt x="2971800" y="254000"/>
                  </a:cubicBezTo>
                  <a:cubicBezTo>
                    <a:pt x="2946400" y="262467"/>
                    <a:pt x="2922366" y="278755"/>
                    <a:pt x="2895600" y="279400"/>
                  </a:cubicBezTo>
                  <a:cubicBezTo>
                    <a:pt x="2218410" y="295718"/>
                    <a:pt x="1540933" y="296333"/>
                    <a:pt x="863600" y="304800"/>
                  </a:cubicBezTo>
                  <a:cubicBezTo>
                    <a:pt x="795867" y="321733"/>
                    <a:pt x="709769" y="306231"/>
                    <a:pt x="660400" y="355600"/>
                  </a:cubicBezTo>
                  <a:cubicBezTo>
                    <a:pt x="594579" y="421421"/>
                    <a:pt x="480446" y="512307"/>
                    <a:pt x="431800" y="609600"/>
                  </a:cubicBezTo>
                  <a:cubicBezTo>
                    <a:pt x="411500" y="650200"/>
                    <a:pt x="391851" y="749422"/>
                    <a:pt x="381000" y="787400"/>
                  </a:cubicBezTo>
                  <a:cubicBezTo>
                    <a:pt x="308122" y="1042474"/>
                    <a:pt x="409605" y="647582"/>
                    <a:pt x="330200" y="965200"/>
                  </a:cubicBezTo>
                  <a:cubicBezTo>
                    <a:pt x="347133" y="1100667"/>
                    <a:pt x="342478" y="1240627"/>
                    <a:pt x="381000" y="1371600"/>
                  </a:cubicBezTo>
                  <a:cubicBezTo>
                    <a:pt x="388555" y="1397286"/>
                    <a:pt x="433253" y="1385026"/>
                    <a:pt x="457200" y="1397000"/>
                  </a:cubicBezTo>
                  <a:cubicBezTo>
                    <a:pt x="484504" y="1410652"/>
                    <a:pt x="505504" y="1435402"/>
                    <a:pt x="533400" y="1447800"/>
                  </a:cubicBezTo>
                  <a:cubicBezTo>
                    <a:pt x="596717" y="1475941"/>
                    <a:pt x="713516" y="1507581"/>
                    <a:pt x="787400" y="1524000"/>
                  </a:cubicBezTo>
                  <a:cubicBezTo>
                    <a:pt x="829544" y="1533365"/>
                    <a:pt x="872750" y="1538041"/>
                    <a:pt x="914400" y="1549400"/>
                  </a:cubicBezTo>
                  <a:cubicBezTo>
                    <a:pt x="966061" y="1563489"/>
                    <a:pt x="1014623" y="1588159"/>
                    <a:pt x="1066800" y="1600200"/>
                  </a:cubicBezTo>
                  <a:cubicBezTo>
                    <a:pt x="1125135" y="1613662"/>
                    <a:pt x="1185546" y="1615758"/>
                    <a:pt x="1244600" y="1625600"/>
                  </a:cubicBezTo>
                  <a:cubicBezTo>
                    <a:pt x="1329651" y="1639775"/>
                    <a:pt x="1439302" y="1669342"/>
                    <a:pt x="1524000" y="1676400"/>
                  </a:cubicBezTo>
                  <a:cubicBezTo>
                    <a:pt x="1676108" y="1689076"/>
                    <a:pt x="1828800" y="1693333"/>
                    <a:pt x="1981200" y="1701800"/>
                  </a:cubicBezTo>
                  <a:cubicBezTo>
                    <a:pt x="2523067" y="1693333"/>
                    <a:pt x="3065289" y="1697775"/>
                    <a:pt x="3606800" y="1676400"/>
                  </a:cubicBezTo>
                  <a:cubicBezTo>
                    <a:pt x="3709721" y="1672337"/>
                    <a:pt x="3911600" y="1625600"/>
                    <a:pt x="3911600" y="1625600"/>
                  </a:cubicBezTo>
                  <a:cubicBezTo>
                    <a:pt x="4011490" y="1585644"/>
                    <a:pt x="4039940" y="1567629"/>
                    <a:pt x="4140200" y="1549400"/>
                  </a:cubicBezTo>
                  <a:cubicBezTo>
                    <a:pt x="4215535" y="1535703"/>
                    <a:pt x="4364002" y="1522899"/>
                    <a:pt x="4445000" y="1498600"/>
                  </a:cubicBezTo>
                  <a:cubicBezTo>
                    <a:pt x="4750930" y="1406821"/>
                    <a:pt x="4378929" y="1479979"/>
                    <a:pt x="4724400" y="1422400"/>
                  </a:cubicBezTo>
                  <a:cubicBezTo>
                    <a:pt x="4758267" y="1405467"/>
                    <a:pt x="4790079" y="1383574"/>
                    <a:pt x="4826000" y="1371600"/>
                  </a:cubicBezTo>
                  <a:cubicBezTo>
                    <a:pt x="4892235" y="1349522"/>
                    <a:pt x="5029200" y="1320800"/>
                    <a:pt x="5029200" y="1320800"/>
                  </a:cubicBezTo>
                  <a:cubicBezTo>
                    <a:pt x="5046133" y="1295400"/>
                    <a:pt x="5054600" y="1261533"/>
                    <a:pt x="5080000" y="1244600"/>
                  </a:cubicBezTo>
                  <a:cubicBezTo>
                    <a:pt x="5230356" y="1144363"/>
                    <a:pt x="5153088" y="1304735"/>
                    <a:pt x="5207000" y="1143000"/>
                  </a:cubicBezTo>
                  <a:cubicBezTo>
                    <a:pt x="5198533" y="1066800"/>
                    <a:pt x="5200195" y="988780"/>
                    <a:pt x="5181600" y="914400"/>
                  </a:cubicBezTo>
                  <a:cubicBezTo>
                    <a:pt x="5174196" y="884784"/>
                    <a:pt x="5150343" y="861651"/>
                    <a:pt x="5130800" y="838200"/>
                  </a:cubicBezTo>
                  <a:cubicBezTo>
                    <a:pt x="5090675" y="790050"/>
                    <a:pt x="5035486" y="739743"/>
                    <a:pt x="4978400" y="711200"/>
                  </a:cubicBezTo>
                  <a:cubicBezTo>
                    <a:pt x="4937619" y="690810"/>
                    <a:pt x="4892181" y="680790"/>
                    <a:pt x="4851400" y="660400"/>
                  </a:cubicBezTo>
                  <a:cubicBezTo>
                    <a:pt x="4824096" y="646748"/>
                    <a:pt x="4802991" y="622232"/>
                    <a:pt x="4775200" y="609600"/>
                  </a:cubicBezTo>
                  <a:cubicBezTo>
                    <a:pt x="4711221" y="580519"/>
                    <a:pt x="4500456" y="507479"/>
                    <a:pt x="4419600" y="482600"/>
                  </a:cubicBezTo>
                  <a:cubicBezTo>
                    <a:pt x="4360687" y="464473"/>
                    <a:pt x="4300713" y="449927"/>
                    <a:pt x="4241800" y="431800"/>
                  </a:cubicBezTo>
                  <a:cubicBezTo>
                    <a:pt x="4190620" y="416052"/>
                    <a:pt x="4140580" y="396748"/>
                    <a:pt x="4089400" y="381000"/>
                  </a:cubicBezTo>
                  <a:cubicBezTo>
                    <a:pt x="4030487" y="362873"/>
                    <a:pt x="3970513" y="348327"/>
                    <a:pt x="3911600" y="330200"/>
                  </a:cubicBezTo>
                  <a:cubicBezTo>
                    <a:pt x="3860420" y="314452"/>
                    <a:pt x="3812395" y="285538"/>
                    <a:pt x="3759200" y="279400"/>
                  </a:cubicBezTo>
                  <a:cubicBezTo>
                    <a:pt x="3590773" y="259966"/>
                    <a:pt x="3420533" y="262467"/>
                    <a:pt x="3251200" y="254000"/>
                  </a:cubicBezTo>
                  <a:cubicBezTo>
                    <a:pt x="3065137" y="191979"/>
                    <a:pt x="3294253" y="262135"/>
                    <a:pt x="2921000" y="203200"/>
                  </a:cubicBezTo>
                  <a:cubicBezTo>
                    <a:pt x="2843896" y="191026"/>
                    <a:pt x="2768600" y="169333"/>
                    <a:pt x="2692400" y="152400"/>
                  </a:cubicBezTo>
                  <a:cubicBezTo>
                    <a:pt x="2328333" y="169333"/>
                    <a:pt x="1962347" y="162202"/>
                    <a:pt x="1600200" y="203200"/>
                  </a:cubicBezTo>
                  <a:cubicBezTo>
                    <a:pt x="1509590" y="213458"/>
                    <a:pt x="1432709" y="275964"/>
                    <a:pt x="1346200" y="304800"/>
                  </a:cubicBezTo>
                  <a:cubicBezTo>
                    <a:pt x="1270000" y="330200"/>
                    <a:pt x="1184432" y="336445"/>
                    <a:pt x="1117600" y="381000"/>
                  </a:cubicBezTo>
                  <a:cubicBezTo>
                    <a:pt x="1019123" y="446652"/>
                    <a:pt x="1070360" y="422147"/>
                    <a:pt x="965200" y="457200"/>
                  </a:cubicBezTo>
                  <a:cubicBezTo>
                    <a:pt x="939800" y="482600"/>
                    <a:pt x="918888" y="513475"/>
                    <a:pt x="889000" y="533400"/>
                  </a:cubicBezTo>
                  <a:cubicBezTo>
                    <a:pt x="866723" y="548252"/>
                    <a:pt x="834587" y="543238"/>
                    <a:pt x="812800" y="558800"/>
                  </a:cubicBezTo>
                  <a:cubicBezTo>
                    <a:pt x="773826" y="586638"/>
                    <a:pt x="747244" y="628861"/>
                    <a:pt x="711200" y="660400"/>
                  </a:cubicBezTo>
                  <a:cubicBezTo>
                    <a:pt x="679341" y="688277"/>
                    <a:pt x="639534" y="706666"/>
                    <a:pt x="609600" y="736600"/>
                  </a:cubicBezTo>
                  <a:cubicBezTo>
                    <a:pt x="560361" y="785839"/>
                    <a:pt x="554058" y="827025"/>
                    <a:pt x="533400" y="889000"/>
                  </a:cubicBezTo>
                  <a:cubicBezTo>
                    <a:pt x="550333" y="914400"/>
                    <a:pt x="562614" y="943614"/>
                    <a:pt x="584200" y="965200"/>
                  </a:cubicBezTo>
                  <a:cubicBezTo>
                    <a:pt x="632150" y="1013150"/>
                    <a:pt x="723016" y="1068056"/>
                    <a:pt x="787400" y="1092200"/>
                  </a:cubicBezTo>
                  <a:cubicBezTo>
                    <a:pt x="820086" y="1104457"/>
                    <a:pt x="854922" y="1110027"/>
                    <a:pt x="889000" y="1117600"/>
                  </a:cubicBezTo>
                  <a:cubicBezTo>
                    <a:pt x="1061175" y="1155861"/>
                    <a:pt x="1048453" y="1146245"/>
                    <a:pt x="1270000" y="1168400"/>
                  </a:cubicBezTo>
                  <a:cubicBezTo>
                    <a:pt x="1303867" y="1176867"/>
                    <a:pt x="1337166" y="1188061"/>
                    <a:pt x="1371600" y="1193800"/>
                  </a:cubicBezTo>
                  <a:cubicBezTo>
                    <a:pt x="1584083" y="1229214"/>
                    <a:pt x="1789244" y="1231814"/>
                    <a:pt x="2006600" y="1244600"/>
                  </a:cubicBezTo>
                  <a:lnTo>
                    <a:pt x="2971800" y="1219200"/>
                  </a:lnTo>
                  <a:cubicBezTo>
                    <a:pt x="3023248" y="1216861"/>
                    <a:pt x="3073530" y="1203013"/>
                    <a:pt x="3124200" y="1193800"/>
                  </a:cubicBezTo>
                  <a:cubicBezTo>
                    <a:pt x="3166675" y="1186077"/>
                    <a:pt x="3208725" y="1176123"/>
                    <a:pt x="3251200" y="1168400"/>
                  </a:cubicBezTo>
                  <a:cubicBezTo>
                    <a:pt x="3301870" y="1159187"/>
                    <a:pt x="3353418" y="1154580"/>
                    <a:pt x="3403600" y="1143000"/>
                  </a:cubicBezTo>
                  <a:cubicBezTo>
                    <a:pt x="3463660" y="1129140"/>
                    <a:pt x="3521602" y="1107149"/>
                    <a:pt x="3581400" y="1092200"/>
                  </a:cubicBezTo>
                  <a:cubicBezTo>
                    <a:pt x="3828809" y="1030348"/>
                    <a:pt x="3629260" y="1118776"/>
                    <a:pt x="4013200" y="965200"/>
                  </a:cubicBezTo>
                  <a:cubicBezTo>
                    <a:pt x="4058459" y="947097"/>
                    <a:pt x="4196497" y="895959"/>
                    <a:pt x="4241800" y="863600"/>
                  </a:cubicBezTo>
                  <a:cubicBezTo>
                    <a:pt x="4271030" y="842721"/>
                    <a:pt x="4290405" y="810396"/>
                    <a:pt x="4318000" y="787400"/>
                  </a:cubicBezTo>
                  <a:cubicBezTo>
                    <a:pt x="4487831" y="645874"/>
                    <a:pt x="4288957" y="868153"/>
                    <a:pt x="4495800" y="609600"/>
                  </a:cubicBezTo>
                  <a:cubicBezTo>
                    <a:pt x="4534096" y="494713"/>
                    <a:pt x="4561377" y="456429"/>
                    <a:pt x="4470400" y="304800"/>
                  </a:cubicBezTo>
                  <a:cubicBezTo>
                    <a:pt x="4452439" y="274866"/>
                    <a:pt x="4402667" y="287867"/>
                    <a:pt x="4368800" y="279400"/>
                  </a:cubicBezTo>
                  <a:cubicBezTo>
                    <a:pt x="4343400" y="262467"/>
                    <a:pt x="4319904" y="242252"/>
                    <a:pt x="4292600" y="228600"/>
                  </a:cubicBezTo>
                  <a:cubicBezTo>
                    <a:pt x="4207495" y="186047"/>
                    <a:pt x="4060232" y="185848"/>
                    <a:pt x="3987800" y="177800"/>
                  </a:cubicBezTo>
                  <a:cubicBezTo>
                    <a:pt x="3953933" y="169333"/>
                    <a:pt x="3920758" y="157337"/>
                    <a:pt x="3886200" y="152400"/>
                  </a:cubicBezTo>
                  <a:cubicBezTo>
                    <a:pt x="3737302" y="131129"/>
                    <a:pt x="3405146" y="110782"/>
                    <a:pt x="3276600" y="101600"/>
                  </a:cubicBezTo>
                  <a:lnTo>
                    <a:pt x="1625600" y="127000"/>
                  </a:lnTo>
                  <a:cubicBezTo>
                    <a:pt x="1590706" y="128011"/>
                    <a:pt x="1558695" y="148545"/>
                    <a:pt x="1524000" y="152400"/>
                  </a:cubicBezTo>
                  <a:cubicBezTo>
                    <a:pt x="1405891" y="165523"/>
                    <a:pt x="1286933" y="169333"/>
                    <a:pt x="1168400" y="177800"/>
                  </a:cubicBezTo>
                  <a:cubicBezTo>
                    <a:pt x="1092200" y="203200"/>
                    <a:pt x="1011642" y="218079"/>
                    <a:pt x="939800" y="254000"/>
                  </a:cubicBezTo>
                  <a:cubicBezTo>
                    <a:pt x="602835" y="422482"/>
                    <a:pt x="1023616" y="218079"/>
                    <a:pt x="762000" y="330200"/>
                  </a:cubicBezTo>
                  <a:cubicBezTo>
                    <a:pt x="542292" y="424361"/>
                    <a:pt x="762903" y="346832"/>
                    <a:pt x="584200" y="406400"/>
                  </a:cubicBezTo>
                  <a:cubicBezTo>
                    <a:pt x="550333" y="431800"/>
                    <a:pt x="520464" y="463668"/>
                    <a:pt x="482600" y="482600"/>
                  </a:cubicBezTo>
                  <a:cubicBezTo>
                    <a:pt x="451376" y="498212"/>
                    <a:pt x="413686" y="495743"/>
                    <a:pt x="381000" y="508000"/>
                  </a:cubicBezTo>
                  <a:cubicBezTo>
                    <a:pt x="345547" y="521295"/>
                    <a:pt x="313267" y="541867"/>
                    <a:pt x="279400" y="558800"/>
                  </a:cubicBezTo>
                  <a:cubicBezTo>
                    <a:pt x="149860" y="753110"/>
                    <a:pt x="327518" y="513928"/>
                    <a:pt x="127000" y="685800"/>
                  </a:cubicBezTo>
                  <a:cubicBezTo>
                    <a:pt x="102496" y="706804"/>
                    <a:pt x="23796" y="827906"/>
                    <a:pt x="0" y="863600"/>
                  </a:cubicBezTo>
                  <a:cubicBezTo>
                    <a:pt x="8467" y="965200"/>
                    <a:pt x="-6840" y="1071680"/>
                    <a:pt x="25400" y="1168400"/>
                  </a:cubicBezTo>
                  <a:cubicBezTo>
                    <a:pt x="38787" y="1208561"/>
                    <a:pt x="92552" y="1219994"/>
                    <a:pt x="127000" y="1244600"/>
                  </a:cubicBezTo>
                  <a:cubicBezTo>
                    <a:pt x="296850" y="1365921"/>
                    <a:pt x="111641" y="1236921"/>
                    <a:pt x="279400" y="1320800"/>
                  </a:cubicBezTo>
                  <a:cubicBezTo>
                    <a:pt x="306704" y="1334452"/>
                    <a:pt x="325290" y="1367963"/>
                    <a:pt x="355600" y="1371600"/>
                  </a:cubicBezTo>
                  <a:cubicBezTo>
                    <a:pt x="540731" y="1393816"/>
                    <a:pt x="728133" y="1388533"/>
                    <a:pt x="914400" y="1397000"/>
                  </a:cubicBezTo>
                  <a:cubicBezTo>
                    <a:pt x="1117600" y="1388533"/>
                    <a:pt x="1321868" y="1394059"/>
                    <a:pt x="1524000" y="1371600"/>
                  </a:cubicBezTo>
                  <a:cubicBezTo>
                    <a:pt x="1554340" y="1368229"/>
                    <a:pt x="1572896" y="1334452"/>
                    <a:pt x="1600200" y="1320800"/>
                  </a:cubicBezTo>
                  <a:cubicBezTo>
                    <a:pt x="1624147" y="1308826"/>
                    <a:pt x="1652026" y="1306479"/>
                    <a:pt x="1676400" y="1295400"/>
                  </a:cubicBezTo>
                  <a:lnTo>
                    <a:pt x="1981200" y="1143000"/>
                  </a:lnTo>
                  <a:lnTo>
                    <a:pt x="2082800" y="1092200"/>
                  </a:lnTo>
                  <a:cubicBezTo>
                    <a:pt x="2124910" y="1029035"/>
                    <a:pt x="2156778" y="988060"/>
                    <a:pt x="2184400" y="914400"/>
                  </a:cubicBezTo>
                  <a:cubicBezTo>
                    <a:pt x="2201294" y="869349"/>
                    <a:pt x="2226422" y="725301"/>
                    <a:pt x="2235200" y="685800"/>
                  </a:cubicBezTo>
                  <a:cubicBezTo>
                    <a:pt x="2242773" y="651722"/>
                    <a:pt x="2246849" y="616286"/>
                    <a:pt x="2260600" y="584200"/>
                  </a:cubicBezTo>
                  <a:cubicBezTo>
                    <a:pt x="2272625" y="556141"/>
                    <a:pt x="2297748" y="535304"/>
                    <a:pt x="2311400" y="508000"/>
                  </a:cubicBezTo>
                  <a:cubicBezTo>
                    <a:pt x="2323374" y="484053"/>
                    <a:pt x="2328333" y="457200"/>
                    <a:pt x="2336800" y="431800"/>
                  </a:cubicBezTo>
                  <a:cubicBezTo>
                    <a:pt x="2319867" y="330200"/>
                    <a:pt x="2318572" y="224716"/>
                    <a:pt x="2286000" y="127000"/>
                  </a:cubicBezTo>
                  <a:cubicBezTo>
                    <a:pt x="2259156" y="46469"/>
                    <a:pt x="2172694" y="39732"/>
                    <a:pt x="2108200" y="25400"/>
                  </a:cubicBezTo>
                  <a:cubicBezTo>
                    <a:pt x="2066056" y="16035"/>
                    <a:pt x="2023533" y="8467"/>
                    <a:pt x="1981200" y="0"/>
                  </a:cubicBezTo>
                  <a:cubicBezTo>
                    <a:pt x="1769533" y="16933"/>
                    <a:pt x="1556680" y="22736"/>
                    <a:pt x="1346200" y="50800"/>
                  </a:cubicBezTo>
                  <a:cubicBezTo>
                    <a:pt x="1301006" y="56826"/>
                    <a:pt x="1260517" y="82319"/>
                    <a:pt x="1219200" y="101600"/>
                  </a:cubicBezTo>
                  <a:cubicBezTo>
                    <a:pt x="1133421" y="141630"/>
                    <a:pt x="1049867" y="186267"/>
                    <a:pt x="965200" y="228600"/>
                  </a:cubicBezTo>
                  <a:lnTo>
                    <a:pt x="711200" y="355600"/>
                  </a:lnTo>
                  <a:cubicBezTo>
                    <a:pt x="638827" y="391786"/>
                    <a:pt x="546387" y="434760"/>
                    <a:pt x="482600" y="482600"/>
                  </a:cubicBezTo>
                  <a:cubicBezTo>
                    <a:pt x="417409" y="531493"/>
                    <a:pt x="398625" y="570463"/>
                    <a:pt x="355600" y="635000"/>
                  </a:cubicBezTo>
                  <a:cubicBezTo>
                    <a:pt x="384743" y="707857"/>
                    <a:pt x="403200" y="779291"/>
                    <a:pt x="457200" y="838200"/>
                  </a:cubicBezTo>
                  <a:cubicBezTo>
                    <a:pt x="530018" y="917638"/>
                    <a:pt x="592235" y="1013335"/>
                    <a:pt x="685800" y="1066800"/>
                  </a:cubicBezTo>
                  <a:cubicBezTo>
                    <a:pt x="774776" y="1117643"/>
                    <a:pt x="917483" y="1203551"/>
                    <a:pt x="1016000" y="1244600"/>
                  </a:cubicBezTo>
                  <a:cubicBezTo>
                    <a:pt x="1065429" y="1265195"/>
                    <a:pt x="1118971" y="1274805"/>
                    <a:pt x="1168400" y="1295400"/>
                  </a:cubicBezTo>
                  <a:cubicBezTo>
                    <a:pt x="1220827" y="1317245"/>
                    <a:pt x="1267313" y="1352497"/>
                    <a:pt x="1320800" y="1371600"/>
                  </a:cubicBezTo>
                  <a:cubicBezTo>
                    <a:pt x="1386550" y="1395082"/>
                    <a:pt x="1456539" y="1404411"/>
                    <a:pt x="1524000" y="1422400"/>
                  </a:cubicBezTo>
                  <a:cubicBezTo>
                    <a:pt x="1583557" y="1438282"/>
                    <a:pt x="1641800" y="1459082"/>
                    <a:pt x="1701800" y="1473200"/>
                  </a:cubicBezTo>
                  <a:cubicBezTo>
                    <a:pt x="1785848" y="1492976"/>
                    <a:pt x="1870461" y="1510871"/>
                    <a:pt x="1955800" y="1524000"/>
                  </a:cubicBezTo>
                  <a:cubicBezTo>
                    <a:pt x="2090733" y="1544759"/>
                    <a:pt x="2362200" y="1574800"/>
                    <a:pt x="2362200" y="1574800"/>
                  </a:cubicBezTo>
                  <a:cubicBezTo>
                    <a:pt x="3005667" y="1566333"/>
                    <a:pt x="3649613" y="1575644"/>
                    <a:pt x="4292600" y="1549400"/>
                  </a:cubicBezTo>
                  <a:cubicBezTo>
                    <a:pt x="4439438" y="1543407"/>
                    <a:pt x="4792805" y="1482966"/>
                    <a:pt x="5003800" y="1447800"/>
                  </a:cubicBezTo>
                  <a:cubicBezTo>
                    <a:pt x="5380268" y="1297213"/>
                    <a:pt x="4912043" y="1488581"/>
                    <a:pt x="5232400" y="1346200"/>
                  </a:cubicBezTo>
                  <a:cubicBezTo>
                    <a:pt x="5274065" y="1327682"/>
                    <a:pt x="5317735" y="1313918"/>
                    <a:pt x="5359400" y="1295400"/>
                  </a:cubicBezTo>
                  <a:cubicBezTo>
                    <a:pt x="5394001" y="1280022"/>
                    <a:pt x="5425547" y="1257895"/>
                    <a:pt x="5461000" y="1244600"/>
                  </a:cubicBezTo>
                  <a:cubicBezTo>
                    <a:pt x="5572957" y="1202616"/>
                    <a:pt x="5559986" y="1242839"/>
                    <a:pt x="5664200" y="1168400"/>
                  </a:cubicBezTo>
                  <a:cubicBezTo>
                    <a:pt x="5693430" y="1147521"/>
                    <a:pt x="5715000" y="1117600"/>
                    <a:pt x="5740400" y="1092200"/>
                  </a:cubicBezTo>
                  <a:cubicBezTo>
                    <a:pt x="5769785" y="974658"/>
                    <a:pt x="5801741" y="896951"/>
                    <a:pt x="5740400" y="762000"/>
                  </a:cubicBezTo>
                  <a:cubicBezTo>
                    <a:pt x="5724732" y="727530"/>
                    <a:pt x="5670305" y="732203"/>
                    <a:pt x="5638800" y="711200"/>
                  </a:cubicBezTo>
                  <a:cubicBezTo>
                    <a:pt x="5568353" y="664235"/>
                    <a:pt x="5518622" y="575404"/>
                    <a:pt x="5435600" y="558800"/>
                  </a:cubicBezTo>
                  <a:cubicBezTo>
                    <a:pt x="5393267" y="550333"/>
                    <a:pt x="5350483" y="543871"/>
                    <a:pt x="5308600" y="533400"/>
                  </a:cubicBezTo>
                  <a:cubicBezTo>
                    <a:pt x="5282625" y="526906"/>
                    <a:pt x="5258654" y="513251"/>
                    <a:pt x="5232400" y="508000"/>
                  </a:cubicBezTo>
                  <a:cubicBezTo>
                    <a:pt x="5173694" y="496259"/>
                    <a:pt x="5113443" y="493633"/>
                    <a:pt x="5054600" y="482600"/>
                  </a:cubicBezTo>
                  <a:cubicBezTo>
                    <a:pt x="4544302" y="386919"/>
                    <a:pt x="5074503" y="467300"/>
                    <a:pt x="4648200" y="406400"/>
                  </a:cubicBezTo>
                  <a:cubicBezTo>
                    <a:pt x="4605867" y="389467"/>
                    <a:pt x="4564455" y="370018"/>
                    <a:pt x="4521200" y="355600"/>
                  </a:cubicBezTo>
                  <a:cubicBezTo>
                    <a:pt x="4373322" y="306307"/>
                    <a:pt x="4219501" y="315907"/>
                    <a:pt x="4064000" y="304800"/>
                  </a:cubicBezTo>
                  <a:cubicBezTo>
                    <a:pt x="3725333" y="313267"/>
                    <a:pt x="3386423" y="314817"/>
                    <a:pt x="3048000" y="330200"/>
                  </a:cubicBezTo>
                  <a:cubicBezTo>
                    <a:pt x="3013127" y="331785"/>
                    <a:pt x="2978486" y="341849"/>
                    <a:pt x="2946400" y="355600"/>
                  </a:cubicBezTo>
                  <a:cubicBezTo>
                    <a:pt x="2905364" y="373187"/>
                    <a:pt x="2751481" y="499719"/>
                    <a:pt x="2743200" y="508000"/>
                  </a:cubicBezTo>
                  <a:cubicBezTo>
                    <a:pt x="2682184" y="569016"/>
                    <a:pt x="2697988" y="588095"/>
                    <a:pt x="2667000" y="660400"/>
                  </a:cubicBezTo>
                  <a:cubicBezTo>
                    <a:pt x="2652085" y="695203"/>
                    <a:pt x="2633133" y="728133"/>
                    <a:pt x="2616200" y="762000"/>
                  </a:cubicBezTo>
                  <a:cubicBezTo>
                    <a:pt x="2625552" y="902287"/>
                    <a:pt x="2575333" y="1102133"/>
                    <a:pt x="2692400" y="1219200"/>
                  </a:cubicBezTo>
                  <a:cubicBezTo>
                    <a:pt x="2713986" y="1240786"/>
                    <a:pt x="2741296" y="1256348"/>
                    <a:pt x="2768600" y="1270000"/>
                  </a:cubicBezTo>
                  <a:cubicBezTo>
                    <a:pt x="2809381" y="1290390"/>
                    <a:pt x="2853267" y="1303867"/>
                    <a:pt x="2895600" y="1320800"/>
                  </a:cubicBezTo>
                  <a:cubicBezTo>
                    <a:pt x="3276600" y="1312333"/>
                    <a:pt x="3658628" y="1324629"/>
                    <a:pt x="4038600" y="1295400"/>
                  </a:cubicBezTo>
                  <a:cubicBezTo>
                    <a:pt x="4102890" y="1290455"/>
                    <a:pt x="4155229" y="1239590"/>
                    <a:pt x="4216400" y="1219200"/>
                  </a:cubicBezTo>
                  <a:cubicBezTo>
                    <a:pt x="4390603" y="1161132"/>
                    <a:pt x="4415448" y="1186092"/>
                    <a:pt x="4572000" y="1117600"/>
                  </a:cubicBezTo>
                  <a:cubicBezTo>
                    <a:pt x="4952298" y="951220"/>
                    <a:pt x="4699104" y="1022324"/>
                    <a:pt x="4927600" y="965200"/>
                  </a:cubicBezTo>
                  <a:cubicBezTo>
                    <a:pt x="5121456" y="835963"/>
                    <a:pt x="5058097" y="927561"/>
                    <a:pt x="5105400" y="762000"/>
                  </a:cubicBezTo>
                  <a:cubicBezTo>
                    <a:pt x="5112755" y="736256"/>
                    <a:pt x="5122333" y="711200"/>
                    <a:pt x="5130800" y="685800"/>
                  </a:cubicBezTo>
                  <a:cubicBezTo>
                    <a:pt x="5122044" y="615754"/>
                    <a:pt x="5119155" y="484710"/>
                    <a:pt x="5080000" y="406400"/>
                  </a:cubicBezTo>
                  <a:cubicBezTo>
                    <a:pt x="5066348" y="379096"/>
                    <a:pt x="5050786" y="351786"/>
                    <a:pt x="5029200" y="330200"/>
                  </a:cubicBezTo>
                  <a:cubicBezTo>
                    <a:pt x="4954485" y="255485"/>
                    <a:pt x="4901202" y="278901"/>
                    <a:pt x="4800600" y="228600"/>
                  </a:cubicBezTo>
                  <a:cubicBezTo>
                    <a:pt x="4634539" y="145569"/>
                    <a:pt x="4707016" y="170669"/>
                    <a:pt x="4445000" y="127000"/>
                  </a:cubicBezTo>
                  <a:cubicBezTo>
                    <a:pt x="4394200" y="118533"/>
                    <a:pt x="4343219" y="111091"/>
                    <a:pt x="4292600" y="101600"/>
                  </a:cubicBezTo>
                  <a:cubicBezTo>
                    <a:pt x="4207735" y="85688"/>
                    <a:pt x="4038600" y="50800"/>
                    <a:pt x="4038600" y="50800"/>
                  </a:cubicBezTo>
                  <a:cubicBezTo>
                    <a:pt x="3657600" y="59267"/>
                    <a:pt x="3275420" y="45067"/>
                    <a:pt x="2895600" y="76200"/>
                  </a:cubicBezTo>
                  <a:cubicBezTo>
                    <a:pt x="2641641" y="97016"/>
                    <a:pt x="2543290" y="169603"/>
                    <a:pt x="2336800" y="228600"/>
                  </a:cubicBezTo>
                  <a:cubicBezTo>
                    <a:pt x="2269668" y="247780"/>
                    <a:pt x="2202062" y="265708"/>
                    <a:pt x="2133600" y="279400"/>
                  </a:cubicBezTo>
                  <a:cubicBezTo>
                    <a:pt x="2074894" y="291141"/>
                    <a:pt x="2014854" y="294958"/>
                    <a:pt x="1955800" y="304800"/>
                  </a:cubicBezTo>
                  <a:cubicBezTo>
                    <a:pt x="1838523" y="324346"/>
                    <a:pt x="1744241" y="351340"/>
                    <a:pt x="1625600" y="381000"/>
                  </a:cubicBezTo>
                  <a:cubicBezTo>
                    <a:pt x="1591733" y="389467"/>
                    <a:pt x="1558558" y="401463"/>
                    <a:pt x="1524000" y="406400"/>
                  </a:cubicBezTo>
                  <a:lnTo>
                    <a:pt x="1346200" y="431800"/>
                  </a:lnTo>
                  <a:cubicBezTo>
                    <a:pt x="1295298" y="439631"/>
                    <a:pt x="1245018" y="451809"/>
                    <a:pt x="1193800" y="457200"/>
                  </a:cubicBezTo>
                  <a:cubicBezTo>
                    <a:pt x="1084015" y="468756"/>
                    <a:pt x="973667" y="474133"/>
                    <a:pt x="863600" y="482600"/>
                  </a:cubicBezTo>
                  <a:cubicBezTo>
                    <a:pt x="829733" y="491067"/>
                    <a:pt x="796231" y="501154"/>
                    <a:pt x="762000" y="508000"/>
                  </a:cubicBezTo>
                  <a:cubicBezTo>
                    <a:pt x="711499" y="518100"/>
                    <a:pt x="659874" y="522228"/>
                    <a:pt x="609600" y="533400"/>
                  </a:cubicBezTo>
                  <a:cubicBezTo>
                    <a:pt x="583464" y="539208"/>
                    <a:pt x="559375" y="552306"/>
                    <a:pt x="533400" y="558800"/>
                  </a:cubicBezTo>
                  <a:cubicBezTo>
                    <a:pt x="491517" y="569271"/>
                    <a:pt x="448050" y="572841"/>
                    <a:pt x="406400" y="584200"/>
                  </a:cubicBezTo>
                  <a:cubicBezTo>
                    <a:pt x="354739" y="598289"/>
                    <a:pt x="254000" y="635000"/>
                    <a:pt x="254000" y="635000"/>
                  </a:cubicBezTo>
                  <a:cubicBezTo>
                    <a:pt x="245533" y="660400"/>
                    <a:pt x="228600" y="684426"/>
                    <a:pt x="228600" y="711200"/>
                  </a:cubicBezTo>
                  <a:cubicBezTo>
                    <a:pt x="228600" y="807125"/>
                    <a:pt x="235944" y="896344"/>
                    <a:pt x="304800" y="965200"/>
                  </a:cubicBezTo>
                  <a:cubicBezTo>
                    <a:pt x="326386" y="986786"/>
                    <a:pt x="355600" y="999067"/>
                    <a:pt x="381000" y="1016000"/>
                  </a:cubicBezTo>
                  <a:cubicBezTo>
                    <a:pt x="522816" y="1228724"/>
                    <a:pt x="392557" y="1077458"/>
                    <a:pt x="914400" y="1117600"/>
                  </a:cubicBezTo>
                  <a:cubicBezTo>
                    <a:pt x="974092" y="1122192"/>
                    <a:pt x="1032794" y="1135574"/>
                    <a:pt x="1092200" y="1143000"/>
                  </a:cubicBezTo>
                  <a:cubicBezTo>
                    <a:pt x="1168277" y="1152510"/>
                    <a:pt x="1244600" y="1159933"/>
                    <a:pt x="1320800" y="1168400"/>
                  </a:cubicBezTo>
                  <a:cubicBezTo>
                    <a:pt x="1437161" y="1207187"/>
                    <a:pt x="1370226" y="1193800"/>
                    <a:pt x="1524000" y="1193800"/>
                  </a:cubicBezTo>
                </a:path>
              </a:pathLst>
            </a:custGeom>
            <a:ln w="47625">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650" name="Group 649"/>
            <p:cNvGrpSpPr/>
            <p:nvPr/>
          </p:nvGrpSpPr>
          <p:grpSpPr>
            <a:xfrm flipV="1">
              <a:off x="17173584" y="8246539"/>
              <a:ext cx="1447794" cy="100043"/>
              <a:chOff x="18135600" y="17907000"/>
              <a:chExt cx="4056399" cy="304800"/>
            </a:xfrm>
          </p:grpSpPr>
          <p:sp>
            <p:nvSpPr>
              <p:cNvPr id="651" name="Rectangle 650"/>
              <p:cNvSpPr/>
              <p:nvPr/>
            </p:nvSpPr>
            <p:spPr>
              <a:xfrm flipH="1">
                <a:off x="19354800" y="17907000"/>
                <a:ext cx="322599" cy="304800"/>
              </a:xfrm>
              <a:prstGeom prst="rect">
                <a:avLst/>
              </a:prstGeom>
              <a:solidFill>
                <a:schemeClr val="accent2">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652" name="Rectangle 651"/>
              <p:cNvSpPr/>
              <p:nvPr/>
            </p:nvSpPr>
            <p:spPr>
              <a:xfrm flipH="1">
                <a:off x="19659600" y="17907000"/>
                <a:ext cx="1127760" cy="304800"/>
              </a:xfrm>
              <a:prstGeom prst="rect">
                <a:avLst/>
              </a:prstGeom>
              <a:solidFill>
                <a:srgbClr val="00C6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653" name="Rectangle 652"/>
              <p:cNvSpPr/>
              <p:nvPr/>
            </p:nvSpPr>
            <p:spPr>
              <a:xfrm flipH="1">
                <a:off x="20802600" y="17907000"/>
                <a:ext cx="792480" cy="304800"/>
              </a:xfrm>
              <a:prstGeom prst="rect">
                <a:avLst/>
              </a:prstGeom>
              <a:solidFill>
                <a:schemeClr val="accent4">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654" name="Rectangle 653"/>
              <p:cNvSpPr/>
              <p:nvPr/>
            </p:nvSpPr>
            <p:spPr>
              <a:xfrm flipH="1">
                <a:off x="18440400" y="17907000"/>
                <a:ext cx="914400" cy="304800"/>
              </a:xfrm>
              <a:prstGeom prst="rect">
                <a:avLst/>
              </a:prstGeom>
              <a:solidFill>
                <a:srgbClr val="0000FF"/>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655" name="Rectangle 654"/>
              <p:cNvSpPr/>
              <p:nvPr/>
            </p:nvSpPr>
            <p:spPr>
              <a:xfrm flipH="1">
                <a:off x="18135600" y="17907000"/>
                <a:ext cx="322599" cy="304800"/>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656" name="Rectangle 655"/>
              <p:cNvSpPr/>
              <p:nvPr/>
            </p:nvSpPr>
            <p:spPr>
              <a:xfrm flipH="1">
                <a:off x="21564600" y="17907000"/>
                <a:ext cx="292119" cy="304800"/>
              </a:xfrm>
              <a:prstGeom prst="rect">
                <a:avLst/>
              </a:prstGeom>
              <a:solidFill>
                <a:schemeClr val="accent3">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657" name="Rectangle 656"/>
              <p:cNvSpPr/>
              <p:nvPr/>
            </p:nvSpPr>
            <p:spPr>
              <a:xfrm flipH="1">
                <a:off x="21869400" y="17907000"/>
                <a:ext cx="322599" cy="304800"/>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grpSp>
        <p:sp>
          <p:nvSpPr>
            <p:cNvPr id="658" name="Freeform 657"/>
            <p:cNvSpPr/>
            <p:nvPr/>
          </p:nvSpPr>
          <p:spPr>
            <a:xfrm>
              <a:off x="19000987" y="7855150"/>
              <a:ext cx="1523993" cy="1314249"/>
            </a:xfrm>
            <a:custGeom>
              <a:avLst/>
              <a:gdLst>
                <a:gd name="connsiteX0" fmla="*/ 3403600 w 5775419"/>
                <a:gd name="connsiteY0" fmla="*/ 1244600 h 1701800"/>
                <a:gd name="connsiteX1" fmla="*/ 3987800 w 5775419"/>
                <a:gd name="connsiteY1" fmla="*/ 1193800 h 1701800"/>
                <a:gd name="connsiteX2" fmla="*/ 4064000 w 5775419"/>
                <a:gd name="connsiteY2" fmla="*/ 1168400 h 1701800"/>
                <a:gd name="connsiteX3" fmla="*/ 4140200 w 5775419"/>
                <a:gd name="connsiteY3" fmla="*/ 1117600 h 1701800"/>
                <a:gd name="connsiteX4" fmla="*/ 4165600 w 5775419"/>
                <a:gd name="connsiteY4" fmla="*/ 1041400 h 1701800"/>
                <a:gd name="connsiteX5" fmla="*/ 4216400 w 5775419"/>
                <a:gd name="connsiteY5" fmla="*/ 812800 h 1701800"/>
                <a:gd name="connsiteX6" fmla="*/ 4241800 w 5775419"/>
                <a:gd name="connsiteY6" fmla="*/ 711200 h 1701800"/>
                <a:gd name="connsiteX7" fmla="*/ 3759200 w 5775419"/>
                <a:gd name="connsiteY7" fmla="*/ 584200 h 1701800"/>
                <a:gd name="connsiteX8" fmla="*/ 3606800 w 5775419"/>
                <a:gd name="connsiteY8" fmla="*/ 635000 h 1701800"/>
                <a:gd name="connsiteX9" fmla="*/ 3530600 w 5775419"/>
                <a:gd name="connsiteY9" fmla="*/ 660400 h 1701800"/>
                <a:gd name="connsiteX10" fmla="*/ 3454400 w 5775419"/>
                <a:gd name="connsiteY10" fmla="*/ 711200 h 1701800"/>
                <a:gd name="connsiteX11" fmla="*/ 3378200 w 5775419"/>
                <a:gd name="connsiteY11" fmla="*/ 736600 h 1701800"/>
                <a:gd name="connsiteX12" fmla="*/ 3302000 w 5775419"/>
                <a:gd name="connsiteY12" fmla="*/ 787400 h 1701800"/>
                <a:gd name="connsiteX13" fmla="*/ 3225800 w 5775419"/>
                <a:gd name="connsiteY13" fmla="*/ 812800 h 1701800"/>
                <a:gd name="connsiteX14" fmla="*/ 3149600 w 5775419"/>
                <a:gd name="connsiteY14" fmla="*/ 863600 h 1701800"/>
                <a:gd name="connsiteX15" fmla="*/ 2997200 w 5775419"/>
                <a:gd name="connsiteY15" fmla="*/ 914400 h 1701800"/>
                <a:gd name="connsiteX16" fmla="*/ 2895600 w 5775419"/>
                <a:gd name="connsiteY16" fmla="*/ 965200 h 1701800"/>
                <a:gd name="connsiteX17" fmla="*/ 2794000 w 5775419"/>
                <a:gd name="connsiteY17" fmla="*/ 990600 h 1701800"/>
                <a:gd name="connsiteX18" fmla="*/ 2717800 w 5775419"/>
                <a:gd name="connsiteY18" fmla="*/ 1016000 h 1701800"/>
                <a:gd name="connsiteX19" fmla="*/ 2616200 w 5775419"/>
                <a:gd name="connsiteY19" fmla="*/ 1041400 h 1701800"/>
                <a:gd name="connsiteX20" fmla="*/ 2514600 w 5775419"/>
                <a:gd name="connsiteY20" fmla="*/ 1092200 h 1701800"/>
                <a:gd name="connsiteX21" fmla="*/ 2286000 w 5775419"/>
                <a:gd name="connsiteY21" fmla="*/ 1143000 h 1701800"/>
                <a:gd name="connsiteX22" fmla="*/ 2159000 w 5775419"/>
                <a:gd name="connsiteY22" fmla="*/ 1193800 h 1701800"/>
                <a:gd name="connsiteX23" fmla="*/ 1854200 w 5775419"/>
                <a:gd name="connsiteY23" fmla="*/ 1244600 h 1701800"/>
                <a:gd name="connsiteX24" fmla="*/ 1752600 w 5775419"/>
                <a:gd name="connsiteY24" fmla="*/ 1270000 h 1701800"/>
                <a:gd name="connsiteX25" fmla="*/ 1651000 w 5775419"/>
                <a:gd name="connsiteY25" fmla="*/ 1320800 h 1701800"/>
                <a:gd name="connsiteX26" fmla="*/ 965200 w 5775419"/>
                <a:gd name="connsiteY26" fmla="*/ 1168400 h 1701800"/>
                <a:gd name="connsiteX27" fmla="*/ 939800 w 5775419"/>
                <a:gd name="connsiteY27" fmla="*/ 1016000 h 1701800"/>
                <a:gd name="connsiteX28" fmla="*/ 1041400 w 5775419"/>
                <a:gd name="connsiteY28" fmla="*/ 635000 h 1701800"/>
                <a:gd name="connsiteX29" fmla="*/ 1193800 w 5775419"/>
                <a:gd name="connsiteY29" fmla="*/ 609600 h 1701800"/>
                <a:gd name="connsiteX30" fmla="*/ 2438400 w 5775419"/>
                <a:gd name="connsiteY30" fmla="*/ 635000 h 1701800"/>
                <a:gd name="connsiteX31" fmla="*/ 2794000 w 5775419"/>
                <a:gd name="connsiteY31" fmla="*/ 889000 h 1701800"/>
                <a:gd name="connsiteX32" fmla="*/ 2870200 w 5775419"/>
                <a:gd name="connsiteY32" fmla="*/ 914400 h 1701800"/>
                <a:gd name="connsiteX33" fmla="*/ 3073400 w 5775419"/>
                <a:gd name="connsiteY33" fmla="*/ 1066800 h 1701800"/>
                <a:gd name="connsiteX34" fmla="*/ 3200400 w 5775419"/>
                <a:gd name="connsiteY34" fmla="*/ 1117600 h 1701800"/>
                <a:gd name="connsiteX35" fmla="*/ 3276600 w 5775419"/>
                <a:gd name="connsiteY35" fmla="*/ 1168400 h 1701800"/>
                <a:gd name="connsiteX36" fmla="*/ 3429000 w 5775419"/>
                <a:gd name="connsiteY36" fmla="*/ 1219200 h 1701800"/>
                <a:gd name="connsiteX37" fmla="*/ 3556000 w 5775419"/>
                <a:gd name="connsiteY37" fmla="*/ 1295400 h 1701800"/>
                <a:gd name="connsiteX38" fmla="*/ 3708400 w 5775419"/>
                <a:gd name="connsiteY38" fmla="*/ 1320800 h 1701800"/>
                <a:gd name="connsiteX39" fmla="*/ 4038600 w 5775419"/>
                <a:gd name="connsiteY39" fmla="*/ 1422400 h 1701800"/>
                <a:gd name="connsiteX40" fmla="*/ 4343400 w 5775419"/>
                <a:gd name="connsiteY40" fmla="*/ 1473200 h 1701800"/>
                <a:gd name="connsiteX41" fmla="*/ 4876800 w 5775419"/>
                <a:gd name="connsiteY41" fmla="*/ 1447800 h 1701800"/>
                <a:gd name="connsiteX42" fmla="*/ 5029200 w 5775419"/>
                <a:gd name="connsiteY42" fmla="*/ 1371600 h 1701800"/>
                <a:gd name="connsiteX43" fmla="*/ 5156200 w 5775419"/>
                <a:gd name="connsiteY43" fmla="*/ 1295400 h 1701800"/>
                <a:gd name="connsiteX44" fmla="*/ 5232400 w 5775419"/>
                <a:gd name="connsiteY44" fmla="*/ 1244600 h 1701800"/>
                <a:gd name="connsiteX45" fmla="*/ 5308600 w 5775419"/>
                <a:gd name="connsiteY45" fmla="*/ 1219200 h 1701800"/>
                <a:gd name="connsiteX46" fmla="*/ 5384800 w 5775419"/>
                <a:gd name="connsiteY46" fmla="*/ 1016000 h 1701800"/>
                <a:gd name="connsiteX47" fmla="*/ 5257800 w 5775419"/>
                <a:gd name="connsiteY47" fmla="*/ 406400 h 1701800"/>
                <a:gd name="connsiteX48" fmla="*/ 5003800 w 5775419"/>
                <a:gd name="connsiteY48" fmla="*/ 330200 h 1701800"/>
                <a:gd name="connsiteX49" fmla="*/ 4368800 w 5775419"/>
                <a:gd name="connsiteY49" fmla="*/ 381000 h 1701800"/>
                <a:gd name="connsiteX50" fmla="*/ 4064000 w 5775419"/>
                <a:gd name="connsiteY50" fmla="*/ 584200 h 1701800"/>
                <a:gd name="connsiteX51" fmla="*/ 3987800 w 5775419"/>
                <a:gd name="connsiteY51" fmla="*/ 685800 h 1701800"/>
                <a:gd name="connsiteX52" fmla="*/ 3784600 w 5775419"/>
                <a:gd name="connsiteY52" fmla="*/ 787400 h 1701800"/>
                <a:gd name="connsiteX53" fmla="*/ 3657600 w 5775419"/>
                <a:gd name="connsiteY53" fmla="*/ 863600 h 1701800"/>
                <a:gd name="connsiteX54" fmla="*/ 3327400 w 5775419"/>
                <a:gd name="connsiteY54" fmla="*/ 1092200 h 1701800"/>
                <a:gd name="connsiteX55" fmla="*/ 3073400 w 5775419"/>
                <a:gd name="connsiteY55" fmla="*/ 1193800 h 1701800"/>
                <a:gd name="connsiteX56" fmla="*/ 2870200 w 5775419"/>
                <a:gd name="connsiteY56" fmla="*/ 1270000 h 1701800"/>
                <a:gd name="connsiteX57" fmla="*/ 2743200 w 5775419"/>
                <a:gd name="connsiteY57" fmla="*/ 1346200 h 1701800"/>
                <a:gd name="connsiteX58" fmla="*/ 2489200 w 5775419"/>
                <a:gd name="connsiteY58" fmla="*/ 1397000 h 1701800"/>
                <a:gd name="connsiteX59" fmla="*/ 1371600 w 5775419"/>
                <a:gd name="connsiteY59" fmla="*/ 1371600 h 1701800"/>
                <a:gd name="connsiteX60" fmla="*/ 1244600 w 5775419"/>
                <a:gd name="connsiteY60" fmla="*/ 1320800 h 1701800"/>
                <a:gd name="connsiteX61" fmla="*/ 1143000 w 5775419"/>
                <a:gd name="connsiteY61" fmla="*/ 1219200 h 1701800"/>
                <a:gd name="connsiteX62" fmla="*/ 1092200 w 5775419"/>
                <a:gd name="connsiteY62" fmla="*/ 1117600 h 1701800"/>
                <a:gd name="connsiteX63" fmla="*/ 1041400 w 5775419"/>
                <a:gd name="connsiteY63" fmla="*/ 1041400 h 1701800"/>
                <a:gd name="connsiteX64" fmla="*/ 990600 w 5775419"/>
                <a:gd name="connsiteY64" fmla="*/ 711200 h 1701800"/>
                <a:gd name="connsiteX65" fmla="*/ 1016000 w 5775419"/>
                <a:gd name="connsiteY65" fmla="*/ 355600 h 1701800"/>
                <a:gd name="connsiteX66" fmla="*/ 1473200 w 5775419"/>
                <a:gd name="connsiteY66" fmla="*/ 431800 h 1701800"/>
                <a:gd name="connsiteX67" fmla="*/ 2006600 w 5775419"/>
                <a:gd name="connsiteY67" fmla="*/ 711200 h 1701800"/>
                <a:gd name="connsiteX68" fmla="*/ 2336800 w 5775419"/>
                <a:gd name="connsiteY68" fmla="*/ 889000 h 1701800"/>
                <a:gd name="connsiteX69" fmla="*/ 2489200 w 5775419"/>
                <a:gd name="connsiteY69" fmla="*/ 965200 h 1701800"/>
                <a:gd name="connsiteX70" fmla="*/ 2616200 w 5775419"/>
                <a:gd name="connsiteY70" fmla="*/ 1041400 h 1701800"/>
                <a:gd name="connsiteX71" fmla="*/ 2768600 w 5775419"/>
                <a:gd name="connsiteY71" fmla="*/ 1092200 h 1701800"/>
                <a:gd name="connsiteX72" fmla="*/ 3175000 w 5775419"/>
                <a:gd name="connsiteY72" fmla="*/ 1244600 h 1701800"/>
                <a:gd name="connsiteX73" fmla="*/ 3378200 w 5775419"/>
                <a:gd name="connsiteY73" fmla="*/ 1320800 h 1701800"/>
                <a:gd name="connsiteX74" fmla="*/ 3581400 w 5775419"/>
                <a:gd name="connsiteY74" fmla="*/ 1371600 h 1701800"/>
                <a:gd name="connsiteX75" fmla="*/ 3759200 w 5775419"/>
                <a:gd name="connsiteY75" fmla="*/ 1422400 h 1701800"/>
                <a:gd name="connsiteX76" fmla="*/ 3937000 w 5775419"/>
                <a:gd name="connsiteY76" fmla="*/ 1447800 h 1701800"/>
                <a:gd name="connsiteX77" fmla="*/ 4064000 w 5775419"/>
                <a:gd name="connsiteY77" fmla="*/ 1473200 h 1701800"/>
                <a:gd name="connsiteX78" fmla="*/ 4216400 w 5775419"/>
                <a:gd name="connsiteY78" fmla="*/ 1498600 h 1701800"/>
                <a:gd name="connsiteX79" fmla="*/ 4902200 w 5775419"/>
                <a:gd name="connsiteY79" fmla="*/ 1473200 h 1701800"/>
                <a:gd name="connsiteX80" fmla="*/ 5054600 w 5775419"/>
                <a:gd name="connsiteY80" fmla="*/ 1422400 h 1701800"/>
                <a:gd name="connsiteX81" fmla="*/ 5308600 w 5775419"/>
                <a:gd name="connsiteY81" fmla="*/ 1320800 h 1701800"/>
                <a:gd name="connsiteX82" fmla="*/ 5537200 w 5775419"/>
                <a:gd name="connsiteY82" fmla="*/ 1193800 h 1701800"/>
                <a:gd name="connsiteX83" fmla="*/ 5511800 w 5775419"/>
                <a:gd name="connsiteY83" fmla="*/ 508000 h 1701800"/>
                <a:gd name="connsiteX84" fmla="*/ 5334000 w 5775419"/>
                <a:gd name="connsiteY84" fmla="*/ 330200 h 1701800"/>
                <a:gd name="connsiteX85" fmla="*/ 5130800 w 5775419"/>
                <a:gd name="connsiteY85" fmla="*/ 228600 h 1701800"/>
                <a:gd name="connsiteX86" fmla="*/ 5080000 w 5775419"/>
                <a:gd name="connsiteY86" fmla="*/ 152400 h 1701800"/>
                <a:gd name="connsiteX87" fmla="*/ 4927600 w 5775419"/>
                <a:gd name="connsiteY87" fmla="*/ 127000 h 1701800"/>
                <a:gd name="connsiteX88" fmla="*/ 4597400 w 5775419"/>
                <a:gd name="connsiteY88" fmla="*/ 76200 h 1701800"/>
                <a:gd name="connsiteX89" fmla="*/ 4521200 w 5775419"/>
                <a:gd name="connsiteY89" fmla="*/ 50800 h 1701800"/>
                <a:gd name="connsiteX90" fmla="*/ 3505200 w 5775419"/>
                <a:gd name="connsiteY90" fmla="*/ 101600 h 1701800"/>
                <a:gd name="connsiteX91" fmla="*/ 3378200 w 5775419"/>
                <a:gd name="connsiteY91" fmla="*/ 152400 h 1701800"/>
                <a:gd name="connsiteX92" fmla="*/ 2971800 w 5775419"/>
                <a:gd name="connsiteY92" fmla="*/ 254000 h 1701800"/>
                <a:gd name="connsiteX93" fmla="*/ 2895600 w 5775419"/>
                <a:gd name="connsiteY93" fmla="*/ 279400 h 1701800"/>
                <a:gd name="connsiteX94" fmla="*/ 863600 w 5775419"/>
                <a:gd name="connsiteY94" fmla="*/ 304800 h 1701800"/>
                <a:gd name="connsiteX95" fmla="*/ 660400 w 5775419"/>
                <a:gd name="connsiteY95" fmla="*/ 355600 h 1701800"/>
                <a:gd name="connsiteX96" fmla="*/ 431800 w 5775419"/>
                <a:gd name="connsiteY96" fmla="*/ 609600 h 1701800"/>
                <a:gd name="connsiteX97" fmla="*/ 381000 w 5775419"/>
                <a:gd name="connsiteY97" fmla="*/ 787400 h 1701800"/>
                <a:gd name="connsiteX98" fmla="*/ 330200 w 5775419"/>
                <a:gd name="connsiteY98" fmla="*/ 965200 h 1701800"/>
                <a:gd name="connsiteX99" fmla="*/ 381000 w 5775419"/>
                <a:gd name="connsiteY99" fmla="*/ 1371600 h 1701800"/>
                <a:gd name="connsiteX100" fmla="*/ 457200 w 5775419"/>
                <a:gd name="connsiteY100" fmla="*/ 1397000 h 1701800"/>
                <a:gd name="connsiteX101" fmla="*/ 533400 w 5775419"/>
                <a:gd name="connsiteY101" fmla="*/ 1447800 h 1701800"/>
                <a:gd name="connsiteX102" fmla="*/ 787400 w 5775419"/>
                <a:gd name="connsiteY102" fmla="*/ 1524000 h 1701800"/>
                <a:gd name="connsiteX103" fmla="*/ 914400 w 5775419"/>
                <a:gd name="connsiteY103" fmla="*/ 1549400 h 1701800"/>
                <a:gd name="connsiteX104" fmla="*/ 1066800 w 5775419"/>
                <a:gd name="connsiteY104" fmla="*/ 1600200 h 1701800"/>
                <a:gd name="connsiteX105" fmla="*/ 1244600 w 5775419"/>
                <a:gd name="connsiteY105" fmla="*/ 1625600 h 1701800"/>
                <a:gd name="connsiteX106" fmla="*/ 1524000 w 5775419"/>
                <a:gd name="connsiteY106" fmla="*/ 1676400 h 1701800"/>
                <a:gd name="connsiteX107" fmla="*/ 1981200 w 5775419"/>
                <a:gd name="connsiteY107" fmla="*/ 1701800 h 1701800"/>
                <a:gd name="connsiteX108" fmla="*/ 3606800 w 5775419"/>
                <a:gd name="connsiteY108" fmla="*/ 1676400 h 1701800"/>
                <a:gd name="connsiteX109" fmla="*/ 3911600 w 5775419"/>
                <a:gd name="connsiteY109" fmla="*/ 1625600 h 1701800"/>
                <a:gd name="connsiteX110" fmla="*/ 4140200 w 5775419"/>
                <a:gd name="connsiteY110" fmla="*/ 1549400 h 1701800"/>
                <a:gd name="connsiteX111" fmla="*/ 4445000 w 5775419"/>
                <a:gd name="connsiteY111" fmla="*/ 1498600 h 1701800"/>
                <a:gd name="connsiteX112" fmla="*/ 4724400 w 5775419"/>
                <a:gd name="connsiteY112" fmla="*/ 1422400 h 1701800"/>
                <a:gd name="connsiteX113" fmla="*/ 4826000 w 5775419"/>
                <a:gd name="connsiteY113" fmla="*/ 1371600 h 1701800"/>
                <a:gd name="connsiteX114" fmla="*/ 5029200 w 5775419"/>
                <a:gd name="connsiteY114" fmla="*/ 1320800 h 1701800"/>
                <a:gd name="connsiteX115" fmla="*/ 5080000 w 5775419"/>
                <a:gd name="connsiteY115" fmla="*/ 1244600 h 1701800"/>
                <a:gd name="connsiteX116" fmla="*/ 5207000 w 5775419"/>
                <a:gd name="connsiteY116" fmla="*/ 1143000 h 1701800"/>
                <a:gd name="connsiteX117" fmla="*/ 5181600 w 5775419"/>
                <a:gd name="connsiteY117" fmla="*/ 914400 h 1701800"/>
                <a:gd name="connsiteX118" fmla="*/ 5130800 w 5775419"/>
                <a:gd name="connsiteY118" fmla="*/ 838200 h 1701800"/>
                <a:gd name="connsiteX119" fmla="*/ 4978400 w 5775419"/>
                <a:gd name="connsiteY119" fmla="*/ 711200 h 1701800"/>
                <a:gd name="connsiteX120" fmla="*/ 4851400 w 5775419"/>
                <a:gd name="connsiteY120" fmla="*/ 660400 h 1701800"/>
                <a:gd name="connsiteX121" fmla="*/ 4775200 w 5775419"/>
                <a:gd name="connsiteY121" fmla="*/ 609600 h 1701800"/>
                <a:gd name="connsiteX122" fmla="*/ 4419600 w 5775419"/>
                <a:gd name="connsiteY122" fmla="*/ 482600 h 1701800"/>
                <a:gd name="connsiteX123" fmla="*/ 4241800 w 5775419"/>
                <a:gd name="connsiteY123" fmla="*/ 431800 h 1701800"/>
                <a:gd name="connsiteX124" fmla="*/ 4089400 w 5775419"/>
                <a:gd name="connsiteY124" fmla="*/ 381000 h 1701800"/>
                <a:gd name="connsiteX125" fmla="*/ 3911600 w 5775419"/>
                <a:gd name="connsiteY125" fmla="*/ 330200 h 1701800"/>
                <a:gd name="connsiteX126" fmla="*/ 3759200 w 5775419"/>
                <a:gd name="connsiteY126" fmla="*/ 279400 h 1701800"/>
                <a:gd name="connsiteX127" fmla="*/ 3251200 w 5775419"/>
                <a:gd name="connsiteY127" fmla="*/ 254000 h 1701800"/>
                <a:gd name="connsiteX128" fmla="*/ 2921000 w 5775419"/>
                <a:gd name="connsiteY128" fmla="*/ 203200 h 1701800"/>
                <a:gd name="connsiteX129" fmla="*/ 2692400 w 5775419"/>
                <a:gd name="connsiteY129" fmla="*/ 152400 h 1701800"/>
                <a:gd name="connsiteX130" fmla="*/ 1600200 w 5775419"/>
                <a:gd name="connsiteY130" fmla="*/ 203200 h 1701800"/>
                <a:gd name="connsiteX131" fmla="*/ 1346200 w 5775419"/>
                <a:gd name="connsiteY131" fmla="*/ 304800 h 1701800"/>
                <a:gd name="connsiteX132" fmla="*/ 1117600 w 5775419"/>
                <a:gd name="connsiteY132" fmla="*/ 381000 h 1701800"/>
                <a:gd name="connsiteX133" fmla="*/ 965200 w 5775419"/>
                <a:gd name="connsiteY133" fmla="*/ 457200 h 1701800"/>
                <a:gd name="connsiteX134" fmla="*/ 889000 w 5775419"/>
                <a:gd name="connsiteY134" fmla="*/ 533400 h 1701800"/>
                <a:gd name="connsiteX135" fmla="*/ 812800 w 5775419"/>
                <a:gd name="connsiteY135" fmla="*/ 558800 h 1701800"/>
                <a:gd name="connsiteX136" fmla="*/ 711200 w 5775419"/>
                <a:gd name="connsiteY136" fmla="*/ 660400 h 1701800"/>
                <a:gd name="connsiteX137" fmla="*/ 609600 w 5775419"/>
                <a:gd name="connsiteY137" fmla="*/ 736600 h 1701800"/>
                <a:gd name="connsiteX138" fmla="*/ 533400 w 5775419"/>
                <a:gd name="connsiteY138" fmla="*/ 889000 h 1701800"/>
                <a:gd name="connsiteX139" fmla="*/ 584200 w 5775419"/>
                <a:gd name="connsiteY139" fmla="*/ 965200 h 1701800"/>
                <a:gd name="connsiteX140" fmla="*/ 787400 w 5775419"/>
                <a:gd name="connsiteY140" fmla="*/ 1092200 h 1701800"/>
                <a:gd name="connsiteX141" fmla="*/ 889000 w 5775419"/>
                <a:gd name="connsiteY141" fmla="*/ 1117600 h 1701800"/>
                <a:gd name="connsiteX142" fmla="*/ 1270000 w 5775419"/>
                <a:gd name="connsiteY142" fmla="*/ 1168400 h 1701800"/>
                <a:gd name="connsiteX143" fmla="*/ 1371600 w 5775419"/>
                <a:gd name="connsiteY143" fmla="*/ 1193800 h 1701800"/>
                <a:gd name="connsiteX144" fmla="*/ 2006600 w 5775419"/>
                <a:gd name="connsiteY144" fmla="*/ 1244600 h 1701800"/>
                <a:gd name="connsiteX145" fmla="*/ 2971800 w 5775419"/>
                <a:gd name="connsiteY145" fmla="*/ 1219200 h 1701800"/>
                <a:gd name="connsiteX146" fmla="*/ 3124200 w 5775419"/>
                <a:gd name="connsiteY146" fmla="*/ 1193800 h 1701800"/>
                <a:gd name="connsiteX147" fmla="*/ 3251200 w 5775419"/>
                <a:gd name="connsiteY147" fmla="*/ 1168400 h 1701800"/>
                <a:gd name="connsiteX148" fmla="*/ 3403600 w 5775419"/>
                <a:gd name="connsiteY148" fmla="*/ 1143000 h 1701800"/>
                <a:gd name="connsiteX149" fmla="*/ 3581400 w 5775419"/>
                <a:gd name="connsiteY149" fmla="*/ 1092200 h 1701800"/>
                <a:gd name="connsiteX150" fmla="*/ 4013200 w 5775419"/>
                <a:gd name="connsiteY150" fmla="*/ 965200 h 1701800"/>
                <a:gd name="connsiteX151" fmla="*/ 4241800 w 5775419"/>
                <a:gd name="connsiteY151" fmla="*/ 863600 h 1701800"/>
                <a:gd name="connsiteX152" fmla="*/ 4318000 w 5775419"/>
                <a:gd name="connsiteY152" fmla="*/ 787400 h 1701800"/>
                <a:gd name="connsiteX153" fmla="*/ 4495800 w 5775419"/>
                <a:gd name="connsiteY153" fmla="*/ 609600 h 1701800"/>
                <a:gd name="connsiteX154" fmla="*/ 4470400 w 5775419"/>
                <a:gd name="connsiteY154" fmla="*/ 304800 h 1701800"/>
                <a:gd name="connsiteX155" fmla="*/ 4368800 w 5775419"/>
                <a:gd name="connsiteY155" fmla="*/ 279400 h 1701800"/>
                <a:gd name="connsiteX156" fmla="*/ 4292600 w 5775419"/>
                <a:gd name="connsiteY156" fmla="*/ 228600 h 1701800"/>
                <a:gd name="connsiteX157" fmla="*/ 3987800 w 5775419"/>
                <a:gd name="connsiteY157" fmla="*/ 177800 h 1701800"/>
                <a:gd name="connsiteX158" fmla="*/ 3886200 w 5775419"/>
                <a:gd name="connsiteY158" fmla="*/ 152400 h 1701800"/>
                <a:gd name="connsiteX159" fmla="*/ 3276600 w 5775419"/>
                <a:gd name="connsiteY159" fmla="*/ 101600 h 1701800"/>
                <a:gd name="connsiteX160" fmla="*/ 1625600 w 5775419"/>
                <a:gd name="connsiteY160" fmla="*/ 127000 h 1701800"/>
                <a:gd name="connsiteX161" fmla="*/ 1524000 w 5775419"/>
                <a:gd name="connsiteY161" fmla="*/ 152400 h 1701800"/>
                <a:gd name="connsiteX162" fmla="*/ 1168400 w 5775419"/>
                <a:gd name="connsiteY162" fmla="*/ 177800 h 1701800"/>
                <a:gd name="connsiteX163" fmla="*/ 939800 w 5775419"/>
                <a:gd name="connsiteY163" fmla="*/ 254000 h 1701800"/>
                <a:gd name="connsiteX164" fmla="*/ 762000 w 5775419"/>
                <a:gd name="connsiteY164" fmla="*/ 330200 h 1701800"/>
                <a:gd name="connsiteX165" fmla="*/ 584200 w 5775419"/>
                <a:gd name="connsiteY165" fmla="*/ 406400 h 1701800"/>
                <a:gd name="connsiteX166" fmla="*/ 482600 w 5775419"/>
                <a:gd name="connsiteY166" fmla="*/ 482600 h 1701800"/>
                <a:gd name="connsiteX167" fmla="*/ 381000 w 5775419"/>
                <a:gd name="connsiteY167" fmla="*/ 508000 h 1701800"/>
                <a:gd name="connsiteX168" fmla="*/ 279400 w 5775419"/>
                <a:gd name="connsiteY168" fmla="*/ 558800 h 1701800"/>
                <a:gd name="connsiteX169" fmla="*/ 127000 w 5775419"/>
                <a:gd name="connsiteY169" fmla="*/ 685800 h 1701800"/>
                <a:gd name="connsiteX170" fmla="*/ 0 w 5775419"/>
                <a:gd name="connsiteY170" fmla="*/ 863600 h 1701800"/>
                <a:gd name="connsiteX171" fmla="*/ 25400 w 5775419"/>
                <a:gd name="connsiteY171" fmla="*/ 1168400 h 1701800"/>
                <a:gd name="connsiteX172" fmla="*/ 127000 w 5775419"/>
                <a:gd name="connsiteY172" fmla="*/ 1244600 h 1701800"/>
                <a:gd name="connsiteX173" fmla="*/ 279400 w 5775419"/>
                <a:gd name="connsiteY173" fmla="*/ 1320800 h 1701800"/>
                <a:gd name="connsiteX174" fmla="*/ 355600 w 5775419"/>
                <a:gd name="connsiteY174" fmla="*/ 1371600 h 1701800"/>
                <a:gd name="connsiteX175" fmla="*/ 914400 w 5775419"/>
                <a:gd name="connsiteY175" fmla="*/ 1397000 h 1701800"/>
                <a:gd name="connsiteX176" fmla="*/ 1524000 w 5775419"/>
                <a:gd name="connsiteY176" fmla="*/ 1371600 h 1701800"/>
                <a:gd name="connsiteX177" fmla="*/ 1600200 w 5775419"/>
                <a:gd name="connsiteY177" fmla="*/ 1320800 h 1701800"/>
                <a:gd name="connsiteX178" fmla="*/ 1676400 w 5775419"/>
                <a:gd name="connsiteY178" fmla="*/ 1295400 h 1701800"/>
                <a:gd name="connsiteX179" fmla="*/ 1981200 w 5775419"/>
                <a:gd name="connsiteY179" fmla="*/ 1143000 h 1701800"/>
                <a:gd name="connsiteX180" fmla="*/ 2082800 w 5775419"/>
                <a:gd name="connsiteY180" fmla="*/ 1092200 h 1701800"/>
                <a:gd name="connsiteX181" fmla="*/ 2184400 w 5775419"/>
                <a:gd name="connsiteY181" fmla="*/ 914400 h 1701800"/>
                <a:gd name="connsiteX182" fmla="*/ 2235200 w 5775419"/>
                <a:gd name="connsiteY182" fmla="*/ 685800 h 1701800"/>
                <a:gd name="connsiteX183" fmla="*/ 2260600 w 5775419"/>
                <a:gd name="connsiteY183" fmla="*/ 584200 h 1701800"/>
                <a:gd name="connsiteX184" fmla="*/ 2311400 w 5775419"/>
                <a:gd name="connsiteY184" fmla="*/ 508000 h 1701800"/>
                <a:gd name="connsiteX185" fmla="*/ 2336800 w 5775419"/>
                <a:gd name="connsiteY185" fmla="*/ 431800 h 1701800"/>
                <a:gd name="connsiteX186" fmla="*/ 2286000 w 5775419"/>
                <a:gd name="connsiteY186" fmla="*/ 127000 h 1701800"/>
                <a:gd name="connsiteX187" fmla="*/ 2108200 w 5775419"/>
                <a:gd name="connsiteY187" fmla="*/ 25400 h 1701800"/>
                <a:gd name="connsiteX188" fmla="*/ 1981200 w 5775419"/>
                <a:gd name="connsiteY188" fmla="*/ 0 h 1701800"/>
                <a:gd name="connsiteX189" fmla="*/ 1346200 w 5775419"/>
                <a:gd name="connsiteY189" fmla="*/ 50800 h 1701800"/>
                <a:gd name="connsiteX190" fmla="*/ 1219200 w 5775419"/>
                <a:gd name="connsiteY190" fmla="*/ 101600 h 1701800"/>
                <a:gd name="connsiteX191" fmla="*/ 965200 w 5775419"/>
                <a:gd name="connsiteY191" fmla="*/ 228600 h 1701800"/>
                <a:gd name="connsiteX192" fmla="*/ 711200 w 5775419"/>
                <a:gd name="connsiteY192" fmla="*/ 355600 h 1701800"/>
                <a:gd name="connsiteX193" fmla="*/ 482600 w 5775419"/>
                <a:gd name="connsiteY193" fmla="*/ 482600 h 1701800"/>
                <a:gd name="connsiteX194" fmla="*/ 355600 w 5775419"/>
                <a:gd name="connsiteY194" fmla="*/ 635000 h 1701800"/>
                <a:gd name="connsiteX195" fmla="*/ 457200 w 5775419"/>
                <a:gd name="connsiteY195" fmla="*/ 838200 h 1701800"/>
                <a:gd name="connsiteX196" fmla="*/ 685800 w 5775419"/>
                <a:gd name="connsiteY196" fmla="*/ 1066800 h 1701800"/>
                <a:gd name="connsiteX197" fmla="*/ 1016000 w 5775419"/>
                <a:gd name="connsiteY197" fmla="*/ 1244600 h 1701800"/>
                <a:gd name="connsiteX198" fmla="*/ 1168400 w 5775419"/>
                <a:gd name="connsiteY198" fmla="*/ 1295400 h 1701800"/>
                <a:gd name="connsiteX199" fmla="*/ 1320800 w 5775419"/>
                <a:gd name="connsiteY199" fmla="*/ 1371600 h 1701800"/>
                <a:gd name="connsiteX200" fmla="*/ 1524000 w 5775419"/>
                <a:gd name="connsiteY200" fmla="*/ 1422400 h 1701800"/>
                <a:gd name="connsiteX201" fmla="*/ 1701800 w 5775419"/>
                <a:gd name="connsiteY201" fmla="*/ 1473200 h 1701800"/>
                <a:gd name="connsiteX202" fmla="*/ 1955800 w 5775419"/>
                <a:gd name="connsiteY202" fmla="*/ 1524000 h 1701800"/>
                <a:gd name="connsiteX203" fmla="*/ 2362200 w 5775419"/>
                <a:gd name="connsiteY203" fmla="*/ 1574800 h 1701800"/>
                <a:gd name="connsiteX204" fmla="*/ 4292600 w 5775419"/>
                <a:gd name="connsiteY204" fmla="*/ 1549400 h 1701800"/>
                <a:gd name="connsiteX205" fmla="*/ 5003800 w 5775419"/>
                <a:gd name="connsiteY205" fmla="*/ 1447800 h 1701800"/>
                <a:gd name="connsiteX206" fmla="*/ 5232400 w 5775419"/>
                <a:gd name="connsiteY206" fmla="*/ 1346200 h 1701800"/>
                <a:gd name="connsiteX207" fmla="*/ 5359400 w 5775419"/>
                <a:gd name="connsiteY207" fmla="*/ 1295400 h 1701800"/>
                <a:gd name="connsiteX208" fmla="*/ 5461000 w 5775419"/>
                <a:gd name="connsiteY208" fmla="*/ 1244600 h 1701800"/>
                <a:gd name="connsiteX209" fmla="*/ 5664200 w 5775419"/>
                <a:gd name="connsiteY209" fmla="*/ 1168400 h 1701800"/>
                <a:gd name="connsiteX210" fmla="*/ 5740400 w 5775419"/>
                <a:gd name="connsiteY210" fmla="*/ 1092200 h 1701800"/>
                <a:gd name="connsiteX211" fmla="*/ 5740400 w 5775419"/>
                <a:gd name="connsiteY211" fmla="*/ 762000 h 1701800"/>
                <a:gd name="connsiteX212" fmla="*/ 5638800 w 5775419"/>
                <a:gd name="connsiteY212" fmla="*/ 711200 h 1701800"/>
                <a:gd name="connsiteX213" fmla="*/ 5435600 w 5775419"/>
                <a:gd name="connsiteY213" fmla="*/ 558800 h 1701800"/>
                <a:gd name="connsiteX214" fmla="*/ 5308600 w 5775419"/>
                <a:gd name="connsiteY214" fmla="*/ 533400 h 1701800"/>
                <a:gd name="connsiteX215" fmla="*/ 5232400 w 5775419"/>
                <a:gd name="connsiteY215" fmla="*/ 508000 h 1701800"/>
                <a:gd name="connsiteX216" fmla="*/ 5054600 w 5775419"/>
                <a:gd name="connsiteY216" fmla="*/ 482600 h 1701800"/>
                <a:gd name="connsiteX217" fmla="*/ 4648200 w 5775419"/>
                <a:gd name="connsiteY217" fmla="*/ 406400 h 1701800"/>
                <a:gd name="connsiteX218" fmla="*/ 4521200 w 5775419"/>
                <a:gd name="connsiteY218" fmla="*/ 355600 h 1701800"/>
                <a:gd name="connsiteX219" fmla="*/ 4064000 w 5775419"/>
                <a:gd name="connsiteY219" fmla="*/ 304800 h 1701800"/>
                <a:gd name="connsiteX220" fmla="*/ 3048000 w 5775419"/>
                <a:gd name="connsiteY220" fmla="*/ 330200 h 1701800"/>
                <a:gd name="connsiteX221" fmla="*/ 2946400 w 5775419"/>
                <a:gd name="connsiteY221" fmla="*/ 355600 h 1701800"/>
                <a:gd name="connsiteX222" fmla="*/ 2743200 w 5775419"/>
                <a:gd name="connsiteY222" fmla="*/ 508000 h 1701800"/>
                <a:gd name="connsiteX223" fmla="*/ 2667000 w 5775419"/>
                <a:gd name="connsiteY223" fmla="*/ 660400 h 1701800"/>
                <a:gd name="connsiteX224" fmla="*/ 2616200 w 5775419"/>
                <a:gd name="connsiteY224" fmla="*/ 762000 h 1701800"/>
                <a:gd name="connsiteX225" fmla="*/ 2692400 w 5775419"/>
                <a:gd name="connsiteY225" fmla="*/ 1219200 h 1701800"/>
                <a:gd name="connsiteX226" fmla="*/ 2768600 w 5775419"/>
                <a:gd name="connsiteY226" fmla="*/ 1270000 h 1701800"/>
                <a:gd name="connsiteX227" fmla="*/ 2895600 w 5775419"/>
                <a:gd name="connsiteY227" fmla="*/ 1320800 h 1701800"/>
                <a:gd name="connsiteX228" fmla="*/ 4038600 w 5775419"/>
                <a:gd name="connsiteY228" fmla="*/ 1295400 h 1701800"/>
                <a:gd name="connsiteX229" fmla="*/ 4216400 w 5775419"/>
                <a:gd name="connsiteY229" fmla="*/ 1219200 h 1701800"/>
                <a:gd name="connsiteX230" fmla="*/ 4572000 w 5775419"/>
                <a:gd name="connsiteY230" fmla="*/ 1117600 h 1701800"/>
                <a:gd name="connsiteX231" fmla="*/ 4927600 w 5775419"/>
                <a:gd name="connsiteY231" fmla="*/ 965200 h 1701800"/>
                <a:gd name="connsiteX232" fmla="*/ 5105400 w 5775419"/>
                <a:gd name="connsiteY232" fmla="*/ 762000 h 1701800"/>
                <a:gd name="connsiteX233" fmla="*/ 5130800 w 5775419"/>
                <a:gd name="connsiteY233" fmla="*/ 685800 h 1701800"/>
                <a:gd name="connsiteX234" fmla="*/ 5080000 w 5775419"/>
                <a:gd name="connsiteY234" fmla="*/ 406400 h 1701800"/>
                <a:gd name="connsiteX235" fmla="*/ 5029200 w 5775419"/>
                <a:gd name="connsiteY235" fmla="*/ 330200 h 1701800"/>
                <a:gd name="connsiteX236" fmla="*/ 4800600 w 5775419"/>
                <a:gd name="connsiteY236" fmla="*/ 228600 h 1701800"/>
                <a:gd name="connsiteX237" fmla="*/ 4445000 w 5775419"/>
                <a:gd name="connsiteY237" fmla="*/ 127000 h 1701800"/>
                <a:gd name="connsiteX238" fmla="*/ 4292600 w 5775419"/>
                <a:gd name="connsiteY238" fmla="*/ 101600 h 1701800"/>
                <a:gd name="connsiteX239" fmla="*/ 4038600 w 5775419"/>
                <a:gd name="connsiteY239" fmla="*/ 50800 h 1701800"/>
                <a:gd name="connsiteX240" fmla="*/ 2895600 w 5775419"/>
                <a:gd name="connsiteY240" fmla="*/ 76200 h 1701800"/>
                <a:gd name="connsiteX241" fmla="*/ 2336800 w 5775419"/>
                <a:gd name="connsiteY241" fmla="*/ 228600 h 1701800"/>
                <a:gd name="connsiteX242" fmla="*/ 2133600 w 5775419"/>
                <a:gd name="connsiteY242" fmla="*/ 279400 h 1701800"/>
                <a:gd name="connsiteX243" fmla="*/ 1955800 w 5775419"/>
                <a:gd name="connsiteY243" fmla="*/ 304800 h 1701800"/>
                <a:gd name="connsiteX244" fmla="*/ 1625600 w 5775419"/>
                <a:gd name="connsiteY244" fmla="*/ 381000 h 1701800"/>
                <a:gd name="connsiteX245" fmla="*/ 1524000 w 5775419"/>
                <a:gd name="connsiteY245" fmla="*/ 406400 h 1701800"/>
                <a:gd name="connsiteX246" fmla="*/ 1346200 w 5775419"/>
                <a:gd name="connsiteY246" fmla="*/ 431800 h 1701800"/>
                <a:gd name="connsiteX247" fmla="*/ 1193800 w 5775419"/>
                <a:gd name="connsiteY247" fmla="*/ 457200 h 1701800"/>
                <a:gd name="connsiteX248" fmla="*/ 863600 w 5775419"/>
                <a:gd name="connsiteY248" fmla="*/ 482600 h 1701800"/>
                <a:gd name="connsiteX249" fmla="*/ 762000 w 5775419"/>
                <a:gd name="connsiteY249" fmla="*/ 508000 h 1701800"/>
                <a:gd name="connsiteX250" fmla="*/ 609600 w 5775419"/>
                <a:gd name="connsiteY250" fmla="*/ 533400 h 1701800"/>
                <a:gd name="connsiteX251" fmla="*/ 533400 w 5775419"/>
                <a:gd name="connsiteY251" fmla="*/ 558800 h 1701800"/>
                <a:gd name="connsiteX252" fmla="*/ 406400 w 5775419"/>
                <a:gd name="connsiteY252" fmla="*/ 584200 h 1701800"/>
                <a:gd name="connsiteX253" fmla="*/ 254000 w 5775419"/>
                <a:gd name="connsiteY253" fmla="*/ 635000 h 1701800"/>
                <a:gd name="connsiteX254" fmla="*/ 228600 w 5775419"/>
                <a:gd name="connsiteY254" fmla="*/ 711200 h 1701800"/>
                <a:gd name="connsiteX255" fmla="*/ 304800 w 5775419"/>
                <a:gd name="connsiteY255" fmla="*/ 965200 h 1701800"/>
                <a:gd name="connsiteX256" fmla="*/ 381000 w 5775419"/>
                <a:gd name="connsiteY256" fmla="*/ 1016000 h 1701800"/>
                <a:gd name="connsiteX257" fmla="*/ 914400 w 5775419"/>
                <a:gd name="connsiteY257" fmla="*/ 1117600 h 1701800"/>
                <a:gd name="connsiteX258" fmla="*/ 1092200 w 5775419"/>
                <a:gd name="connsiteY258" fmla="*/ 1143000 h 1701800"/>
                <a:gd name="connsiteX259" fmla="*/ 1320800 w 5775419"/>
                <a:gd name="connsiteY259" fmla="*/ 1168400 h 1701800"/>
                <a:gd name="connsiteX260" fmla="*/ 1524000 w 5775419"/>
                <a:gd name="connsiteY260" fmla="*/ 1193800 h 170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Lst>
              <a:rect l="l" t="t" r="r" b="b"/>
              <a:pathLst>
                <a:path w="5775419" h="1701800">
                  <a:moveTo>
                    <a:pt x="3403600" y="1244600"/>
                  </a:moveTo>
                  <a:cubicBezTo>
                    <a:pt x="3598333" y="1227667"/>
                    <a:pt x="3802363" y="1255612"/>
                    <a:pt x="3987800" y="1193800"/>
                  </a:cubicBezTo>
                  <a:cubicBezTo>
                    <a:pt x="4013200" y="1185333"/>
                    <a:pt x="4040053" y="1180374"/>
                    <a:pt x="4064000" y="1168400"/>
                  </a:cubicBezTo>
                  <a:cubicBezTo>
                    <a:pt x="4091304" y="1154748"/>
                    <a:pt x="4114800" y="1134533"/>
                    <a:pt x="4140200" y="1117600"/>
                  </a:cubicBezTo>
                  <a:cubicBezTo>
                    <a:pt x="4148667" y="1092200"/>
                    <a:pt x="4158245" y="1067144"/>
                    <a:pt x="4165600" y="1041400"/>
                  </a:cubicBezTo>
                  <a:cubicBezTo>
                    <a:pt x="4196573" y="932996"/>
                    <a:pt x="4190211" y="930650"/>
                    <a:pt x="4216400" y="812800"/>
                  </a:cubicBezTo>
                  <a:cubicBezTo>
                    <a:pt x="4223973" y="778722"/>
                    <a:pt x="4233333" y="745067"/>
                    <a:pt x="4241800" y="711200"/>
                  </a:cubicBezTo>
                  <a:cubicBezTo>
                    <a:pt x="4193253" y="419916"/>
                    <a:pt x="4262055" y="521343"/>
                    <a:pt x="3759200" y="584200"/>
                  </a:cubicBezTo>
                  <a:cubicBezTo>
                    <a:pt x="3706066" y="590842"/>
                    <a:pt x="3657600" y="618067"/>
                    <a:pt x="3606800" y="635000"/>
                  </a:cubicBezTo>
                  <a:cubicBezTo>
                    <a:pt x="3581400" y="643467"/>
                    <a:pt x="3552877" y="645548"/>
                    <a:pt x="3530600" y="660400"/>
                  </a:cubicBezTo>
                  <a:cubicBezTo>
                    <a:pt x="3505200" y="677333"/>
                    <a:pt x="3481704" y="697548"/>
                    <a:pt x="3454400" y="711200"/>
                  </a:cubicBezTo>
                  <a:cubicBezTo>
                    <a:pt x="3430453" y="723174"/>
                    <a:pt x="3402147" y="724626"/>
                    <a:pt x="3378200" y="736600"/>
                  </a:cubicBezTo>
                  <a:cubicBezTo>
                    <a:pt x="3350896" y="750252"/>
                    <a:pt x="3329304" y="773748"/>
                    <a:pt x="3302000" y="787400"/>
                  </a:cubicBezTo>
                  <a:cubicBezTo>
                    <a:pt x="3278053" y="799374"/>
                    <a:pt x="3249747" y="800826"/>
                    <a:pt x="3225800" y="812800"/>
                  </a:cubicBezTo>
                  <a:cubicBezTo>
                    <a:pt x="3198496" y="826452"/>
                    <a:pt x="3177496" y="851202"/>
                    <a:pt x="3149600" y="863600"/>
                  </a:cubicBezTo>
                  <a:cubicBezTo>
                    <a:pt x="3100667" y="885348"/>
                    <a:pt x="3045095" y="890453"/>
                    <a:pt x="2997200" y="914400"/>
                  </a:cubicBezTo>
                  <a:cubicBezTo>
                    <a:pt x="2963333" y="931333"/>
                    <a:pt x="2931053" y="951905"/>
                    <a:pt x="2895600" y="965200"/>
                  </a:cubicBezTo>
                  <a:cubicBezTo>
                    <a:pt x="2862914" y="977457"/>
                    <a:pt x="2827566" y="981010"/>
                    <a:pt x="2794000" y="990600"/>
                  </a:cubicBezTo>
                  <a:cubicBezTo>
                    <a:pt x="2768256" y="997955"/>
                    <a:pt x="2743544" y="1008645"/>
                    <a:pt x="2717800" y="1016000"/>
                  </a:cubicBezTo>
                  <a:cubicBezTo>
                    <a:pt x="2684234" y="1025590"/>
                    <a:pt x="2648886" y="1029143"/>
                    <a:pt x="2616200" y="1041400"/>
                  </a:cubicBezTo>
                  <a:cubicBezTo>
                    <a:pt x="2580747" y="1054695"/>
                    <a:pt x="2550053" y="1078905"/>
                    <a:pt x="2514600" y="1092200"/>
                  </a:cubicBezTo>
                  <a:cubicBezTo>
                    <a:pt x="2436425" y="1121516"/>
                    <a:pt x="2366465" y="1118860"/>
                    <a:pt x="2286000" y="1143000"/>
                  </a:cubicBezTo>
                  <a:cubicBezTo>
                    <a:pt x="2242328" y="1156101"/>
                    <a:pt x="2203382" y="1183357"/>
                    <a:pt x="2159000" y="1193800"/>
                  </a:cubicBezTo>
                  <a:cubicBezTo>
                    <a:pt x="2058737" y="1217391"/>
                    <a:pt x="1954126" y="1219618"/>
                    <a:pt x="1854200" y="1244600"/>
                  </a:cubicBezTo>
                  <a:cubicBezTo>
                    <a:pt x="1820333" y="1253067"/>
                    <a:pt x="1785286" y="1257743"/>
                    <a:pt x="1752600" y="1270000"/>
                  </a:cubicBezTo>
                  <a:cubicBezTo>
                    <a:pt x="1717147" y="1283295"/>
                    <a:pt x="1684867" y="1303867"/>
                    <a:pt x="1651000" y="1320800"/>
                  </a:cubicBezTo>
                  <a:cubicBezTo>
                    <a:pt x="1313273" y="1293782"/>
                    <a:pt x="1051224" y="1455146"/>
                    <a:pt x="965200" y="1168400"/>
                  </a:cubicBezTo>
                  <a:cubicBezTo>
                    <a:pt x="950401" y="1119071"/>
                    <a:pt x="948267" y="1066800"/>
                    <a:pt x="939800" y="1016000"/>
                  </a:cubicBezTo>
                  <a:cubicBezTo>
                    <a:pt x="947948" y="918221"/>
                    <a:pt x="900238" y="697739"/>
                    <a:pt x="1041400" y="635000"/>
                  </a:cubicBezTo>
                  <a:cubicBezTo>
                    <a:pt x="1088462" y="614084"/>
                    <a:pt x="1143000" y="618067"/>
                    <a:pt x="1193800" y="609600"/>
                  </a:cubicBezTo>
                  <a:lnTo>
                    <a:pt x="2438400" y="635000"/>
                  </a:lnTo>
                  <a:cubicBezTo>
                    <a:pt x="2664526" y="661828"/>
                    <a:pt x="2656025" y="790446"/>
                    <a:pt x="2794000" y="889000"/>
                  </a:cubicBezTo>
                  <a:cubicBezTo>
                    <a:pt x="2815787" y="904562"/>
                    <a:pt x="2846253" y="902426"/>
                    <a:pt x="2870200" y="914400"/>
                  </a:cubicBezTo>
                  <a:cubicBezTo>
                    <a:pt x="2959199" y="958899"/>
                    <a:pt x="2979940" y="1010724"/>
                    <a:pt x="3073400" y="1066800"/>
                  </a:cubicBezTo>
                  <a:cubicBezTo>
                    <a:pt x="3112497" y="1090258"/>
                    <a:pt x="3159619" y="1097210"/>
                    <a:pt x="3200400" y="1117600"/>
                  </a:cubicBezTo>
                  <a:cubicBezTo>
                    <a:pt x="3227704" y="1131252"/>
                    <a:pt x="3248704" y="1156002"/>
                    <a:pt x="3276600" y="1168400"/>
                  </a:cubicBezTo>
                  <a:cubicBezTo>
                    <a:pt x="3325533" y="1190148"/>
                    <a:pt x="3380252" y="1197042"/>
                    <a:pt x="3429000" y="1219200"/>
                  </a:cubicBezTo>
                  <a:cubicBezTo>
                    <a:pt x="3473944" y="1239629"/>
                    <a:pt x="3509604" y="1278529"/>
                    <a:pt x="3556000" y="1295400"/>
                  </a:cubicBezTo>
                  <a:cubicBezTo>
                    <a:pt x="3604400" y="1313000"/>
                    <a:pt x="3658437" y="1308309"/>
                    <a:pt x="3708400" y="1320800"/>
                  </a:cubicBezTo>
                  <a:cubicBezTo>
                    <a:pt x="3985042" y="1389961"/>
                    <a:pt x="3733609" y="1358191"/>
                    <a:pt x="4038600" y="1422400"/>
                  </a:cubicBezTo>
                  <a:cubicBezTo>
                    <a:pt x="4139392" y="1443619"/>
                    <a:pt x="4343400" y="1473200"/>
                    <a:pt x="4343400" y="1473200"/>
                  </a:cubicBezTo>
                  <a:cubicBezTo>
                    <a:pt x="4521200" y="1464733"/>
                    <a:pt x="4700720" y="1473886"/>
                    <a:pt x="4876800" y="1447800"/>
                  </a:cubicBezTo>
                  <a:cubicBezTo>
                    <a:pt x="4932983" y="1439477"/>
                    <a:pt x="4979339" y="1398797"/>
                    <a:pt x="5029200" y="1371600"/>
                  </a:cubicBezTo>
                  <a:cubicBezTo>
                    <a:pt x="5072541" y="1347960"/>
                    <a:pt x="5114335" y="1321565"/>
                    <a:pt x="5156200" y="1295400"/>
                  </a:cubicBezTo>
                  <a:cubicBezTo>
                    <a:pt x="5182087" y="1279221"/>
                    <a:pt x="5205096" y="1258252"/>
                    <a:pt x="5232400" y="1244600"/>
                  </a:cubicBezTo>
                  <a:cubicBezTo>
                    <a:pt x="5256347" y="1232626"/>
                    <a:pt x="5283200" y="1227667"/>
                    <a:pt x="5308600" y="1219200"/>
                  </a:cubicBezTo>
                  <a:cubicBezTo>
                    <a:pt x="5361154" y="1140370"/>
                    <a:pt x="5384800" y="1125854"/>
                    <a:pt x="5384800" y="1016000"/>
                  </a:cubicBezTo>
                  <a:cubicBezTo>
                    <a:pt x="5384800" y="784998"/>
                    <a:pt x="5450525" y="556297"/>
                    <a:pt x="5257800" y="406400"/>
                  </a:cubicBezTo>
                  <a:cubicBezTo>
                    <a:pt x="5199963" y="361416"/>
                    <a:pt x="5072067" y="343853"/>
                    <a:pt x="5003800" y="330200"/>
                  </a:cubicBezTo>
                  <a:cubicBezTo>
                    <a:pt x="4856407" y="336900"/>
                    <a:pt x="4558975" y="299496"/>
                    <a:pt x="4368800" y="381000"/>
                  </a:cubicBezTo>
                  <a:cubicBezTo>
                    <a:pt x="4272795" y="422145"/>
                    <a:pt x="4115647" y="515338"/>
                    <a:pt x="4064000" y="584200"/>
                  </a:cubicBezTo>
                  <a:cubicBezTo>
                    <a:pt x="4038600" y="618067"/>
                    <a:pt x="4019659" y="657923"/>
                    <a:pt x="3987800" y="685800"/>
                  </a:cubicBezTo>
                  <a:cubicBezTo>
                    <a:pt x="3846982" y="809016"/>
                    <a:pt x="3902678" y="728361"/>
                    <a:pt x="3784600" y="787400"/>
                  </a:cubicBezTo>
                  <a:cubicBezTo>
                    <a:pt x="3740443" y="809478"/>
                    <a:pt x="3698677" y="836215"/>
                    <a:pt x="3657600" y="863600"/>
                  </a:cubicBezTo>
                  <a:cubicBezTo>
                    <a:pt x="3550042" y="935305"/>
                    <a:pt x="3445616" y="1044914"/>
                    <a:pt x="3327400" y="1092200"/>
                  </a:cubicBezTo>
                  <a:cubicBezTo>
                    <a:pt x="3242733" y="1126067"/>
                    <a:pt x="3154962" y="1153019"/>
                    <a:pt x="3073400" y="1193800"/>
                  </a:cubicBezTo>
                  <a:cubicBezTo>
                    <a:pt x="2940576" y="1260212"/>
                    <a:pt x="3008534" y="1235417"/>
                    <a:pt x="2870200" y="1270000"/>
                  </a:cubicBezTo>
                  <a:cubicBezTo>
                    <a:pt x="2827867" y="1295400"/>
                    <a:pt x="2790035" y="1330588"/>
                    <a:pt x="2743200" y="1346200"/>
                  </a:cubicBezTo>
                  <a:cubicBezTo>
                    <a:pt x="2661287" y="1373504"/>
                    <a:pt x="2489200" y="1397000"/>
                    <a:pt x="2489200" y="1397000"/>
                  </a:cubicBezTo>
                  <a:cubicBezTo>
                    <a:pt x="2116667" y="1388533"/>
                    <a:pt x="1743533" y="1394371"/>
                    <a:pt x="1371600" y="1371600"/>
                  </a:cubicBezTo>
                  <a:cubicBezTo>
                    <a:pt x="1326091" y="1368814"/>
                    <a:pt x="1282537" y="1346091"/>
                    <a:pt x="1244600" y="1320800"/>
                  </a:cubicBezTo>
                  <a:cubicBezTo>
                    <a:pt x="1204749" y="1294233"/>
                    <a:pt x="1171737" y="1257516"/>
                    <a:pt x="1143000" y="1219200"/>
                  </a:cubicBezTo>
                  <a:cubicBezTo>
                    <a:pt x="1120282" y="1188909"/>
                    <a:pt x="1110986" y="1150475"/>
                    <a:pt x="1092200" y="1117600"/>
                  </a:cubicBezTo>
                  <a:cubicBezTo>
                    <a:pt x="1077054" y="1091095"/>
                    <a:pt x="1058333" y="1066800"/>
                    <a:pt x="1041400" y="1041400"/>
                  </a:cubicBezTo>
                  <a:cubicBezTo>
                    <a:pt x="1010725" y="918702"/>
                    <a:pt x="990600" y="857475"/>
                    <a:pt x="990600" y="711200"/>
                  </a:cubicBezTo>
                  <a:cubicBezTo>
                    <a:pt x="990600" y="592365"/>
                    <a:pt x="1007533" y="474133"/>
                    <a:pt x="1016000" y="355600"/>
                  </a:cubicBezTo>
                  <a:cubicBezTo>
                    <a:pt x="1168400" y="381000"/>
                    <a:pt x="1322964" y="395743"/>
                    <a:pt x="1473200" y="431800"/>
                  </a:cubicBezTo>
                  <a:cubicBezTo>
                    <a:pt x="1609925" y="464614"/>
                    <a:pt x="1947660" y="681730"/>
                    <a:pt x="2006600" y="711200"/>
                  </a:cubicBezTo>
                  <a:cubicBezTo>
                    <a:pt x="2382028" y="898914"/>
                    <a:pt x="1915019" y="661887"/>
                    <a:pt x="2336800" y="889000"/>
                  </a:cubicBezTo>
                  <a:cubicBezTo>
                    <a:pt x="2386807" y="915927"/>
                    <a:pt x="2439339" y="938003"/>
                    <a:pt x="2489200" y="965200"/>
                  </a:cubicBezTo>
                  <a:cubicBezTo>
                    <a:pt x="2532541" y="988840"/>
                    <a:pt x="2571256" y="1020971"/>
                    <a:pt x="2616200" y="1041400"/>
                  </a:cubicBezTo>
                  <a:cubicBezTo>
                    <a:pt x="2664948" y="1063558"/>
                    <a:pt x="2718276" y="1073900"/>
                    <a:pt x="2768600" y="1092200"/>
                  </a:cubicBezTo>
                  <a:cubicBezTo>
                    <a:pt x="2904568" y="1141643"/>
                    <a:pt x="3039533" y="1193800"/>
                    <a:pt x="3175000" y="1244600"/>
                  </a:cubicBezTo>
                  <a:cubicBezTo>
                    <a:pt x="3242733" y="1270000"/>
                    <a:pt x="3308021" y="1303255"/>
                    <a:pt x="3378200" y="1320800"/>
                  </a:cubicBezTo>
                  <a:lnTo>
                    <a:pt x="3581400" y="1371600"/>
                  </a:lnTo>
                  <a:cubicBezTo>
                    <a:pt x="3640957" y="1387482"/>
                    <a:pt x="3698930" y="1409485"/>
                    <a:pt x="3759200" y="1422400"/>
                  </a:cubicBezTo>
                  <a:cubicBezTo>
                    <a:pt x="3817739" y="1434944"/>
                    <a:pt x="3877946" y="1437958"/>
                    <a:pt x="3937000" y="1447800"/>
                  </a:cubicBezTo>
                  <a:cubicBezTo>
                    <a:pt x="3979584" y="1454897"/>
                    <a:pt x="4021525" y="1465477"/>
                    <a:pt x="4064000" y="1473200"/>
                  </a:cubicBezTo>
                  <a:cubicBezTo>
                    <a:pt x="4114670" y="1482413"/>
                    <a:pt x="4165600" y="1490133"/>
                    <a:pt x="4216400" y="1498600"/>
                  </a:cubicBezTo>
                  <a:cubicBezTo>
                    <a:pt x="4445000" y="1490133"/>
                    <a:pt x="4674383" y="1493911"/>
                    <a:pt x="4902200" y="1473200"/>
                  </a:cubicBezTo>
                  <a:cubicBezTo>
                    <a:pt x="4955528" y="1468352"/>
                    <a:pt x="5004462" y="1441202"/>
                    <a:pt x="5054600" y="1422400"/>
                  </a:cubicBezTo>
                  <a:cubicBezTo>
                    <a:pt x="5139983" y="1390381"/>
                    <a:pt x="5232726" y="1371382"/>
                    <a:pt x="5308600" y="1320800"/>
                  </a:cubicBezTo>
                  <a:cubicBezTo>
                    <a:pt x="5483277" y="1204348"/>
                    <a:pt x="5403079" y="1238507"/>
                    <a:pt x="5537200" y="1193800"/>
                  </a:cubicBezTo>
                  <a:cubicBezTo>
                    <a:pt x="5693442" y="959437"/>
                    <a:pt x="5646461" y="1065880"/>
                    <a:pt x="5511800" y="508000"/>
                  </a:cubicBezTo>
                  <a:cubicBezTo>
                    <a:pt x="5495426" y="440164"/>
                    <a:pt x="5396580" y="364334"/>
                    <a:pt x="5334000" y="330200"/>
                  </a:cubicBezTo>
                  <a:cubicBezTo>
                    <a:pt x="5267519" y="293937"/>
                    <a:pt x="5130800" y="228600"/>
                    <a:pt x="5130800" y="228600"/>
                  </a:cubicBezTo>
                  <a:cubicBezTo>
                    <a:pt x="5113867" y="203200"/>
                    <a:pt x="5107304" y="166052"/>
                    <a:pt x="5080000" y="152400"/>
                  </a:cubicBezTo>
                  <a:cubicBezTo>
                    <a:pt x="5033936" y="129368"/>
                    <a:pt x="4978583" y="134283"/>
                    <a:pt x="4927600" y="127000"/>
                  </a:cubicBezTo>
                  <a:cubicBezTo>
                    <a:pt x="4783653" y="106436"/>
                    <a:pt x="4726767" y="108542"/>
                    <a:pt x="4597400" y="76200"/>
                  </a:cubicBezTo>
                  <a:cubicBezTo>
                    <a:pt x="4571425" y="69706"/>
                    <a:pt x="4546600" y="59267"/>
                    <a:pt x="4521200" y="50800"/>
                  </a:cubicBezTo>
                  <a:cubicBezTo>
                    <a:pt x="4182533" y="67733"/>
                    <a:pt x="3842958" y="71577"/>
                    <a:pt x="3505200" y="101600"/>
                  </a:cubicBezTo>
                  <a:cubicBezTo>
                    <a:pt x="3459785" y="105637"/>
                    <a:pt x="3421049" y="136818"/>
                    <a:pt x="3378200" y="152400"/>
                  </a:cubicBezTo>
                  <a:cubicBezTo>
                    <a:pt x="2541812" y="456541"/>
                    <a:pt x="4249126" y="-171775"/>
                    <a:pt x="2971800" y="254000"/>
                  </a:cubicBezTo>
                  <a:cubicBezTo>
                    <a:pt x="2946400" y="262467"/>
                    <a:pt x="2922366" y="278755"/>
                    <a:pt x="2895600" y="279400"/>
                  </a:cubicBezTo>
                  <a:cubicBezTo>
                    <a:pt x="2218410" y="295718"/>
                    <a:pt x="1540933" y="296333"/>
                    <a:pt x="863600" y="304800"/>
                  </a:cubicBezTo>
                  <a:cubicBezTo>
                    <a:pt x="795867" y="321733"/>
                    <a:pt x="709769" y="306231"/>
                    <a:pt x="660400" y="355600"/>
                  </a:cubicBezTo>
                  <a:cubicBezTo>
                    <a:pt x="594579" y="421421"/>
                    <a:pt x="480446" y="512307"/>
                    <a:pt x="431800" y="609600"/>
                  </a:cubicBezTo>
                  <a:cubicBezTo>
                    <a:pt x="411500" y="650200"/>
                    <a:pt x="391851" y="749422"/>
                    <a:pt x="381000" y="787400"/>
                  </a:cubicBezTo>
                  <a:cubicBezTo>
                    <a:pt x="308122" y="1042474"/>
                    <a:pt x="409605" y="647582"/>
                    <a:pt x="330200" y="965200"/>
                  </a:cubicBezTo>
                  <a:cubicBezTo>
                    <a:pt x="347133" y="1100667"/>
                    <a:pt x="342478" y="1240627"/>
                    <a:pt x="381000" y="1371600"/>
                  </a:cubicBezTo>
                  <a:cubicBezTo>
                    <a:pt x="388555" y="1397286"/>
                    <a:pt x="433253" y="1385026"/>
                    <a:pt x="457200" y="1397000"/>
                  </a:cubicBezTo>
                  <a:cubicBezTo>
                    <a:pt x="484504" y="1410652"/>
                    <a:pt x="505504" y="1435402"/>
                    <a:pt x="533400" y="1447800"/>
                  </a:cubicBezTo>
                  <a:cubicBezTo>
                    <a:pt x="596717" y="1475941"/>
                    <a:pt x="713516" y="1507581"/>
                    <a:pt x="787400" y="1524000"/>
                  </a:cubicBezTo>
                  <a:cubicBezTo>
                    <a:pt x="829544" y="1533365"/>
                    <a:pt x="872750" y="1538041"/>
                    <a:pt x="914400" y="1549400"/>
                  </a:cubicBezTo>
                  <a:cubicBezTo>
                    <a:pt x="966061" y="1563489"/>
                    <a:pt x="1014623" y="1588159"/>
                    <a:pt x="1066800" y="1600200"/>
                  </a:cubicBezTo>
                  <a:cubicBezTo>
                    <a:pt x="1125135" y="1613662"/>
                    <a:pt x="1185546" y="1615758"/>
                    <a:pt x="1244600" y="1625600"/>
                  </a:cubicBezTo>
                  <a:cubicBezTo>
                    <a:pt x="1329651" y="1639775"/>
                    <a:pt x="1439302" y="1669342"/>
                    <a:pt x="1524000" y="1676400"/>
                  </a:cubicBezTo>
                  <a:cubicBezTo>
                    <a:pt x="1676108" y="1689076"/>
                    <a:pt x="1828800" y="1693333"/>
                    <a:pt x="1981200" y="1701800"/>
                  </a:cubicBezTo>
                  <a:cubicBezTo>
                    <a:pt x="2523067" y="1693333"/>
                    <a:pt x="3065289" y="1697775"/>
                    <a:pt x="3606800" y="1676400"/>
                  </a:cubicBezTo>
                  <a:cubicBezTo>
                    <a:pt x="3709721" y="1672337"/>
                    <a:pt x="3911600" y="1625600"/>
                    <a:pt x="3911600" y="1625600"/>
                  </a:cubicBezTo>
                  <a:cubicBezTo>
                    <a:pt x="4011490" y="1585644"/>
                    <a:pt x="4039940" y="1567629"/>
                    <a:pt x="4140200" y="1549400"/>
                  </a:cubicBezTo>
                  <a:cubicBezTo>
                    <a:pt x="4215535" y="1535703"/>
                    <a:pt x="4364002" y="1522899"/>
                    <a:pt x="4445000" y="1498600"/>
                  </a:cubicBezTo>
                  <a:cubicBezTo>
                    <a:pt x="4750930" y="1406821"/>
                    <a:pt x="4378929" y="1479979"/>
                    <a:pt x="4724400" y="1422400"/>
                  </a:cubicBezTo>
                  <a:cubicBezTo>
                    <a:pt x="4758267" y="1405467"/>
                    <a:pt x="4790079" y="1383574"/>
                    <a:pt x="4826000" y="1371600"/>
                  </a:cubicBezTo>
                  <a:cubicBezTo>
                    <a:pt x="4892235" y="1349522"/>
                    <a:pt x="5029200" y="1320800"/>
                    <a:pt x="5029200" y="1320800"/>
                  </a:cubicBezTo>
                  <a:cubicBezTo>
                    <a:pt x="5046133" y="1295400"/>
                    <a:pt x="5054600" y="1261533"/>
                    <a:pt x="5080000" y="1244600"/>
                  </a:cubicBezTo>
                  <a:cubicBezTo>
                    <a:pt x="5230356" y="1144363"/>
                    <a:pt x="5153088" y="1304735"/>
                    <a:pt x="5207000" y="1143000"/>
                  </a:cubicBezTo>
                  <a:cubicBezTo>
                    <a:pt x="5198533" y="1066800"/>
                    <a:pt x="5200195" y="988780"/>
                    <a:pt x="5181600" y="914400"/>
                  </a:cubicBezTo>
                  <a:cubicBezTo>
                    <a:pt x="5174196" y="884784"/>
                    <a:pt x="5150343" y="861651"/>
                    <a:pt x="5130800" y="838200"/>
                  </a:cubicBezTo>
                  <a:cubicBezTo>
                    <a:pt x="5090675" y="790050"/>
                    <a:pt x="5035486" y="739743"/>
                    <a:pt x="4978400" y="711200"/>
                  </a:cubicBezTo>
                  <a:cubicBezTo>
                    <a:pt x="4937619" y="690810"/>
                    <a:pt x="4892181" y="680790"/>
                    <a:pt x="4851400" y="660400"/>
                  </a:cubicBezTo>
                  <a:cubicBezTo>
                    <a:pt x="4824096" y="646748"/>
                    <a:pt x="4802991" y="622232"/>
                    <a:pt x="4775200" y="609600"/>
                  </a:cubicBezTo>
                  <a:cubicBezTo>
                    <a:pt x="4711221" y="580519"/>
                    <a:pt x="4500456" y="507479"/>
                    <a:pt x="4419600" y="482600"/>
                  </a:cubicBezTo>
                  <a:cubicBezTo>
                    <a:pt x="4360687" y="464473"/>
                    <a:pt x="4300713" y="449927"/>
                    <a:pt x="4241800" y="431800"/>
                  </a:cubicBezTo>
                  <a:cubicBezTo>
                    <a:pt x="4190620" y="416052"/>
                    <a:pt x="4140580" y="396748"/>
                    <a:pt x="4089400" y="381000"/>
                  </a:cubicBezTo>
                  <a:cubicBezTo>
                    <a:pt x="4030487" y="362873"/>
                    <a:pt x="3970513" y="348327"/>
                    <a:pt x="3911600" y="330200"/>
                  </a:cubicBezTo>
                  <a:cubicBezTo>
                    <a:pt x="3860420" y="314452"/>
                    <a:pt x="3812395" y="285538"/>
                    <a:pt x="3759200" y="279400"/>
                  </a:cubicBezTo>
                  <a:cubicBezTo>
                    <a:pt x="3590773" y="259966"/>
                    <a:pt x="3420533" y="262467"/>
                    <a:pt x="3251200" y="254000"/>
                  </a:cubicBezTo>
                  <a:cubicBezTo>
                    <a:pt x="3065137" y="191979"/>
                    <a:pt x="3294253" y="262135"/>
                    <a:pt x="2921000" y="203200"/>
                  </a:cubicBezTo>
                  <a:cubicBezTo>
                    <a:pt x="2843896" y="191026"/>
                    <a:pt x="2768600" y="169333"/>
                    <a:pt x="2692400" y="152400"/>
                  </a:cubicBezTo>
                  <a:cubicBezTo>
                    <a:pt x="2328333" y="169333"/>
                    <a:pt x="1962347" y="162202"/>
                    <a:pt x="1600200" y="203200"/>
                  </a:cubicBezTo>
                  <a:cubicBezTo>
                    <a:pt x="1509590" y="213458"/>
                    <a:pt x="1432709" y="275964"/>
                    <a:pt x="1346200" y="304800"/>
                  </a:cubicBezTo>
                  <a:cubicBezTo>
                    <a:pt x="1270000" y="330200"/>
                    <a:pt x="1184432" y="336445"/>
                    <a:pt x="1117600" y="381000"/>
                  </a:cubicBezTo>
                  <a:cubicBezTo>
                    <a:pt x="1019123" y="446652"/>
                    <a:pt x="1070360" y="422147"/>
                    <a:pt x="965200" y="457200"/>
                  </a:cubicBezTo>
                  <a:cubicBezTo>
                    <a:pt x="939800" y="482600"/>
                    <a:pt x="918888" y="513475"/>
                    <a:pt x="889000" y="533400"/>
                  </a:cubicBezTo>
                  <a:cubicBezTo>
                    <a:pt x="866723" y="548252"/>
                    <a:pt x="834587" y="543238"/>
                    <a:pt x="812800" y="558800"/>
                  </a:cubicBezTo>
                  <a:cubicBezTo>
                    <a:pt x="773826" y="586638"/>
                    <a:pt x="747244" y="628861"/>
                    <a:pt x="711200" y="660400"/>
                  </a:cubicBezTo>
                  <a:cubicBezTo>
                    <a:pt x="679341" y="688277"/>
                    <a:pt x="639534" y="706666"/>
                    <a:pt x="609600" y="736600"/>
                  </a:cubicBezTo>
                  <a:cubicBezTo>
                    <a:pt x="560361" y="785839"/>
                    <a:pt x="554058" y="827025"/>
                    <a:pt x="533400" y="889000"/>
                  </a:cubicBezTo>
                  <a:cubicBezTo>
                    <a:pt x="550333" y="914400"/>
                    <a:pt x="562614" y="943614"/>
                    <a:pt x="584200" y="965200"/>
                  </a:cubicBezTo>
                  <a:cubicBezTo>
                    <a:pt x="632150" y="1013150"/>
                    <a:pt x="723016" y="1068056"/>
                    <a:pt x="787400" y="1092200"/>
                  </a:cubicBezTo>
                  <a:cubicBezTo>
                    <a:pt x="820086" y="1104457"/>
                    <a:pt x="854922" y="1110027"/>
                    <a:pt x="889000" y="1117600"/>
                  </a:cubicBezTo>
                  <a:cubicBezTo>
                    <a:pt x="1061175" y="1155861"/>
                    <a:pt x="1048453" y="1146245"/>
                    <a:pt x="1270000" y="1168400"/>
                  </a:cubicBezTo>
                  <a:cubicBezTo>
                    <a:pt x="1303867" y="1176867"/>
                    <a:pt x="1337166" y="1188061"/>
                    <a:pt x="1371600" y="1193800"/>
                  </a:cubicBezTo>
                  <a:cubicBezTo>
                    <a:pt x="1584083" y="1229214"/>
                    <a:pt x="1789244" y="1231814"/>
                    <a:pt x="2006600" y="1244600"/>
                  </a:cubicBezTo>
                  <a:lnTo>
                    <a:pt x="2971800" y="1219200"/>
                  </a:lnTo>
                  <a:cubicBezTo>
                    <a:pt x="3023248" y="1216861"/>
                    <a:pt x="3073530" y="1203013"/>
                    <a:pt x="3124200" y="1193800"/>
                  </a:cubicBezTo>
                  <a:cubicBezTo>
                    <a:pt x="3166675" y="1186077"/>
                    <a:pt x="3208725" y="1176123"/>
                    <a:pt x="3251200" y="1168400"/>
                  </a:cubicBezTo>
                  <a:cubicBezTo>
                    <a:pt x="3301870" y="1159187"/>
                    <a:pt x="3353418" y="1154580"/>
                    <a:pt x="3403600" y="1143000"/>
                  </a:cubicBezTo>
                  <a:cubicBezTo>
                    <a:pt x="3463660" y="1129140"/>
                    <a:pt x="3521602" y="1107149"/>
                    <a:pt x="3581400" y="1092200"/>
                  </a:cubicBezTo>
                  <a:cubicBezTo>
                    <a:pt x="3828809" y="1030348"/>
                    <a:pt x="3629260" y="1118776"/>
                    <a:pt x="4013200" y="965200"/>
                  </a:cubicBezTo>
                  <a:cubicBezTo>
                    <a:pt x="4058459" y="947097"/>
                    <a:pt x="4196497" y="895959"/>
                    <a:pt x="4241800" y="863600"/>
                  </a:cubicBezTo>
                  <a:cubicBezTo>
                    <a:pt x="4271030" y="842721"/>
                    <a:pt x="4290405" y="810396"/>
                    <a:pt x="4318000" y="787400"/>
                  </a:cubicBezTo>
                  <a:cubicBezTo>
                    <a:pt x="4487831" y="645874"/>
                    <a:pt x="4288957" y="868153"/>
                    <a:pt x="4495800" y="609600"/>
                  </a:cubicBezTo>
                  <a:cubicBezTo>
                    <a:pt x="4534096" y="494713"/>
                    <a:pt x="4561377" y="456429"/>
                    <a:pt x="4470400" y="304800"/>
                  </a:cubicBezTo>
                  <a:cubicBezTo>
                    <a:pt x="4452439" y="274866"/>
                    <a:pt x="4402667" y="287867"/>
                    <a:pt x="4368800" y="279400"/>
                  </a:cubicBezTo>
                  <a:cubicBezTo>
                    <a:pt x="4343400" y="262467"/>
                    <a:pt x="4319904" y="242252"/>
                    <a:pt x="4292600" y="228600"/>
                  </a:cubicBezTo>
                  <a:cubicBezTo>
                    <a:pt x="4207495" y="186047"/>
                    <a:pt x="4060232" y="185848"/>
                    <a:pt x="3987800" y="177800"/>
                  </a:cubicBezTo>
                  <a:cubicBezTo>
                    <a:pt x="3953933" y="169333"/>
                    <a:pt x="3920758" y="157337"/>
                    <a:pt x="3886200" y="152400"/>
                  </a:cubicBezTo>
                  <a:cubicBezTo>
                    <a:pt x="3737302" y="131129"/>
                    <a:pt x="3405146" y="110782"/>
                    <a:pt x="3276600" y="101600"/>
                  </a:cubicBezTo>
                  <a:lnTo>
                    <a:pt x="1625600" y="127000"/>
                  </a:lnTo>
                  <a:cubicBezTo>
                    <a:pt x="1590706" y="128011"/>
                    <a:pt x="1558695" y="148545"/>
                    <a:pt x="1524000" y="152400"/>
                  </a:cubicBezTo>
                  <a:cubicBezTo>
                    <a:pt x="1405891" y="165523"/>
                    <a:pt x="1286933" y="169333"/>
                    <a:pt x="1168400" y="177800"/>
                  </a:cubicBezTo>
                  <a:cubicBezTo>
                    <a:pt x="1092200" y="203200"/>
                    <a:pt x="1011642" y="218079"/>
                    <a:pt x="939800" y="254000"/>
                  </a:cubicBezTo>
                  <a:cubicBezTo>
                    <a:pt x="602835" y="422482"/>
                    <a:pt x="1023616" y="218079"/>
                    <a:pt x="762000" y="330200"/>
                  </a:cubicBezTo>
                  <a:cubicBezTo>
                    <a:pt x="542292" y="424361"/>
                    <a:pt x="762903" y="346832"/>
                    <a:pt x="584200" y="406400"/>
                  </a:cubicBezTo>
                  <a:cubicBezTo>
                    <a:pt x="550333" y="431800"/>
                    <a:pt x="520464" y="463668"/>
                    <a:pt x="482600" y="482600"/>
                  </a:cubicBezTo>
                  <a:cubicBezTo>
                    <a:pt x="451376" y="498212"/>
                    <a:pt x="413686" y="495743"/>
                    <a:pt x="381000" y="508000"/>
                  </a:cubicBezTo>
                  <a:cubicBezTo>
                    <a:pt x="345547" y="521295"/>
                    <a:pt x="313267" y="541867"/>
                    <a:pt x="279400" y="558800"/>
                  </a:cubicBezTo>
                  <a:cubicBezTo>
                    <a:pt x="149860" y="753110"/>
                    <a:pt x="327518" y="513928"/>
                    <a:pt x="127000" y="685800"/>
                  </a:cubicBezTo>
                  <a:cubicBezTo>
                    <a:pt x="102496" y="706804"/>
                    <a:pt x="23796" y="827906"/>
                    <a:pt x="0" y="863600"/>
                  </a:cubicBezTo>
                  <a:cubicBezTo>
                    <a:pt x="8467" y="965200"/>
                    <a:pt x="-6840" y="1071680"/>
                    <a:pt x="25400" y="1168400"/>
                  </a:cubicBezTo>
                  <a:cubicBezTo>
                    <a:pt x="38787" y="1208561"/>
                    <a:pt x="92552" y="1219994"/>
                    <a:pt x="127000" y="1244600"/>
                  </a:cubicBezTo>
                  <a:cubicBezTo>
                    <a:pt x="296850" y="1365921"/>
                    <a:pt x="111641" y="1236921"/>
                    <a:pt x="279400" y="1320800"/>
                  </a:cubicBezTo>
                  <a:cubicBezTo>
                    <a:pt x="306704" y="1334452"/>
                    <a:pt x="325290" y="1367963"/>
                    <a:pt x="355600" y="1371600"/>
                  </a:cubicBezTo>
                  <a:cubicBezTo>
                    <a:pt x="540731" y="1393816"/>
                    <a:pt x="728133" y="1388533"/>
                    <a:pt x="914400" y="1397000"/>
                  </a:cubicBezTo>
                  <a:cubicBezTo>
                    <a:pt x="1117600" y="1388533"/>
                    <a:pt x="1321868" y="1394059"/>
                    <a:pt x="1524000" y="1371600"/>
                  </a:cubicBezTo>
                  <a:cubicBezTo>
                    <a:pt x="1554340" y="1368229"/>
                    <a:pt x="1572896" y="1334452"/>
                    <a:pt x="1600200" y="1320800"/>
                  </a:cubicBezTo>
                  <a:cubicBezTo>
                    <a:pt x="1624147" y="1308826"/>
                    <a:pt x="1652026" y="1306479"/>
                    <a:pt x="1676400" y="1295400"/>
                  </a:cubicBezTo>
                  <a:lnTo>
                    <a:pt x="1981200" y="1143000"/>
                  </a:lnTo>
                  <a:lnTo>
                    <a:pt x="2082800" y="1092200"/>
                  </a:lnTo>
                  <a:cubicBezTo>
                    <a:pt x="2124910" y="1029035"/>
                    <a:pt x="2156778" y="988060"/>
                    <a:pt x="2184400" y="914400"/>
                  </a:cubicBezTo>
                  <a:cubicBezTo>
                    <a:pt x="2201294" y="869349"/>
                    <a:pt x="2226422" y="725301"/>
                    <a:pt x="2235200" y="685800"/>
                  </a:cubicBezTo>
                  <a:cubicBezTo>
                    <a:pt x="2242773" y="651722"/>
                    <a:pt x="2246849" y="616286"/>
                    <a:pt x="2260600" y="584200"/>
                  </a:cubicBezTo>
                  <a:cubicBezTo>
                    <a:pt x="2272625" y="556141"/>
                    <a:pt x="2297748" y="535304"/>
                    <a:pt x="2311400" y="508000"/>
                  </a:cubicBezTo>
                  <a:cubicBezTo>
                    <a:pt x="2323374" y="484053"/>
                    <a:pt x="2328333" y="457200"/>
                    <a:pt x="2336800" y="431800"/>
                  </a:cubicBezTo>
                  <a:cubicBezTo>
                    <a:pt x="2319867" y="330200"/>
                    <a:pt x="2318572" y="224716"/>
                    <a:pt x="2286000" y="127000"/>
                  </a:cubicBezTo>
                  <a:cubicBezTo>
                    <a:pt x="2259156" y="46469"/>
                    <a:pt x="2172694" y="39732"/>
                    <a:pt x="2108200" y="25400"/>
                  </a:cubicBezTo>
                  <a:cubicBezTo>
                    <a:pt x="2066056" y="16035"/>
                    <a:pt x="2023533" y="8467"/>
                    <a:pt x="1981200" y="0"/>
                  </a:cubicBezTo>
                  <a:cubicBezTo>
                    <a:pt x="1769533" y="16933"/>
                    <a:pt x="1556680" y="22736"/>
                    <a:pt x="1346200" y="50800"/>
                  </a:cubicBezTo>
                  <a:cubicBezTo>
                    <a:pt x="1301006" y="56826"/>
                    <a:pt x="1260517" y="82319"/>
                    <a:pt x="1219200" y="101600"/>
                  </a:cubicBezTo>
                  <a:cubicBezTo>
                    <a:pt x="1133421" y="141630"/>
                    <a:pt x="1049867" y="186267"/>
                    <a:pt x="965200" y="228600"/>
                  </a:cubicBezTo>
                  <a:lnTo>
                    <a:pt x="711200" y="355600"/>
                  </a:lnTo>
                  <a:cubicBezTo>
                    <a:pt x="638827" y="391786"/>
                    <a:pt x="546387" y="434760"/>
                    <a:pt x="482600" y="482600"/>
                  </a:cubicBezTo>
                  <a:cubicBezTo>
                    <a:pt x="417409" y="531493"/>
                    <a:pt x="398625" y="570463"/>
                    <a:pt x="355600" y="635000"/>
                  </a:cubicBezTo>
                  <a:cubicBezTo>
                    <a:pt x="384743" y="707857"/>
                    <a:pt x="403200" y="779291"/>
                    <a:pt x="457200" y="838200"/>
                  </a:cubicBezTo>
                  <a:cubicBezTo>
                    <a:pt x="530018" y="917638"/>
                    <a:pt x="592235" y="1013335"/>
                    <a:pt x="685800" y="1066800"/>
                  </a:cubicBezTo>
                  <a:cubicBezTo>
                    <a:pt x="774776" y="1117643"/>
                    <a:pt x="917483" y="1203551"/>
                    <a:pt x="1016000" y="1244600"/>
                  </a:cubicBezTo>
                  <a:cubicBezTo>
                    <a:pt x="1065429" y="1265195"/>
                    <a:pt x="1118971" y="1274805"/>
                    <a:pt x="1168400" y="1295400"/>
                  </a:cubicBezTo>
                  <a:cubicBezTo>
                    <a:pt x="1220827" y="1317245"/>
                    <a:pt x="1267313" y="1352497"/>
                    <a:pt x="1320800" y="1371600"/>
                  </a:cubicBezTo>
                  <a:cubicBezTo>
                    <a:pt x="1386550" y="1395082"/>
                    <a:pt x="1456539" y="1404411"/>
                    <a:pt x="1524000" y="1422400"/>
                  </a:cubicBezTo>
                  <a:cubicBezTo>
                    <a:pt x="1583557" y="1438282"/>
                    <a:pt x="1641800" y="1459082"/>
                    <a:pt x="1701800" y="1473200"/>
                  </a:cubicBezTo>
                  <a:cubicBezTo>
                    <a:pt x="1785848" y="1492976"/>
                    <a:pt x="1870461" y="1510871"/>
                    <a:pt x="1955800" y="1524000"/>
                  </a:cubicBezTo>
                  <a:cubicBezTo>
                    <a:pt x="2090733" y="1544759"/>
                    <a:pt x="2362200" y="1574800"/>
                    <a:pt x="2362200" y="1574800"/>
                  </a:cubicBezTo>
                  <a:cubicBezTo>
                    <a:pt x="3005667" y="1566333"/>
                    <a:pt x="3649613" y="1575644"/>
                    <a:pt x="4292600" y="1549400"/>
                  </a:cubicBezTo>
                  <a:cubicBezTo>
                    <a:pt x="4439438" y="1543407"/>
                    <a:pt x="4792805" y="1482966"/>
                    <a:pt x="5003800" y="1447800"/>
                  </a:cubicBezTo>
                  <a:cubicBezTo>
                    <a:pt x="5380268" y="1297213"/>
                    <a:pt x="4912043" y="1488581"/>
                    <a:pt x="5232400" y="1346200"/>
                  </a:cubicBezTo>
                  <a:cubicBezTo>
                    <a:pt x="5274065" y="1327682"/>
                    <a:pt x="5317735" y="1313918"/>
                    <a:pt x="5359400" y="1295400"/>
                  </a:cubicBezTo>
                  <a:cubicBezTo>
                    <a:pt x="5394001" y="1280022"/>
                    <a:pt x="5425547" y="1257895"/>
                    <a:pt x="5461000" y="1244600"/>
                  </a:cubicBezTo>
                  <a:cubicBezTo>
                    <a:pt x="5572957" y="1202616"/>
                    <a:pt x="5559986" y="1242839"/>
                    <a:pt x="5664200" y="1168400"/>
                  </a:cubicBezTo>
                  <a:cubicBezTo>
                    <a:pt x="5693430" y="1147521"/>
                    <a:pt x="5715000" y="1117600"/>
                    <a:pt x="5740400" y="1092200"/>
                  </a:cubicBezTo>
                  <a:cubicBezTo>
                    <a:pt x="5769785" y="974658"/>
                    <a:pt x="5801741" y="896951"/>
                    <a:pt x="5740400" y="762000"/>
                  </a:cubicBezTo>
                  <a:cubicBezTo>
                    <a:pt x="5724732" y="727530"/>
                    <a:pt x="5670305" y="732203"/>
                    <a:pt x="5638800" y="711200"/>
                  </a:cubicBezTo>
                  <a:cubicBezTo>
                    <a:pt x="5568353" y="664235"/>
                    <a:pt x="5518622" y="575404"/>
                    <a:pt x="5435600" y="558800"/>
                  </a:cubicBezTo>
                  <a:cubicBezTo>
                    <a:pt x="5393267" y="550333"/>
                    <a:pt x="5350483" y="543871"/>
                    <a:pt x="5308600" y="533400"/>
                  </a:cubicBezTo>
                  <a:cubicBezTo>
                    <a:pt x="5282625" y="526906"/>
                    <a:pt x="5258654" y="513251"/>
                    <a:pt x="5232400" y="508000"/>
                  </a:cubicBezTo>
                  <a:cubicBezTo>
                    <a:pt x="5173694" y="496259"/>
                    <a:pt x="5113443" y="493633"/>
                    <a:pt x="5054600" y="482600"/>
                  </a:cubicBezTo>
                  <a:cubicBezTo>
                    <a:pt x="4544302" y="386919"/>
                    <a:pt x="5074503" y="467300"/>
                    <a:pt x="4648200" y="406400"/>
                  </a:cubicBezTo>
                  <a:cubicBezTo>
                    <a:pt x="4605867" y="389467"/>
                    <a:pt x="4564455" y="370018"/>
                    <a:pt x="4521200" y="355600"/>
                  </a:cubicBezTo>
                  <a:cubicBezTo>
                    <a:pt x="4373322" y="306307"/>
                    <a:pt x="4219501" y="315907"/>
                    <a:pt x="4064000" y="304800"/>
                  </a:cubicBezTo>
                  <a:cubicBezTo>
                    <a:pt x="3725333" y="313267"/>
                    <a:pt x="3386423" y="314817"/>
                    <a:pt x="3048000" y="330200"/>
                  </a:cubicBezTo>
                  <a:cubicBezTo>
                    <a:pt x="3013127" y="331785"/>
                    <a:pt x="2978486" y="341849"/>
                    <a:pt x="2946400" y="355600"/>
                  </a:cubicBezTo>
                  <a:cubicBezTo>
                    <a:pt x="2905364" y="373187"/>
                    <a:pt x="2751481" y="499719"/>
                    <a:pt x="2743200" y="508000"/>
                  </a:cubicBezTo>
                  <a:cubicBezTo>
                    <a:pt x="2682184" y="569016"/>
                    <a:pt x="2697988" y="588095"/>
                    <a:pt x="2667000" y="660400"/>
                  </a:cubicBezTo>
                  <a:cubicBezTo>
                    <a:pt x="2652085" y="695203"/>
                    <a:pt x="2633133" y="728133"/>
                    <a:pt x="2616200" y="762000"/>
                  </a:cubicBezTo>
                  <a:cubicBezTo>
                    <a:pt x="2625552" y="902287"/>
                    <a:pt x="2575333" y="1102133"/>
                    <a:pt x="2692400" y="1219200"/>
                  </a:cubicBezTo>
                  <a:cubicBezTo>
                    <a:pt x="2713986" y="1240786"/>
                    <a:pt x="2741296" y="1256348"/>
                    <a:pt x="2768600" y="1270000"/>
                  </a:cubicBezTo>
                  <a:cubicBezTo>
                    <a:pt x="2809381" y="1290390"/>
                    <a:pt x="2853267" y="1303867"/>
                    <a:pt x="2895600" y="1320800"/>
                  </a:cubicBezTo>
                  <a:cubicBezTo>
                    <a:pt x="3276600" y="1312333"/>
                    <a:pt x="3658628" y="1324629"/>
                    <a:pt x="4038600" y="1295400"/>
                  </a:cubicBezTo>
                  <a:cubicBezTo>
                    <a:pt x="4102890" y="1290455"/>
                    <a:pt x="4155229" y="1239590"/>
                    <a:pt x="4216400" y="1219200"/>
                  </a:cubicBezTo>
                  <a:cubicBezTo>
                    <a:pt x="4390603" y="1161132"/>
                    <a:pt x="4415448" y="1186092"/>
                    <a:pt x="4572000" y="1117600"/>
                  </a:cubicBezTo>
                  <a:cubicBezTo>
                    <a:pt x="4952298" y="951220"/>
                    <a:pt x="4699104" y="1022324"/>
                    <a:pt x="4927600" y="965200"/>
                  </a:cubicBezTo>
                  <a:cubicBezTo>
                    <a:pt x="5121456" y="835963"/>
                    <a:pt x="5058097" y="927561"/>
                    <a:pt x="5105400" y="762000"/>
                  </a:cubicBezTo>
                  <a:cubicBezTo>
                    <a:pt x="5112755" y="736256"/>
                    <a:pt x="5122333" y="711200"/>
                    <a:pt x="5130800" y="685800"/>
                  </a:cubicBezTo>
                  <a:cubicBezTo>
                    <a:pt x="5122044" y="615754"/>
                    <a:pt x="5119155" y="484710"/>
                    <a:pt x="5080000" y="406400"/>
                  </a:cubicBezTo>
                  <a:cubicBezTo>
                    <a:pt x="5066348" y="379096"/>
                    <a:pt x="5050786" y="351786"/>
                    <a:pt x="5029200" y="330200"/>
                  </a:cubicBezTo>
                  <a:cubicBezTo>
                    <a:pt x="4954485" y="255485"/>
                    <a:pt x="4901202" y="278901"/>
                    <a:pt x="4800600" y="228600"/>
                  </a:cubicBezTo>
                  <a:cubicBezTo>
                    <a:pt x="4634539" y="145569"/>
                    <a:pt x="4707016" y="170669"/>
                    <a:pt x="4445000" y="127000"/>
                  </a:cubicBezTo>
                  <a:cubicBezTo>
                    <a:pt x="4394200" y="118533"/>
                    <a:pt x="4343219" y="111091"/>
                    <a:pt x="4292600" y="101600"/>
                  </a:cubicBezTo>
                  <a:cubicBezTo>
                    <a:pt x="4207735" y="85688"/>
                    <a:pt x="4038600" y="50800"/>
                    <a:pt x="4038600" y="50800"/>
                  </a:cubicBezTo>
                  <a:cubicBezTo>
                    <a:pt x="3657600" y="59267"/>
                    <a:pt x="3275420" y="45067"/>
                    <a:pt x="2895600" y="76200"/>
                  </a:cubicBezTo>
                  <a:cubicBezTo>
                    <a:pt x="2641641" y="97016"/>
                    <a:pt x="2543290" y="169603"/>
                    <a:pt x="2336800" y="228600"/>
                  </a:cubicBezTo>
                  <a:cubicBezTo>
                    <a:pt x="2269668" y="247780"/>
                    <a:pt x="2202062" y="265708"/>
                    <a:pt x="2133600" y="279400"/>
                  </a:cubicBezTo>
                  <a:cubicBezTo>
                    <a:pt x="2074894" y="291141"/>
                    <a:pt x="2014854" y="294958"/>
                    <a:pt x="1955800" y="304800"/>
                  </a:cubicBezTo>
                  <a:cubicBezTo>
                    <a:pt x="1838523" y="324346"/>
                    <a:pt x="1744241" y="351340"/>
                    <a:pt x="1625600" y="381000"/>
                  </a:cubicBezTo>
                  <a:cubicBezTo>
                    <a:pt x="1591733" y="389467"/>
                    <a:pt x="1558558" y="401463"/>
                    <a:pt x="1524000" y="406400"/>
                  </a:cubicBezTo>
                  <a:lnTo>
                    <a:pt x="1346200" y="431800"/>
                  </a:lnTo>
                  <a:cubicBezTo>
                    <a:pt x="1295298" y="439631"/>
                    <a:pt x="1245018" y="451809"/>
                    <a:pt x="1193800" y="457200"/>
                  </a:cubicBezTo>
                  <a:cubicBezTo>
                    <a:pt x="1084015" y="468756"/>
                    <a:pt x="973667" y="474133"/>
                    <a:pt x="863600" y="482600"/>
                  </a:cubicBezTo>
                  <a:cubicBezTo>
                    <a:pt x="829733" y="491067"/>
                    <a:pt x="796231" y="501154"/>
                    <a:pt x="762000" y="508000"/>
                  </a:cubicBezTo>
                  <a:cubicBezTo>
                    <a:pt x="711499" y="518100"/>
                    <a:pt x="659874" y="522228"/>
                    <a:pt x="609600" y="533400"/>
                  </a:cubicBezTo>
                  <a:cubicBezTo>
                    <a:pt x="583464" y="539208"/>
                    <a:pt x="559375" y="552306"/>
                    <a:pt x="533400" y="558800"/>
                  </a:cubicBezTo>
                  <a:cubicBezTo>
                    <a:pt x="491517" y="569271"/>
                    <a:pt x="448050" y="572841"/>
                    <a:pt x="406400" y="584200"/>
                  </a:cubicBezTo>
                  <a:cubicBezTo>
                    <a:pt x="354739" y="598289"/>
                    <a:pt x="254000" y="635000"/>
                    <a:pt x="254000" y="635000"/>
                  </a:cubicBezTo>
                  <a:cubicBezTo>
                    <a:pt x="245533" y="660400"/>
                    <a:pt x="228600" y="684426"/>
                    <a:pt x="228600" y="711200"/>
                  </a:cubicBezTo>
                  <a:cubicBezTo>
                    <a:pt x="228600" y="807125"/>
                    <a:pt x="235944" y="896344"/>
                    <a:pt x="304800" y="965200"/>
                  </a:cubicBezTo>
                  <a:cubicBezTo>
                    <a:pt x="326386" y="986786"/>
                    <a:pt x="355600" y="999067"/>
                    <a:pt x="381000" y="1016000"/>
                  </a:cubicBezTo>
                  <a:cubicBezTo>
                    <a:pt x="522816" y="1228724"/>
                    <a:pt x="392557" y="1077458"/>
                    <a:pt x="914400" y="1117600"/>
                  </a:cubicBezTo>
                  <a:cubicBezTo>
                    <a:pt x="974092" y="1122192"/>
                    <a:pt x="1032794" y="1135574"/>
                    <a:pt x="1092200" y="1143000"/>
                  </a:cubicBezTo>
                  <a:cubicBezTo>
                    <a:pt x="1168277" y="1152510"/>
                    <a:pt x="1244600" y="1159933"/>
                    <a:pt x="1320800" y="1168400"/>
                  </a:cubicBezTo>
                  <a:cubicBezTo>
                    <a:pt x="1437161" y="1207187"/>
                    <a:pt x="1370226" y="1193800"/>
                    <a:pt x="1524000" y="1193800"/>
                  </a:cubicBezTo>
                </a:path>
              </a:pathLst>
            </a:custGeom>
            <a:ln w="47625">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659" name="Group 658"/>
            <p:cNvGrpSpPr/>
            <p:nvPr/>
          </p:nvGrpSpPr>
          <p:grpSpPr>
            <a:xfrm flipV="1">
              <a:off x="19042793" y="8246539"/>
              <a:ext cx="1316176" cy="100041"/>
              <a:chOff x="18135600" y="17907000"/>
              <a:chExt cx="4056399" cy="304800"/>
            </a:xfrm>
          </p:grpSpPr>
          <p:sp>
            <p:nvSpPr>
              <p:cNvPr id="660" name="Rectangle 659"/>
              <p:cNvSpPr/>
              <p:nvPr/>
            </p:nvSpPr>
            <p:spPr>
              <a:xfrm flipH="1">
                <a:off x="19354800" y="17907000"/>
                <a:ext cx="322599" cy="304800"/>
              </a:xfrm>
              <a:prstGeom prst="rect">
                <a:avLst/>
              </a:prstGeom>
              <a:solidFill>
                <a:schemeClr val="accent2">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661" name="Rectangle 660"/>
              <p:cNvSpPr/>
              <p:nvPr/>
            </p:nvSpPr>
            <p:spPr>
              <a:xfrm flipH="1">
                <a:off x="19659600" y="17907000"/>
                <a:ext cx="1127760" cy="304800"/>
              </a:xfrm>
              <a:prstGeom prst="rect">
                <a:avLst/>
              </a:prstGeom>
              <a:solidFill>
                <a:srgbClr val="00C6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662" name="Rectangle 661"/>
              <p:cNvSpPr/>
              <p:nvPr/>
            </p:nvSpPr>
            <p:spPr>
              <a:xfrm flipH="1">
                <a:off x="20802600" y="17907000"/>
                <a:ext cx="792480" cy="304800"/>
              </a:xfrm>
              <a:prstGeom prst="rect">
                <a:avLst/>
              </a:prstGeom>
              <a:solidFill>
                <a:schemeClr val="accent4">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663" name="Rectangle 662"/>
              <p:cNvSpPr/>
              <p:nvPr/>
            </p:nvSpPr>
            <p:spPr>
              <a:xfrm flipH="1">
                <a:off x="18440400" y="17907000"/>
                <a:ext cx="914400" cy="304800"/>
              </a:xfrm>
              <a:prstGeom prst="rect">
                <a:avLst/>
              </a:prstGeom>
              <a:solidFill>
                <a:srgbClr val="FFFF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664" name="Rectangle 663"/>
              <p:cNvSpPr/>
              <p:nvPr/>
            </p:nvSpPr>
            <p:spPr>
              <a:xfrm flipH="1">
                <a:off x="18135600" y="17907000"/>
                <a:ext cx="322599" cy="304800"/>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665" name="Rectangle 664"/>
              <p:cNvSpPr/>
              <p:nvPr/>
            </p:nvSpPr>
            <p:spPr>
              <a:xfrm flipH="1">
                <a:off x="21564600" y="17907000"/>
                <a:ext cx="292119" cy="304800"/>
              </a:xfrm>
              <a:prstGeom prst="rect">
                <a:avLst/>
              </a:prstGeom>
              <a:solidFill>
                <a:schemeClr val="accent3">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666" name="Rectangle 665"/>
              <p:cNvSpPr/>
              <p:nvPr/>
            </p:nvSpPr>
            <p:spPr>
              <a:xfrm flipH="1">
                <a:off x="21869400" y="17907000"/>
                <a:ext cx="322599" cy="304800"/>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grpSp>
        <p:sp>
          <p:nvSpPr>
            <p:cNvPr id="667" name="Freeform 666"/>
            <p:cNvSpPr/>
            <p:nvPr/>
          </p:nvSpPr>
          <p:spPr>
            <a:xfrm>
              <a:off x="20753587" y="7804350"/>
              <a:ext cx="1676392" cy="1314249"/>
            </a:xfrm>
            <a:custGeom>
              <a:avLst/>
              <a:gdLst>
                <a:gd name="connsiteX0" fmla="*/ 3403600 w 5775419"/>
                <a:gd name="connsiteY0" fmla="*/ 1244600 h 1701800"/>
                <a:gd name="connsiteX1" fmla="*/ 3987800 w 5775419"/>
                <a:gd name="connsiteY1" fmla="*/ 1193800 h 1701800"/>
                <a:gd name="connsiteX2" fmla="*/ 4064000 w 5775419"/>
                <a:gd name="connsiteY2" fmla="*/ 1168400 h 1701800"/>
                <a:gd name="connsiteX3" fmla="*/ 4140200 w 5775419"/>
                <a:gd name="connsiteY3" fmla="*/ 1117600 h 1701800"/>
                <a:gd name="connsiteX4" fmla="*/ 4165600 w 5775419"/>
                <a:gd name="connsiteY4" fmla="*/ 1041400 h 1701800"/>
                <a:gd name="connsiteX5" fmla="*/ 4216400 w 5775419"/>
                <a:gd name="connsiteY5" fmla="*/ 812800 h 1701800"/>
                <a:gd name="connsiteX6" fmla="*/ 4241800 w 5775419"/>
                <a:gd name="connsiteY6" fmla="*/ 711200 h 1701800"/>
                <a:gd name="connsiteX7" fmla="*/ 3759200 w 5775419"/>
                <a:gd name="connsiteY7" fmla="*/ 584200 h 1701800"/>
                <a:gd name="connsiteX8" fmla="*/ 3606800 w 5775419"/>
                <a:gd name="connsiteY8" fmla="*/ 635000 h 1701800"/>
                <a:gd name="connsiteX9" fmla="*/ 3530600 w 5775419"/>
                <a:gd name="connsiteY9" fmla="*/ 660400 h 1701800"/>
                <a:gd name="connsiteX10" fmla="*/ 3454400 w 5775419"/>
                <a:gd name="connsiteY10" fmla="*/ 711200 h 1701800"/>
                <a:gd name="connsiteX11" fmla="*/ 3378200 w 5775419"/>
                <a:gd name="connsiteY11" fmla="*/ 736600 h 1701800"/>
                <a:gd name="connsiteX12" fmla="*/ 3302000 w 5775419"/>
                <a:gd name="connsiteY12" fmla="*/ 787400 h 1701800"/>
                <a:gd name="connsiteX13" fmla="*/ 3225800 w 5775419"/>
                <a:gd name="connsiteY13" fmla="*/ 812800 h 1701800"/>
                <a:gd name="connsiteX14" fmla="*/ 3149600 w 5775419"/>
                <a:gd name="connsiteY14" fmla="*/ 863600 h 1701800"/>
                <a:gd name="connsiteX15" fmla="*/ 2997200 w 5775419"/>
                <a:gd name="connsiteY15" fmla="*/ 914400 h 1701800"/>
                <a:gd name="connsiteX16" fmla="*/ 2895600 w 5775419"/>
                <a:gd name="connsiteY16" fmla="*/ 965200 h 1701800"/>
                <a:gd name="connsiteX17" fmla="*/ 2794000 w 5775419"/>
                <a:gd name="connsiteY17" fmla="*/ 990600 h 1701800"/>
                <a:gd name="connsiteX18" fmla="*/ 2717800 w 5775419"/>
                <a:gd name="connsiteY18" fmla="*/ 1016000 h 1701800"/>
                <a:gd name="connsiteX19" fmla="*/ 2616200 w 5775419"/>
                <a:gd name="connsiteY19" fmla="*/ 1041400 h 1701800"/>
                <a:gd name="connsiteX20" fmla="*/ 2514600 w 5775419"/>
                <a:gd name="connsiteY20" fmla="*/ 1092200 h 1701800"/>
                <a:gd name="connsiteX21" fmla="*/ 2286000 w 5775419"/>
                <a:gd name="connsiteY21" fmla="*/ 1143000 h 1701800"/>
                <a:gd name="connsiteX22" fmla="*/ 2159000 w 5775419"/>
                <a:gd name="connsiteY22" fmla="*/ 1193800 h 1701800"/>
                <a:gd name="connsiteX23" fmla="*/ 1854200 w 5775419"/>
                <a:gd name="connsiteY23" fmla="*/ 1244600 h 1701800"/>
                <a:gd name="connsiteX24" fmla="*/ 1752600 w 5775419"/>
                <a:gd name="connsiteY24" fmla="*/ 1270000 h 1701800"/>
                <a:gd name="connsiteX25" fmla="*/ 1651000 w 5775419"/>
                <a:gd name="connsiteY25" fmla="*/ 1320800 h 1701800"/>
                <a:gd name="connsiteX26" fmla="*/ 965200 w 5775419"/>
                <a:gd name="connsiteY26" fmla="*/ 1168400 h 1701800"/>
                <a:gd name="connsiteX27" fmla="*/ 939800 w 5775419"/>
                <a:gd name="connsiteY27" fmla="*/ 1016000 h 1701800"/>
                <a:gd name="connsiteX28" fmla="*/ 1041400 w 5775419"/>
                <a:gd name="connsiteY28" fmla="*/ 635000 h 1701800"/>
                <a:gd name="connsiteX29" fmla="*/ 1193800 w 5775419"/>
                <a:gd name="connsiteY29" fmla="*/ 609600 h 1701800"/>
                <a:gd name="connsiteX30" fmla="*/ 2438400 w 5775419"/>
                <a:gd name="connsiteY30" fmla="*/ 635000 h 1701800"/>
                <a:gd name="connsiteX31" fmla="*/ 2794000 w 5775419"/>
                <a:gd name="connsiteY31" fmla="*/ 889000 h 1701800"/>
                <a:gd name="connsiteX32" fmla="*/ 2870200 w 5775419"/>
                <a:gd name="connsiteY32" fmla="*/ 914400 h 1701800"/>
                <a:gd name="connsiteX33" fmla="*/ 3073400 w 5775419"/>
                <a:gd name="connsiteY33" fmla="*/ 1066800 h 1701800"/>
                <a:gd name="connsiteX34" fmla="*/ 3200400 w 5775419"/>
                <a:gd name="connsiteY34" fmla="*/ 1117600 h 1701800"/>
                <a:gd name="connsiteX35" fmla="*/ 3276600 w 5775419"/>
                <a:gd name="connsiteY35" fmla="*/ 1168400 h 1701800"/>
                <a:gd name="connsiteX36" fmla="*/ 3429000 w 5775419"/>
                <a:gd name="connsiteY36" fmla="*/ 1219200 h 1701800"/>
                <a:gd name="connsiteX37" fmla="*/ 3556000 w 5775419"/>
                <a:gd name="connsiteY37" fmla="*/ 1295400 h 1701800"/>
                <a:gd name="connsiteX38" fmla="*/ 3708400 w 5775419"/>
                <a:gd name="connsiteY38" fmla="*/ 1320800 h 1701800"/>
                <a:gd name="connsiteX39" fmla="*/ 4038600 w 5775419"/>
                <a:gd name="connsiteY39" fmla="*/ 1422400 h 1701800"/>
                <a:gd name="connsiteX40" fmla="*/ 4343400 w 5775419"/>
                <a:gd name="connsiteY40" fmla="*/ 1473200 h 1701800"/>
                <a:gd name="connsiteX41" fmla="*/ 4876800 w 5775419"/>
                <a:gd name="connsiteY41" fmla="*/ 1447800 h 1701800"/>
                <a:gd name="connsiteX42" fmla="*/ 5029200 w 5775419"/>
                <a:gd name="connsiteY42" fmla="*/ 1371600 h 1701800"/>
                <a:gd name="connsiteX43" fmla="*/ 5156200 w 5775419"/>
                <a:gd name="connsiteY43" fmla="*/ 1295400 h 1701800"/>
                <a:gd name="connsiteX44" fmla="*/ 5232400 w 5775419"/>
                <a:gd name="connsiteY44" fmla="*/ 1244600 h 1701800"/>
                <a:gd name="connsiteX45" fmla="*/ 5308600 w 5775419"/>
                <a:gd name="connsiteY45" fmla="*/ 1219200 h 1701800"/>
                <a:gd name="connsiteX46" fmla="*/ 5384800 w 5775419"/>
                <a:gd name="connsiteY46" fmla="*/ 1016000 h 1701800"/>
                <a:gd name="connsiteX47" fmla="*/ 5257800 w 5775419"/>
                <a:gd name="connsiteY47" fmla="*/ 406400 h 1701800"/>
                <a:gd name="connsiteX48" fmla="*/ 5003800 w 5775419"/>
                <a:gd name="connsiteY48" fmla="*/ 330200 h 1701800"/>
                <a:gd name="connsiteX49" fmla="*/ 4368800 w 5775419"/>
                <a:gd name="connsiteY49" fmla="*/ 381000 h 1701800"/>
                <a:gd name="connsiteX50" fmla="*/ 4064000 w 5775419"/>
                <a:gd name="connsiteY50" fmla="*/ 584200 h 1701800"/>
                <a:gd name="connsiteX51" fmla="*/ 3987800 w 5775419"/>
                <a:gd name="connsiteY51" fmla="*/ 685800 h 1701800"/>
                <a:gd name="connsiteX52" fmla="*/ 3784600 w 5775419"/>
                <a:gd name="connsiteY52" fmla="*/ 787400 h 1701800"/>
                <a:gd name="connsiteX53" fmla="*/ 3657600 w 5775419"/>
                <a:gd name="connsiteY53" fmla="*/ 863600 h 1701800"/>
                <a:gd name="connsiteX54" fmla="*/ 3327400 w 5775419"/>
                <a:gd name="connsiteY54" fmla="*/ 1092200 h 1701800"/>
                <a:gd name="connsiteX55" fmla="*/ 3073400 w 5775419"/>
                <a:gd name="connsiteY55" fmla="*/ 1193800 h 1701800"/>
                <a:gd name="connsiteX56" fmla="*/ 2870200 w 5775419"/>
                <a:gd name="connsiteY56" fmla="*/ 1270000 h 1701800"/>
                <a:gd name="connsiteX57" fmla="*/ 2743200 w 5775419"/>
                <a:gd name="connsiteY57" fmla="*/ 1346200 h 1701800"/>
                <a:gd name="connsiteX58" fmla="*/ 2489200 w 5775419"/>
                <a:gd name="connsiteY58" fmla="*/ 1397000 h 1701800"/>
                <a:gd name="connsiteX59" fmla="*/ 1371600 w 5775419"/>
                <a:gd name="connsiteY59" fmla="*/ 1371600 h 1701800"/>
                <a:gd name="connsiteX60" fmla="*/ 1244600 w 5775419"/>
                <a:gd name="connsiteY60" fmla="*/ 1320800 h 1701800"/>
                <a:gd name="connsiteX61" fmla="*/ 1143000 w 5775419"/>
                <a:gd name="connsiteY61" fmla="*/ 1219200 h 1701800"/>
                <a:gd name="connsiteX62" fmla="*/ 1092200 w 5775419"/>
                <a:gd name="connsiteY62" fmla="*/ 1117600 h 1701800"/>
                <a:gd name="connsiteX63" fmla="*/ 1041400 w 5775419"/>
                <a:gd name="connsiteY63" fmla="*/ 1041400 h 1701800"/>
                <a:gd name="connsiteX64" fmla="*/ 990600 w 5775419"/>
                <a:gd name="connsiteY64" fmla="*/ 711200 h 1701800"/>
                <a:gd name="connsiteX65" fmla="*/ 1016000 w 5775419"/>
                <a:gd name="connsiteY65" fmla="*/ 355600 h 1701800"/>
                <a:gd name="connsiteX66" fmla="*/ 1473200 w 5775419"/>
                <a:gd name="connsiteY66" fmla="*/ 431800 h 1701800"/>
                <a:gd name="connsiteX67" fmla="*/ 2006600 w 5775419"/>
                <a:gd name="connsiteY67" fmla="*/ 711200 h 1701800"/>
                <a:gd name="connsiteX68" fmla="*/ 2336800 w 5775419"/>
                <a:gd name="connsiteY68" fmla="*/ 889000 h 1701800"/>
                <a:gd name="connsiteX69" fmla="*/ 2489200 w 5775419"/>
                <a:gd name="connsiteY69" fmla="*/ 965200 h 1701800"/>
                <a:gd name="connsiteX70" fmla="*/ 2616200 w 5775419"/>
                <a:gd name="connsiteY70" fmla="*/ 1041400 h 1701800"/>
                <a:gd name="connsiteX71" fmla="*/ 2768600 w 5775419"/>
                <a:gd name="connsiteY71" fmla="*/ 1092200 h 1701800"/>
                <a:gd name="connsiteX72" fmla="*/ 3175000 w 5775419"/>
                <a:gd name="connsiteY72" fmla="*/ 1244600 h 1701800"/>
                <a:gd name="connsiteX73" fmla="*/ 3378200 w 5775419"/>
                <a:gd name="connsiteY73" fmla="*/ 1320800 h 1701800"/>
                <a:gd name="connsiteX74" fmla="*/ 3581400 w 5775419"/>
                <a:gd name="connsiteY74" fmla="*/ 1371600 h 1701800"/>
                <a:gd name="connsiteX75" fmla="*/ 3759200 w 5775419"/>
                <a:gd name="connsiteY75" fmla="*/ 1422400 h 1701800"/>
                <a:gd name="connsiteX76" fmla="*/ 3937000 w 5775419"/>
                <a:gd name="connsiteY76" fmla="*/ 1447800 h 1701800"/>
                <a:gd name="connsiteX77" fmla="*/ 4064000 w 5775419"/>
                <a:gd name="connsiteY77" fmla="*/ 1473200 h 1701800"/>
                <a:gd name="connsiteX78" fmla="*/ 4216400 w 5775419"/>
                <a:gd name="connsiteY78" fmla="*/ 1498600 h 1701800"/>
                <a:gd name="connsiteX79" fmla="*/ 4902200 w 5775419"/>
                <a:gd name="connsiteY79" fmla="*/ 1473200 h 1701800"/>
                <a:gd name="connsiteX80" fmla="*/ 5054600 w 5775419"/>
                <a:gd name="connsiteY80" fmla="*/ 1422400 h 1701800"/>
                <a:gd name="connsiteX81" fmla="*/ 5308600 w 5775419"/>
                <a:gd name="connsiteY81" fmla="*/ 1320800 h 1701800"/>
                <a:gd name="connsiteX82" fmla="*/ 5537200 w 5775419"/>
                <a:gd name="connsiteY82" fmla="*/ 1193800 h 1701800"/>
                <a:gd name="connsiteX83" fmla="*/ 5511800 w 5775419"/>
                <a:gd name="connsiteY83" fmla="*/ 508000 h 1701800"/>
                <a:gd name="connsiteX84" fmla="*/ 5334000 w 5775419"/>
                <a:gd name="connsiteY84" fmla="*/ 330200 h 1701800"/>
                <a:gd name="connsiteX85" fmla="*/ 5130800 w 5775419"/>
                <a:gd name="connsiteY85" fmla="*/ 228600 h 1701800"/>
                <a:gd name="connsiteX86" fmla="*/ 5080000 w 5775419"/>
                <a:gd name="connsiteY86" fmla="*/ 152400 h 1701800"/>
                <a:gd name="connsiteX87" fmla="*/ 4927600 w 5775419"/>
                <a:gd name="connsiteY87" fmla="*/ 127000 h 1701800"/>
                <a:gd name="connsiteX88" fmla="*/ 4597400 w 5775419"/>
                <a:gd name="connsiteY88" fmla="*/ 76200 h 1701800"/>
                <a:gd name="connsiteX89" fmla="*/ 4521200 w 5775419"/>
                <a:gd name="connsiteY89" fmla="*/ 50800 h 1701800"/>
                <a:gd name="connsiteX90" fmla="*/ 3505200 w 5775419"/>
                <a:gd name="connsiteY90" fmla="*/ 101600 h 1701800"/>
                <a:gd name="connsiteX91" fmla="*/ 3378200 w 5775419"/>
                <a:gd name="connsiteY91" fmla="*/ 152400 h 1701800"/>
                <a:gd name="connsiteX92" fmla="*/ 2971800 w 5775419"/>
                <a:gd name="connsiteY92" fmla="*/ 254000 h 1701800"/>
                <a:gd name="connsiteX93" fmla="*/ 2895600 w 5775419"/>
                <a:gd name="connsiteY93" fmla="*/ 279400 h 1701800"/>
                <a:gd name="connsiteX94" fmla="*/ 863600 w 5775419"/>
                <a:gd name="connsiteY94" fmla="*/ 304800 h 1701800"/>
                <a:gd name="connsiteX95" fmla="*/ 660400 w 5775419"/>
                <a:gd name="connsiteY95" fmla="*/ 355600 h 1701800"/>
                <a:gd name="connsiteX96" fmla="*/ 431800 w 5775419"/>
                <a:gd name="connsiteY96" fmla="*/ 609600 h 1701800"/>
                <a:gd name="connsiteX97" fmla="*/ 381000 w 5775419"/>
                <a:gd name="connsiteY97" fmla="*/ 787400 h 1701800"/>
                <a:gd name="connsiteX98" fmla="*/ 330200 w 5775419"/>
                <a:gd name="connsiteY98" fmla="*/ 965200 h 1701800"/>
                <a:gd name="connsiteX99" fmla="*/ 381000 w 5775419"/>
                <a:gd name="connsiteY99" fmla="*/ 1371600 h 1701800"/>
                <a:gd name="connsiteX100" fmla="*/ 457200 w 5775419"/>
                <a:gd name="connsiteY100" fmla="*/ 1397000 h 1701800"/>
                <a:gd name="connsiteX101" fmla="*/ 533400 w 5775419"/>
                <a:gd name="connsiteY101" fmla="*/ 1447800 h 1701800"/>
                <a:gd name="connsiteX102" fmla="*/ 787400 w 5775419"/>
                <a:gd name="connsiteY102" fmla="*/ 1524000 h 1701800"/>
                <a:gd name="connsiteX103" fmla="*/ 914400 w 5775419"/>
                <a:gd name="connsiteY103" fmla="*/ 1549400 h 1701800"/>
                <a:gd name="connsiteX104" fmla="*/ 1066800 w 5775419"/>
                <a:gd name="connsiteY104" fmla="*/ 1600200 h 1701800"/>
                <a:gd name="connsiteX105" fmla="*/ 1244600 w 5775419"/>
                <a:gd name="connsiteY105" fmla="*/ 1625600 h 1701800"/>
                <a:gd name="connsiteX106" fmla="*/ 1524000 w 5775419"/>
                <a:gd name="connsiteY106" fmla="*/ 1676400 h 1701800"/>
                <a:gd name="connsiteX107" fmla="*/ 1981200 w 5775419"/>
                <a:gd name="connsiteY107" fmla="*/ 1701800 h 1701800"/>
                <a:gd name="connsiteX108" fmla="*/ 3606800 w 5775419"/>
                <a:gd name="connsiteY108" fmla="*/ 1676400 h 1701800"/>
                <a:gd name="connsiteX109" fmla="*/ 3911600 w 5775419"/>
                <a:gd name="connsiteY109" fmla="*/ 1625600 h 1701800"/>
                <a:gd name="connsiteX110" fmla="*/ 4140200 w 5775419"/>
                <a:gd name="connsiteY110" fmla="*/ 1549400 h 1701800"/>
                <a:gd name="connsiteX111" fmla="*/ 4445000 w 5775419"/>
                <a:gd name="connsiteY111" fmla="*/ 1498600 h 1701800"/>
                <a:gd name="connsiteX112" fmla="*/ 4724400 w 5775419"/>
                <a:gd name="connsiteY112" fmla="*/ 1422400 h 1701800"/>
                <a:gd name="connsiteX113" fmla="*/ 4826000 w 5775419"/>
                <a:gd name="connsiteY113" fmla="*/ 1371600 h 1701800"/>
                <a:gd name="connsiteX114" fmla="*/ 5029200 w 5775419"/>
                <a:gd name="connsiteY114" fmla="*/ 1320800 h 1701800"/>
                <a:gd name="connsiteX115" fmla="*/ 5080000 w 5775419"/>
                <a:gd name="connsiteY115" fmla="*/ 1244600 h 1701800"/>
                <a:gd name="connsiteX116" fmla="*/ 5207000 w 5775419"/>
                <a:gd name="connsiteY116" fmla="*/ 1143000 h 1701800"/>
                <a:gd name="connsiteX117" fmla="*/ 5181600 w 5775419"/>
                <a:gd name="connsiteY117" fmla="*/ 914400 h 1701800"/>
                <a:gd name="connsiteX118" fmla="*/ 5130800 w 5775419"/>
                <a:gd name="connsiteY118" fmla="*/ 838200 h 1701800"/>
                <a:gd name="connsiteX119" fmla="*/ 4978400 w 5775419"/>
                <a:gd name="connsiteY119" fmla="*/ 711200 h 1701800"/>
                <a:gd name="connsiteX120" fmla="*/ 4851400 w 5775419"/>
                <a:gd name="connsiteY120" fmla="*/ 660400 h 1701800"/>
                <a:gd name="connsiteX121" fmla="*/ 4775200 w 5775419"/>
                <a:gd name="connsiteY121" fmla="*/ 609600 h 1701800"/>
                <a:gd name="connsiteX122" fmla="*/ 4419600 w 5775419"/>
                <a:gd name="connsiteY122" fmla="*/ 482600 h 1701800"/>
                <a:gd name="connsiteX123" fmla="*/ 4241800 w 5775419"/>
                <a:gd name="connsiteY123" fmla="*/ 431800 h 1701800"/>
                <a:gd name="connsiteX124" fmla="*/ 4089400 w 5775419"/>
                <a:gd name="connsiteY124" fmla="*/ 381000 h 1701800"/>
                <a:gd name="connsiteX125" fmla="*/ 3911600 w 5775419"/>
                <a:gd name="connsiteY125" fmla="*/ 330200 h 1701800"/>
                <a:gd name="connsiteX126" fmla="*/ 3759200 w 5775419"/>
                <a:gd name="connsiteY126" fmla="*/ 279400 h 1701800"/>
                <a:gd name="connsiteX127" fmla="*/ 3251200 w 5775419"/>
                <a:gd name="connsiteY127" fmla="*/ 254000 h 1701800"/>
                <a:gd name="connsiteX128" fmla="*/ 2921000 w 5775419"/>
                <a:gd name="connsiteY128" fmla="*/ 203200 h 1701800"/>
                <a:gd name="connsiteX129" fmla="*/ 2692400 w 5775419"/>
                <a:gd name="connsiteY129" fmla="*/ 152400 h 1701800"/>
                <a:gd name="connsiteX130" fmla="*/ 1600200 w 5775419"/>
                <a:gd name="connsiteY130" fmla="*/ 203200 h 1701800"/>
                <a:gd name="connsiteX131" fmla="*/ 1346200 w 5775419"/>
                <a:gd name="connsiteY131" fmla="*/ 304800 h 1701800"/>
                <a:gd name="connsiteX132" fmla="*/ 1117600 w 5775419"/>
                <a:gd name="connsiteY132" fmla="*/ 381000 h 1701800"/>
                <a:gd name="connsiteX133" fmla="*/ 965200 w 5775419"/>
                <a:gd name="connsiteY133" fmla="*/ 457200 h 1701800"/>
                <a:gd name="connsiteX134" fmla="*/ 889000 w 5775419"/>
                <a:gd name="connsiteY134" fmla="*/ 533400 h 1701800"/>
                <a:gd name="connsiteX135" fmla="*/ 812800 w 5775419"/>
                <a:gd name="connsiteY135" fmla="*/ 558800 h 1701800"/>
                <a:gd name="connsiteX136" fmla="*/ 711200 w 5775419"/>
                <a:gd name="connsiteY136" fmla="*/ 660400 h 1701800"/>
                <a:gd name="connsiteX137" fmla="*/ 609600 w 5775419"/>
                <a:gd name="connsiteY137" fmla="*/ 736600 h 1701800"/>
                <a:gd name="connsiteX138" fmla="*/ 533400 w 5775419"/>
                <a:gd name="connsiteY138" fmla="*/ 889000 h 1701800"/>
                <a:gd name="connsiteX139" fmla="*/ 584200 w 5775419"/>
                <a:gd name="connsiteY139" fmla="*/ 965200 h 1701800"/>
                <a:gd name="connsiteX140" fmla="*/ 787400 w 5775419"/>
                <a:gd name="connsiteY140" fmla="*/ 1092200 h 1701800"/>
                <a:gd name="connsiteX141" fmla="*/ 889000 w 5775419"/>
                <a:gd name="connsiteY141" fmla="*/ 1117600 h 1701800"/>
                <a:gd name="connsiteX142" fmla="*/ 1270000 w 5775419"/>
                <a:gd name="connsiteY142" fmla="*/ 1168400 h 1701800"/>
                <a:gd name="connsiteX143" fmla="*/ 1371600 w 5775419"/>
                <a:gd name="connsiteY143" fmla="*/ 1193800 h 1701800"/>
                <a:gd name="connsiteX144" fmla="*/ 2006600 w 5775419"/>
                <a:gd name="connsiteY144" fmla="*/ 1244600 h 1701800"/>
                <a:gd name="connsiteX145" fmla="*/ 2971800 w 5775419"/>
                <a:gd name="connsiteY145" fmla="*/ 1219200 h 1701800"/>
                <a:gd name="connsiteX146" fmla="*/ 3124200 w 5775419"/>
                <a:gd name="connsiteY146" fmla="*/ 1193800 h 1701800"/>
                <a:gd name="connsiteX147" fmla="*/ 3251200 w 5775419"/>
                <a:gd name="connsiteY147" fmla="*/ 1168400 h 1701800"/>
                <a:gd name="connsiteX148" fmla="*/ 3403600 w 5775419"/>
                <a:gd name="connsiteY148" fmla="*/ 1143000 h 1701800"/>
                <a:gd name="connsiteX149" fmla="*/ 3581400 w 5775419"/>
                <a:gd name="connsiteY149" fmla="*/ 1092200 h 1701800"/>
                <a:gd name="connsiteX150" fmla="*/ 4013200 w 5775419"/>
                <a:gd name="connsiteY150" fmla="*/ 965200 h 1701800"/>
                <a:gd name="connsiteX151" fmla="*/ 4241800 w 5775419"/>
                <a:gd name="connsiteY151" fmla="*/ 863600 h 1701800"/>
                <a:gd name="connsiteX152" fmla="*/ 4318000 w 5775419"/>
                <a:gd name="connsiteY152" fmla="*/ 787400 h 1701800"/>
                <a:gd name="connsiteX153" fmla="*/ 4495800 w 5775419"/>
                <a:gd name="connsiteY153" fmla="*/ 609600 h 1701800"/>
                <a:gd name="connsiteX154" fmla="*/ 4470400 w 5775419"/>
                <a:gd name="connsiteY154" fmla="*/ 304800 h 1701800"/>
                <a:gd name="connsiteX155" fmla="*/ 4368800 w 5775419"/>
                <a:gd name="connsiteY155" fmla="*/ 279400 h 1701800"/>
                <a:gd name="connsiteX156" fmla="*/ 4292600 w 5775419"/>
                <a:gd name="connsiteY156" fmla="*/ 228600 h 1701800"/>
                <a:gd name="connsiteX157" fmla="*/ 3987800 w 5775419"/>
                <a:gd name="connsiteY157" fmla="*/ 177800 h 1701800"/>
                <a:gd name="connsiteX158" fmla="*/ 3886200 w 5775419"/>
                <a:gd name="connsiteY158" fmla="*/ 152400 h 1701800"/>
                <a:gd name="connsiteX159" fmla="*/ 3276600 w 5775419"/>
                <a:gd name="connsiteY159" fmla="*/ 101600 h 1701800"/>
                <a:gd name="connsiteX160" fmla="*/ 1625600 w 5775419"/>
                <a:gd name="connsiteY160" fmla="*/ 127000 h 1701800"/>
                <a:gd name="connsiteX161" fmla="*/ 1524000 w 5775419"/>
                <a:gd name="connsiteY161" fmla="*/ 152400 h 1701800"/>
                <a:gd name="connsiteX162" fmla="*/ 1168400 w 5775419"/>
                <a:gd name="connsiteY162" fmla="*/ 177800 h 1701800"/>
                <a:gd name="connsiteX163" fmla="*/ 939800 w 5775419"/>
                <a:gd name="connsiteY163" fmla="*/ 254000 h 1701800"/>
                <a:gd name="connsiteX164" fmla="*/ 762000 w 5775419"/>
                <a:gd name="connsiteY164" fmla="*/ 330200 h 1701800"/>
                <a:gd name="connsiteX165" fmla="*/ 584200 w 5775419"/>
                <a:gd name="connsiteY165" fmla="*/ 406400 h 1701800"/>
                <a:gd name="connsiteX166" fmla="*/ 482600 w 5775419"/>
                <a:gd name="connsiteY166" fmla="*/ 482600 h 1701800"/>
                <a:gd name="connsiteX167" fmla="*/ 381000 w 5775419"/>
                <a:gd name="connsiteY167" fmla="*/ 508000 h 1701800"/>
                <a:gd name="connsiteX168" fmla="*/ 279400 w 5775419"/>
                <a:gd name="connsiteY168" fmla="*/ 558800 h 1701800"/>
                <a:gd name="connsiteX169" fmla="*/ 127000 w 5775419"/>
                <a:gd name="connsiteY169" fmla="*/ 685800 h 1701800"/>
                <a:gd name="connsiteX170" fmla="*/ 0 w 5775419"/>
                <a:gd name="connsiteY170" fmla="*/ 863600 h 1701800"/>
                <a:gd name="connsiteX171" fmla="*/ 25400 w 5775419"/>
                <a:gd name="connsiteY171" fmla="*/ 1168400 h 1701800"/>
                <a:gd name="connsiteX172" fmla="*/ 127000 w 5775419"/>
                <a:gd name="connsiteY172" fmla="*/ 1244600 h 1701800"/>
                <a:gd name="connsiteX173" fmla="*/ 279400 w 5775419"/>
                <a:gd name="connsiteY173" fmla="*/ 1320800 h 1701800"/>
                <a:gd name="connsiteX174" fmla="*/ 355600 w 5775419"/>
                <a:gd name="connsiteY174" fmla="*/ 1371600 h 1701800"/>
                <a:gd name="connsiteX175" fmla="*/ 914400 w 5775419"/>
                <a:gd name="connsiteY175" fmla="*/ 1397000 h 1701800"/>
                <a:gd name="connsiteX176" fmla="*/ 1524000 w 5775419"/>
                <a:gd name="connsiteY176" fmla="*/ 1371600 h 1701800"/>
                <a:gd name="connsiteX177" fmla="*/ 1600200 w 5775419"/>
                <a:gd name="connsiteY177" fmla="*/ 1320800 h 1701800"/>
                <a:gd name="connsiteX178" fmla="*/ 1676400 w 5775419"/>
                <a:gd name="connsiteY178" fmla="*/ 1295400 h 1701800"/>
                <a:gd name="connsiteX179" fmla="*/ 1981200 w 5775419"/>
                <a:gd name="connsiteY179" fmla="*/ 1143000 h 1701800"/>
                <a:gd name="connsiteX180" fmla="*/ 2082800 w 5775419"/>
                <a:gd name="connsiteY180" fmla="*/ 1092200 h 1701800"/>
                <a:gd name="connsiteX181" fmla="*/ 2184400 w 5775419"/>
                <a:gd name="connsiteY181" fmla="*/ 914400 h 1701800"/>
                <a:gd name="connsiteX182" fmla="*/ 2235200 w 5775419"/>
                <a:gd name="connsiteY182" fmla="*/ 685800 h 1701800"/>
                <a:gd name="connsiteX183" fmla="*/ 2260600 w 5775419"/>
                <a:gd name="connsiteY183" fmla="*/ 584200 h 1701800"/>
                <a:gd name="connsiteX184" fmla="*/ 2311400 w 5775419"/>
                <a:gd name="connsiteY184" fmla="*/ 508000 h 1701800"/>
                <a:gd name="connsiteX185" fmla="*/ 2336800 w 5775419"/>
                <a:gd name="connsiteY185" fmla="*/ 431800 h 1701800"/>
                <a:gd name="connsiteX186" fmla="*/ 2286000 w 5775419"/>
                <a:gd name="connsiteY186" fmla="*/ 127000 h 1701800"/>
                <a:gd name="connsiteX187" fmla="*/ 2108200 w 5775419"/>
                <a:gd name="connsiteY187" fmla="*/ 25400 h 1701800"/>
                <a:gd name="connsiteX188" fmla="*/ 1981200 w 5775419"/>
                <a:gd name="connsiteY188" fmla="*/ 0 h 1701800"/>
                <a:gd name="connsiteX189" fmla="*/ 1346200 w 5775419"/>
                <a:gd name="connsiteY189" fmla="*/ 50800 h 1701800"/>
                <a:gd name="connsiteX190" fmla="*/ 1219200 w 5775419"/>
                <a:gd name="connsiteY190" fmla="*/ 101600 h 1701800"/>
                <a:gd name="connsiteX191" fmla="*/ 965200 w 5775419"/>
                <a:gd name="connsiteY191" fmla="*/ 228600 h 1701800"/>
                <a:gd name="connsiteX192" fmla="*/ 711200 w 5775419"/>
                <a:gd name="connsiteY192" fmla="*/ 355600 h 1701800"/>
                <a:gd name="connsiteX193" fmla="*/ 482600 w 5775419"/>
                <a:gd name="connsiteY193" fmla="*/ 482600 h 1701800"/>
                <a:gd name="connsiteX194" fmla="*/ 355600 w 5775419"/>
                <a:gd name="connsiteY194" fmla="*/ 635000 h 1701800"/>
                <a:gd name="connsiteX195" fmla="*/ 457200 w 5775419"/>
                <a:gd name="connsiteY195" fmla="*/ 838200 h 1701800"/>
                <a:gd name="connsiteX196" fmla="*/ 685800 w 5775419"/>
                <a:gd name="connsiteY196" fmla="*/ 1066800 h 1701800"/>
                <a:gd name="connsiteX197" fmla="*/ 1016000 w 5775419"/>
                <a:gd name="connsiteY197" fmla="*/ 1244600 h 1701800"/>
                <a:gd name="connsiteX198" fmla="*/ 1168400 w 5775419"/>
                <a:gd name="connsiteY198" fmla="*/ 1295400 h 1701800"/>
                <a:gd name="connsiteX199" fmla="*/ 1320800 w 5775419"/>
                <a:gd name="connsiteY199" fmla="*/ 1371600 h 1701800"/>
                <a:gd name="connsiteX200" fmla="*/ 1524000 w 5775419"/>
                <a:gd name="connsiteY200" fmla="*/ 1422400 h 1701800"/>
                <a:gd name="connsiteX201" fmla="*/ 1701800 w 5775419"/>
                <a:gd name="connsiteY201" fmla="*/ 1473200 h 1701800"/>
                <a:gd name="connsiteX202" fmla="*/ 1955800 w 5775419"/>
                <a:gd name="connsiteY202" fmla="*/ 1524000 h 1701800"/>
                <a:gd name="connsiteX203" fmla="*/ 2362200 w 5775419"/>
                <a:gd name="connsiteY203" fmla="*/ 1574800 h 1701800"/>
                <a:gd name="connsiteX204" fmla="*/ 4292600 w 5775419"/>
                <a:gd name="connsiteY204" fmla="*/ 1549400 h 1701800"/>
                <a:gd name="connsiteX205" fmla="*/ 5003800 w 5775419"/>
                <a:gd name="connsiteY205" fmla="*/ 1447800 h 1701800"/>
                <a:gd name="connsiteX206" fmla="*/ 5232400 w 5775419"/>
                <a:gd name="connsiteY206" fmla="*/ 1346200 h 1701800"/>
                <a:gd name="connsiteX207" fmla="*/ 5359400 w 5775419"/>
                <a:gd name="connsiteY207" fmla="*/ 1295400 h 1701800"/>
                <a:gd name="connsiteX208" fmla="*/ 5461000 w 5775419"/>
                <a:gd name="connsiteY208" fmla="*/ 1244600 h 1701800"/>
                <a:gd name="connsiteX209" fmla="*/ 5664200 w 5775419"/>
                <a:gd name="connsiteY209" fmla="*/ 1168400 h 1701800"/>
                <a:gd name="connsiteX210" fmla="*/ 5740400 w 5775419"/>
                <a:gd name="connsiteY210" fmla="*/ 1092200 h 1701800"/>
                <a:gd name="connsiteX211" fmla="*/ 5740400 w 5775419"/>
                <a:gd name="connsiteY211" fmla="*/ 762000 h 1701800"/>
                <a:gd name="connsiteX212" fmla="*/ 5638800 w 5775419"/>
                <a:gd name="connsiteY212" fmla="*/ 711200 h 1701800"/>
                <a:gd name="connsiteX213" fmla="*/ 5435600 w 5775419"/>
                <a:gd name="connsiteY213" fmla="*/ 558800 h 1701800"/>
                <a:gd name="connsiteX214" fmla="*/ 5308600 w 5775419"/>
                <a:gd name="connsiteY214" fmla="*/ 533400 h 1701800"/>
                <a:gd name="connsiteX215" fmla="*/ 5232400 w 5775419"/>
                <a:gd name="connsiteY215" fmla="*/ 508000 h 1701800"/>
                <a:gd name="connsiteX216" fmla="*/ 5054600 w 5775419"/>
                <a:gd name="connsiteY216" fmla="*/ 482600 h 1701800"/>
                <a:gd name="connsiteX217" fmla="*/ 4648200 w 5775419"/>
                <a:gd name="connsiteY217" fmla="*/ 406400 h 1701800"/>
                <a:gd name="connsiteX218" fmla="*/ 4521200 w 5775419"/>
                <a:gd name="connsiteY218" fmla="*/ 355600 h 1701800"/>
                <a:gd name="connsiteX219" fmla="*/ 4064000 w 5775419"/>
                <a:gd name="connsiteY219" fmla="*/ 304800 h 1701800"/>
                <a:gd name="connsiteX220" fmla="*/ 3048000 w 5775419"/>
                <a:gd name="connsiteY220" fmla="*/ 330200 h 1701800"/>
                <a:gd name="connsiteX221" fmla="*/ 2946400 w 5775419"/>
                <a:gd name="connsiteY221" fmla="*/ 355600 h 1701800"/>
                <a:gd name="connsiteX222" fmla="*/ 2743200 w 5775419"/>
                <a:gd name="connsiteY222" fmla="*/ 508000 h 1701800"/>
                <a:gd name="connsiteX223" fmla="*/ 2667000 w 5775419"/>
                <a:gd name="connsiteY223" fmla="*/ 660400 h 1701800"/>
                <a:gd name="connsiteX224" fmla="*/ 2616200 w 5775419"/>
                <a:gd name="connsiteY224" fmla="*/ 762000 h 1701800"/>
                <a:gd name="connsiteX225" fmla="*/ 2692400 w 5775419"/>
                <a:gd name="connsiteY225" fmla="*/ 1219200 h 1701800"/>
                <a:gd name="connsiteX226" fmla="*/ 2768600 w 5775419"/>
                <a:gd name="connsiteY226" fmla="*/ 1270000 h 1701800"/>
                <a:gd name="connsiteX227" fmla="*/ 2895600 w 5775419"/>
                <a:gd name="connsiteY227" fmla="*/ 1320800 h 1701800"/>
                <a:gd name="connsiteX228" fmla="*/ 4038600 w 5775419"/>
                <a:gd name="connsiteY228" fmla="*/ 1295400 h 1701800"/>
                <a:gd name="connsiteX229" fmla="*/ 4216400 w 5775419"/>
                <a:gd name="connsiteY229" fmla="*/ 1219200 h 1701800"/>
                <a:gd name="connsiteX230" fmla="*/ 4572000 w 5775419"/>
                <a:gd name="connsiteY230" fmla="*/ 1117600 h 1701800"/>
                <a:gd name="connsiteX231" fmla="*/ 4927600 w 5775419"/>
                <a:gd name="connsiteY231" fmla="*/ 965200 h 1701800"/>
                <a:gd name="connsiteX232" fmla="*/ 5105400 w 5775419"/>
                <a:gd name="connsiteY232" fmla="*/ 762000 h 1701800"/>
                <a:gd name="connsiteX233" fmla="*/ 5130800 w 5775419"/>
                <a:gd name="connsiteY233" fmla="*/ 685800 h 1701800"/>
                <a:gd name="connsiteX234" fmla="*/ 5080000 w 5775419"/>
                <a:gd name="connsiteY234" fmla="*/ 406400 h 1701800"/>
                <a:gd name="connsiteX235" fmla="*/ 5029200 w 5775419"/>
                <a:gd name="connsiteY235" fmla="*/ 330200 h 1701800"/>
                <a:gd name="connsiteX236" fmla="*/ 4800600 w 5775419"/>
                <a:gd name="connsiteY236" fmla="*/ 228600 h 1701800"/>
                <a:gd name="connsiteX237" fmla="*/ 4445000 w 5775419"/>
                <a:gd name="connsiteY237" fmla="*/ 127000 h 1701800"/>
                <a:gd name="connsiteX238" fmla="*/ 4292600 w 5775419"/>
                <a:gd name="connsiteY238" fmla="*/ 101600 h 1701800"/>
                <a:gd name="connsiteX239" fmla="*/ 4038600 w 5775419"/>
                <a:gd name="connsiteY239" fmla="*/ 50800 h 1701800"/>
                <a:gd name="connsiteX240" fmla="*/ 2895600 w 5775419"/>
                <a:gd name="connsiteY240" fmla="*/ 76200 h 1701800"/>
                <a:gd name="connsiteX241" fmla="*/ 2336800 w 5775419"/>
                <a:gd name="connsiteY241" fmla="*/ 228600 h 1701800"/>
                <a:gd name="connsiteX242" fmla="*/ 2133600 w 5775419"/>
                <a:gd name="connsiteY242" fmla="*/ 279400 h 1701800"/>
                <a:gd name="connsiteX243" fmla="*/ 1955800 w 5775419"/>
                <a:gd name="connsiteY243" fmla="*/ 304800 h 1701800"/>
                <a:gd name="connsiteX244" fmla="*/ 1625600 w 5775419"/>
                <a:gd name="connsiteY244" fmla="*/ 381000 h 1701800"/>
                <a:gd name="connsiteX245" fmla="*/ 1524000 w 5775419"/>
                <a:gd name="connsiteY245" fmla="*/ 406400 h 1701800"/>
                <a:gd name="connsiteX246" fmla="*/ 1346200 w 5775419"/>
                <a:gd name="connsiteY246" fmla="*/ 431800 h 1701800"/>
                <a:gd name="connsiteX247" fmla="*/ 1193800 w 5775419"/>
                <a:gd name="connsiteY247" fmla="*/ 457200 h 1701800"/>
                <a:gd name="connsiteX248" fmla="*/ 863600 w 5775419"/>
                <a:gd name="connsiteY248" fmla="*/ 482600 h 1701800"/>
                <a:gd name="connsiteX249" fmla="*/ 762000 w 5775419"/>
                <a:gd name="connsiteY249" fmla="*/ 508000 h 1701800"/>
                <a:gd name="connsiteX250" fmla="*/ 609600 w 5775419"/>
                <a:gd name="connsiteY250" fmla="*/ 533400 h 1701800"/>
                <a:gd name="connsiteX251" fmla="*/ 533400 w 5775419"/>
                <a:gd name="connsiteY251" fmla="*/ 558800 h 1701800"/>
                <a:gd name="connsiteX252" fmla="*/ 406400 w 5775419"/>
                <a:gd name="connsiteY252" fmla="*/ 584200 h 1701800"/>
                <a:gd name="connsiteX253" fmla="*/ 254000 w 5775419"/>
                <a:gd name="connsiteY253" fmla="*/ 635000 h 1701800"/>
                <a:gd name="connsiteX254" fmla="*/ 228600 w 5775419"/>
                <a:gd name="connsiteY254" fmla="*/ 711200 h 1701800"/>
                <a:gd name="connsiteX255" fmla="*/ 304800 w 5775419"/>
                <a:gd name="connsiteY255" fmla="*/ 965200 h 1701800"/>
                <a:gd name="connsiteX256" fmla="*/ 381000 w 5775419"/>
                <a:gd name="connsiteY256" fmla="*/ 1016000 h 1701800"/>
                <a:gd name="connsiteX257" fmla="*/ 914400 w 5775419"/>
                <a:gd name="connsiteY257" fmla="*/ 1117600 h 1701800"/>
                <a:gd name="connsiteX258" fmla="*/ 1092200 w 5775419"/>
                <a:gd name="connsiteY258" fmla="*/ 1143000 h 1701800"/>
                <a:gd name="connsiteX259" fmla="*/ 1320800 w 5775419"/>
                <a:gd name="connsiteY259" fmla="*/ 1168400 h 1701800"/>
                <a:gd name="connsiteX260" fmla="*/ 1524000 w 5775419"/>
                <a:gd name="connsiteY260" fmla="*/ 1193800 h 170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Lst>
              <a:rect l="l" t="t" r="r" b="b"/>
              <a:pathLst>
                <a:path w="5775419" h="1701800">
                  <a:moveTo>
                    <a:pt x="3403600" y="1244600"/>
                  </a:moveTo>
                  <a:cubicBezTo>
                    <a:pt x="3598333" y="1227667"/>
                    <a:pt x="3802363" y="1255612"/>
                    <a:pt x="3987800" y="1193800"/>
                  </a:cubicBezTo>
                  <a:cubicBezTo>
                    <a:pt x="4013200" y="1185333"/>
                    <a:pt x="4040053" y="1180374"/>
                    <a:pt x="4064000" y="1168400"/>
                  </a:cubicBezTo>
                  <a:cubicBezTo>
                    <a:pt x="4091304" y="1154748"/>
                    <a:pt x="4114800" y="1134533"/>
                    <a:pt x="4140200" y="1117600"/>
                  </a:cubicBezTo>
                  <a:cubicBezTo>
                    <a:pt x="4148667" y="1092200"/>
                    <a:pt x="4158245" y="1067144"/>
                    <a:pt x="4165600" y="1041400"/>
                  </a:cubicBezTo>
                  <a:cubicBezTo>
                    <a:pt x="4196573" y="932996"/>
                    <a:pt x="4190211" y="930650"/>
                    <a:pt x="4216400" y="812800"/>
                  </a:cubicBezTo>
                  <a:cubicBezTo>
                    <a:pt x="4223973" y="778722"/>
                    <a:pt x="4233333" y="745067"/>
                    <a:pt x="4241800" y="711200"/>
                  </a:cubicBezTo>
                  <a:cubicBezTo>
                    <a:pt x="4193253" y="419916"/>
                    <a:pt x="4262055" y="521343"/>
                    <a:pt x="3759200" y="584200"/>
                  </a:cubicBezTo>
                  <a:cubicBezTo>
                    <a:pt x="3706066" y="590842"/>
                    <a:pt x="3657600" y="618067"/>
                    <a:pt x="3606800" y="635000"/>
                  </a:cubicBezTo>
                  <a:cubicBezTo>
                    <a:pt x="3581400" y="643467"/>
                    <a:pt x="3552877" y="645548"/>
                    <a:pt x="3530600" y="660400"/>
                  </a:cubicBezTo>
                  <a:cubicBezTo>
                    <a:pt x="3505200" y="677333"/>
                    <a:pt x="3481704" y="697548"/>
                    <a:pt x="3454400" y="711200"/>
                  </a:cubicBezTo>
                  <a:cubicBezTo>
                    <a:pt x="3430453" y="723174"/>
                    <a:pt x="3402147" y="724626"/>
                    <a:pt x="3378200" y="736600"/>
                  </a:cubicBezTo>
                  <a:cubicBezTo>
                    <a:pt x="3350896" y="750252"/>
                    <a:pt x="3329304" y="773748"/>
                    <a:pt x="3302000" y="787400"/>
                  </a:cubicBezTo>
                  <a:cubicBezTo>
                    <a:pt x="3278053" y="799374"/>
                    <a:pt x="3249747" y="800826"/>
                    <a:pt x="3225800" y="812800"/>
                  </a:cubicBezTo>
                  <a:cubicBezTo>
                    <a:pt x="3198496" y="826452"/>
                    <a:pt x="3177496" y="851202"/>
                    <a:pt x="3149600" y="863600"/>
                  </a:cubicBezTo>
                  <a:cubicBezTo>
                    <a:pt x="3100667" y="885348"/>
                    <a:pt x="3045095" y="890453"/>
                    <a:pt x="2997200" y="914400"/>
                  </a:cubicBezTo>
                  <a:cubicBezTo>
                    <a:pt x="2963333" y="931333"/>
                    <a:pt x="2931053" y="951905"/>
                    <a:pt x="2895600" y="965200"/>
                  </a:cubicBezTo>
                  <a:cubicBezTo>
                    <a:pt x="2862914" y="977457"/>
                    <a:pt x="2827566" y="981010"/>
                    <a:pt x="2794000" y="990600"/>
                  </a:cubicBezTo>
                  <a:cubicBezTo>
                    <a:pt x="2768256" y="997955"/>
                    <a:pt x="2743544" y="1008645"/>
                    <a:pt x="2717800" y="1016000"/>
                  </a:cubicBezTo>
                  <a:cubicBezTo>
                    <a:pt x="2684234" y="1025590"/>
                    <a:pt x="2648886" y="1029143"/>
                    <a:pt x="2616200" y="1041400"/>
                  </a:cubicBezTo>
                  <a:cubicBezTo>
                    <a:pt x="2580747" y="1054695"/>
                    <a:pt x="2550053" y="1078905"/>
                    <a:pt x="2514600" y="1092200"/>
                  </a:cubicBezTo>
                  <a:cubicBezTo>
                    <a:pt x="2436425" y="1121516"/>
                    <a:pt x="2366465" y="1118860"/>
                    <a:pt x="2286000" y="1143000"/>
                  </a:cubicBezTo>
                  <a:cubicBezTo>
                    <a:pt x="2242328" y="1156101"/>
                    <a:pt x="2203382" y="1183357"/>
                    <a:pt x="2159000" y="1193800"/>
                  </a:cubicBezTo>
                  <a:cubicBezTo>
                    <a:pt x="2058737" y="1217391"/>
                    <a:pt x="1954126" y="1219618"/>
                    <a:pt x="1854200" y="1244600"/>
                  </a:cubicBezTo>
                  <a:cubicBezTo>
                    <a:pt x="1820333" y="1253067"/>
                    <a:pt x="1785286" y="1257743"/>
                    <a:pt x="1752600" y="1270000"/>
                  </a:cubicBezTo>
                  <a:cubicBezTo>
                    <a:pt x="1717147" y="1283295"/>
                    <a:pt x="1684867" y="1303867"/>
                    <a:pt x="1651000" y="1320800"/>
                  </a:cubicBezTo>
                  <a:cubicBezTo>
                    <a:pt x="1313273" y="1293782"/>
                    <a:pt x="1051224" y="1455146"/>
                    <a:pt x="965200" y="1168400"/>
                  </a:cubicBezTo>
                  <a:cubicBezTo>
                    <a:pt x="950401" y="1119071"/>
                    <a:pt x="948267" y="1066800"/>
                    <a:pt x="939800" y="1016000"/>
                  </a:cubicBezTo>
                  <a:cubicBezTo>
                    <a:pt x="947948" y="918221"/>
                    <a:pt x="900238" y="697739"/>
                    <a:pt x="1041400" y="635000"/>
                  </a:cubicBezTo>
                  <a:cubicBezTo>
                    <a:pt x="1088462" y="614084"/>
                    <a:pt x="1143000" y="618067"/>
                    <a:pt x="1193800" y="609600"/>
                  </a:cubicBezTo>
                  <a:lnTo>
                    <a:pt x="2438400" y="635000"/>
                  </a:lnTo>
                  <a:cubicBezTo>
                    <a:pt x="2664526" y="661828"/>
                    <a:pt x="2656025" y="790446"/>
                    <a:pt x="2794000" y="889000"/>
                  </a:cubicBezTo>
                  <a:cubicBezTo>
                    <a:pt x="2815787" y="904562"/>
                    <a:pt x="2846253" y="902426"/>
                    <a:pt x="2870200" y="914400"/>
                  </a:cubicBezTo>
                  <a:cubicBezTo>
                    <a:pt x="2959199" y="958899"/>
                    <a:pt x="2979940" y="1010724"/>
                    <a:pt x="3073400" y="1066800"/>
                  </a:cubicBezTo>
                  <a:cubicBezTo>
                    <a:pt x="3112497" y="1090258"/>
                    <a:pt x="3159619" y="1097210"/>
                    <a:pt x="3200400" y="1117600"/>
                  </a:cubicBezTo>
                  <a:cubicBezTo>
                    <a:pt x="3227704" y="1131252"/>
                    <a:pt x="3248704" y="1156002"/>
                    <a:pt x="3276600" y="1168400"/>
                  </a:cubicBezTo>
                  <a:cubicBezTo>
                    <a:pt x="3325533" y="1190148"/>
                    <a:pt x="3380252" y="1197042"/>
                    <a:pt x="3429000" y="1219200"/>
                  </a:cubicBezTo>
                  <a:cubicBezTo>
                    <a:pt x="3473944" y="1239629"/>
                    <a:pt x="3509604" y="1278529"/>
                    <a:pt x="3556000" y="1295400"/>
                  </a:cubicBezTo>
                  <a:cubicBezTo>
                    <a:pt x="3604400" y="1313000"/>
                    <a:pt x="3658437" y="1308309"/>
                    <a:pt x="3708400" y="1320800"/>
                  </a:cubicBezTo>
                  <a:cubicBezTo>
                    <a:pt x="3985042" y="1389961"/>
                    <a:pt x="3733609" y="1358191"/>
                    <a:pt x="4038600" y="1422400"/>
                  </a:cubicBezTo>
                  <a:cubicBezTo>
                    <a:pt x="4139392" y="1443619"/>
                    <a:pt x="4343400" y="1473200"/>
                    <a:pt x="4343400" y="1473200"/>
                  </a:cubicBezTo>
                  <a:cubicBezTo>
                    <a:pt x="4521200" y="1464733"/>
                    <a:pt x="4700720" y="1473886"/>
                    <a:pt x="4876800" y="1447800"/>
                  </a:cubicBezTo>
                  <a:cubicBezTo>
                    <a:pt x="4932983" y="1439477"/>
                    <a:pt x="4979339" y="1398797"/>
                    <a:pt x="5029200" y="1371600"/>
                  </a:cubicBezTo>
                  <a:cubicBezTo>
                    <a:pt x="5072541" y="1347960"/>
                    <a:pt x="5114335" y="1321565"/>
                    <a:pt x="5156200" y="1295400"/>
                  </a:cubicBezTo>
                  <a:cubicBezTo>
                    <a:pt x="5182087" y="1279221"/>
                    <a:pt x="5205096" y="1258252"/>
                    <a:pt x="5232400" y="1244600"/>
                  </a:cubicBezTo>
                  <a:cubicBezTo>
                    <a:pt x="5256347" y="1232626"/>
                    <a:pt x="5283200" y="1227667"/>
                    <a:pt x="5308600" y="1219200"/>
                  </a:cubicBezTo>
                  <a:cubicBezTo>
                    <a:pt x="5361154" y="1140370"/>
                    <a:pt x="5384800" y="1125854"/>
                    <a:pt x="5384800" y="1016000"/>
                  </a:cubicBezTo>
                  <a:cubicBezTo>
                    <a:pt x="5384800" y="784998"/>
                    <a:pt x="5450525" y="556297"/>
                    <a:pt x="5257800" y="406400"/>
                  </a:cubicBezTo>
                  <a:cubicBezTo>
                    <a:pt x="5199963" y="361416"/>
                    <a:pt x="5072067" y="343853"/>
                    <a:pt x="5003800" y="330200"/>
                  </a:cubicBezTo>
                  <a:cubicBezTo>
                    <a:pt x="4856407" y="336900"/>
                    <a:pt x="4558975" y="299496"/>
                    <a:pt x="4368800" y="381000"/>
                  </a:cubicBezTo>
                  <a:cubicBezTo>
                    <a:pt x="4272795" y="422145"/>
                    <a:pt x="4115647" y="515338"/>
                    <a:pt x="4064000" y="584200"/>
                  </a:cubicBezTo>
                  <a:cubicBezTo>
                    <a:pt x="4038600" y="618067"/>
                    <a:pt x="4019659" y="657923"/>
                    <a:pt x="3987800" y="685800"/>
                  </a:cubicBezTo>
                  <a:cubicBezTo>
                    <a:pt x="3846982" y="809016"/>
                    <a:pt x="3902678" y="728361"/>
                    <a:pt x="3784600" y="787400"/>
                  </a:cubicBezTo>
                  <a:cubicBezTo>
                    <a:pt x="3740443" y="809478"/>
                    <a:pt x="3698677" y="836215"/>
                    <a:pt x="3657600" y="863600"/>
                  </a:cubicBezTo>
                  <a:cubicBezTo>
                    <a:pt x="3550042" y="935305"/>
                    <a:pt x="3445616" y="1044914"/>
                    <a:pt x="3327400" y="1092200"/>
                  </a:cubicBezTo>
                  <a:cubicBezTo>
                    <a:pt x="3242733" y="1126067"/>
                    <a:pt x="3154962" y="1153019"/>
                    <a:pt x="3073400" y="1193800"/>
                  </a:cubicBezTo>
                  <a:cubicBezTo>
                    <a:pt x="2940576" y="1260212"/>
                    <a:pt x="3008534" y="1235417"/>
                    <a:pt x="2870200" y="1270000"/>
                  </a:cubicBezTo>
                  <a:cubicBezTo>
                    <a:pt x="2827867" y="1295400"/>
                    <a:pt x="2790035" y="1330588"/>
                    <a:pt x="2743200" y="1346200"/>
                  </a:cubicBezTo>
                  <a:cubicBezTo>
                    <a:pt x="2661287" y="1373504"/>
                    <a:pt x="2489200" y="1397000"/>
                    <a:pt x="2489200" y="1397000"/>
                  </a:cubicBezTo>
                  <a:cubicBezTo>
                    <a:pt x="2116667" y="1388533"/>
                    <a:pt x="1743533" y="1394371"/>
                    <a:pt x="1371600" y="1371600"/>
                  </a:cubicBezTo>
                  <a:cubicBezTo>
                    <a:pt x="1326091" y="1368814"/>
                    <a:pt x="1282537" y="1346091"/>
                    <a:pt x="1244600" y="1320800"/>
                  </a:cubicBezTo>
                  <a:cubicBezTo>
                    <a:pt x="1204749" y="1294233"/>
                    <a:pt x="1171737" y="1257516"/>
                    <a:pt x="1143000" y="1219200"/>
                  </a:cubicBezTo>
                  <a:cubicBezTo>
                    <a:pt x="1120282" y="1188909"/>
                    <a:pt x="1110986" y="1150475"/>
                    <a:pt x="1092200" y="1117600"/>
                  </a:cubicBezTo>
                  <a:cubicBezTo>
                    <a:pt x="1077054" y="1091095"/>
                    <a:pt x="1058333" y="1066800"/>
                    <a:pt x="1041400" y="1041400"/>
                  </a:cubicBezTo>
                  <a:cubicBezTo>
                    <a:pt x="1010725" y="918702"/>
                    <a:pt x="990600" y="857475"/>
                    <a:pt x="990600" y="711200"/>
                  </a:cubicBezTo>
                  <a:cubicBezTo>
                    <a:pt x="990600" y="592365"/>
                    <a:pt x="1007533" y="474133"/>
                    <a:pt x="1016000" y="355600"/>
                  </a:cubicBezTo>
                  <a:cubicBezTo>
                    <a:pt x="1168400" y="381000"/>
                    <a:pt x="1322964" y="395743"/>
                    <a:pt x="1473200" y="431800"/>
                  </a:cubicBezTo>
                  <a:cubicBezTo>
                    <a:pt x="1609925" y="464614"/>
                    <a:pt x="1947660" y="681730"/>
                    <a:pt x="2006600" y="711200"/>
                  </a:cubicBezTo>
                  <a:cubicBezTo>
                    <a:pt x="2382028" y="898914"/>
                    <a:pt x="1915019" y="661887"/>
                    <a:pt x="2336800" y="889000"/>
                  </a:cubicBezTo>
                  <a:cubicBezTo>
                    <a:pt x="2386807" y="915927"/>
                    <a:pt x="2439339" y="938003"/>
                    <a:pt x="2489200" y="965200"/>
                  </a:cubicBezTo>
                  <a:cubicBezTo>
                    <a:pt x="2532541" y="988840"/>
                    <a:pt x="2571256" y="1020971"/>
                    <a:pt x="2616200" y="1041400"/>
                  </a:cubicBezTo>
                  <a:cubicBezTo>
                    <a:pt x="2664948" y="1063558"/>
                    <a:pt x="2718276" y="1073900"/>
                    <a:pt x="2768600" y="1092200"/>
                  </a:cubicBezTo>
                  <a:cubicBezTo>
                    <a:pt x="2904568" y="1141643"/>
                    <a:pt x="3039533" y="1193800"/>
                    <a:pt x="3175000" y="1244600"/>
                  </a:cubicBezTo>
                  <a:cubicBezTo>
                    <a:pt x="3242733" y="1270000"/>
                    <a:pt x="3308021" y="1303255"/>
                    <a:pt x="3378200" y="1320800"/>
                  </a:cubicBezTo>
                  <a:lnTo>
                    <a:pt x="3581400" y="1371600"/>
                  </a:lnTo>
                  <a:cubicBezTo>
                    <a:pt x="3640957" y="1387482"/>
                    <a:pt x="3698930" y="1409485"/>
                    <a:pt x="3759200" y="1422400"/>
                  </a:cubicBezTo>
                  <a:cubicBezTo>
                    <a:pt x="3817739" y="1434944"/>
                    <a:pt x="3877946" y="1437958"/>
                    <a:pt x="3937000" y="1447800"/>
                  </a:cubicBezTo>
                  <a:cubicBezTo>
                    <a:pt x="3979584" y="1454897"/>
                    <a:pt x="4021525" y="1465477"/>
                    <a:pt x="4064000" y="1473200"/>
                  </a:cubicBezTo>
                  <a:cubicBezTo>
                    <a:pt x="4114670" y="1482413"/>
                    <a:pt x="4165600" y="1490133"/>
                    <a:pt x="4216400" y="1498600"/>
                  </a:cubicBezTo>
                  <a:cubicBezTo>
                    <a:pt x="4445000" y="1490133"/>
                    <a:pt x="4674383" y="1493911"/>
                    <a:pt x="4902200" y="1473200"/>
                  </a:cubicBezTo>
                  <a:cubicBezTo>
                    <a:pt x="4955528" y="1468352"/>
                    <a:pt x="5004462" y="1441202"/>
                    <a:pt x="5054600" y="1422400"/>
                  </a:cubicBezTo>
                  <a:cubicBezTo>
                    <a:pt x="5139983" y="1390381"/>
                    <a:pt x="5232726" y="1371382"/>
                    <a:pt x="5308600" y="1320800"/>
                  </a:cubicBezTo>
                  <a:cubicBezTo>
                    <a:pt x="5483277" y="1204348"/>
                    <a:pt x="5403079" y="1238507"/>
                    <a:pt x="5537200" y="1193800"/>
                  </a:cubicBezTo>
                  <a:cubicBezTo>
                    <a:pt x="5693442" y="959437"/>
                    <a:pt x="5646461" y="1065880"/>
                    <a:pt x="5511800" y="508000"/>
                  </a:cubicBezTo>
                  <a:cubicBezTo>
                    <a:pt x="5495426" y="440164"/>
                    <a:pt x="5396580" y="364334"/>
                    <a:pt x="5334000" y="330200"/>
                  </a:cubicBezTo>
                  <a:cubicBezTo>
                    <a:pt x="5267519" y="293937"/>
                    <a:pt x="5130800" y="228600"/>
                    <a:pt x="5130800" y="228600"/>
                  </a:cubicBezTo>
                  <a:cubicBezTo>
                    <a:pt x="5113867" y="203200"/>
                    <a:pt x="5107304" y="166052"/>
                    <a:pt x="5080000" y="152400"/>
                  </a:cubicBezTo>
                  <a:cubicBezTo>
                    <a:pt x="5033936" y="129368"/>
                    <a:pt x="4978583" y="134283"/>
                    <a:pt x="4927600" y="127000"/>
                  </a:cubicBezTo>
                  <a:cubicBezTo>
                    <a:pt x="4783653" y="106436"/>
                    <a:pt x="4726767" y="108542"/>
                    <a:pt x="4597400" y="76200"/>
                  </a:cubicBezTo>
                  <a:cubicBezTo>
                    <a:pt x="4571425" y="69706"/>
                    <a:pt x="4546600" y="59267"/>
                    <a:pt x="4521200" y="50800"/>
                  </a:cubicBezTo>
                  <a:cubicBezTo>
                    <a:pt x="4182533" y="67733"/>
                    <a:pt x="3842958" y="71577"/>
                    <a:pt x="3505200" y="101600"/>
                  </a:cubicBezTo>
                  <a:cubicBezTo>
                    <a:pt x="3459785" y="105637"/>
                    <a:pt x="3421049" y="136818"/>
                    <a:pt x="3378200" y="152400"/>
                  </a:cubicBezTo>
                  <a:cubicBezTo>
                    <a:pt x="2541812" y="456541"/>
                    <a:pt x="4249126" y="-171775"/>
                    <a:pt x="2971800" y="254000"/>
                  </a:cubicBezTo>
                  <a:cubicBezTo>
                    <a:pt x="2946400" y="262467"/>
                    <a:pt x="2922366" y="278755"/>
                    <a:pt x="2895600" y="279400"/>
                  </a:cubicBezTo>
                  <a:cubicBezTo>
                    <a:pt x="2218410" y="295718"/>
                    <a:pt x="1540933" y="296333"/>
                    <a:pt x="863600" y="304800"/>
                  </a:cubicBezTo>
                  <a:cubicBezTo>
                    <a:pt x="795867" y="321733"/>
                    <a:pt x="709769" y="306231"/>
                    <a:pt x="660400" y="355600"/>
                  </a:cubicBezTo>
                  <a:cubicBezTo>
                    <a:pt x="594579" y="421421"/>
                    <a:pt x="480446" y="512307"/>
                    <a:pt x="431800" y="609600"/>
                  </a:cubicBezTo>
                  <a:cubicBezTo>
                    <a:pt x="411500" y="650200"/>
                    <a:pt x="391851" y="749422"/>
                    <a:pt x="381000" y="787400"/>
                  </a:cubicBezTo>
                  <a:cubicBezTo>
                    <a:pt x="308122" y="1042474"/>
                    <a:pt x="409605" y="647582"/>
                    <a:pt x="330200" y="965200"/>
                  </a:cubicBezTo>
                  <a:cubicBezTo>
                    <a:pt x="347133" y="1100667"/>
                    <a:pt x="342478" y="1240627"/>
                    <a:pt x="381000" y="1371600"/>
                  </a:cubicBezTo>
                  <a:cubicBezTo>
                    <a:pt x="388555" y="1397286"/>
                    <a:pt x="433253" y="1385026"/>
                    <a:pt x="457200" y="1397000"/>
                  </a:cubicBezTo>
                  <a:cubicBezTo>
                    <a:pt x="484504" y="1410652"/>
                    <a:pt x="505504" y="1435402"/>
                    <a:pt x="533400" y="1447800"/>
                  </a:cubicBezTo>
                  <a:cubicBezTo>
                    <a:pt x="596717" y="1475941"/>
                    <a:pt x="713516" y="1507581"/>
                    <a:pt x="787400" y="1524000"/>
                  </a:cubicBezTo>
                  <a:cubicBezTo>
                    <a:pt x="829544" y="1533365"/>
                    <a:pt x="872750" y="1538041"/>
                    <a:pt x="914400" y="1549400"/>
                  </a:cubicBezTo>
                  <a:cubicBezTo>
                    <a:pt x="966061" y="1563489"/>
                    <a:pt x="1014623" y="1588159"/>
                    <a:pt x="1066800" y="1600200"/>
                  </a:cubicBezTo>
                  <a:cubicBezTo>
                    <a:pt x="1125135" y="1613662"/>
                    <a:pt x="1185546" y="1615758"/>
                    <a:pt x="1244600" y="1625600"/>
                  </a:cubicBezTo>
                  <a:cubicBezTo>
                    <a:pt x="1329651" y="1639775"/>
                    <a:pt x="1439302" y="1669342"/>
                    <a:pt x="1524000" y="1676400"/>
                  </a:cubicBezTo>
                  <a:cubicBezTo>
                    <a:pt x="1676108" y="1689076"/>
                    <a:pt x="1828800" y="1693333"/>
                    <a:pt x="1981200" y="1701800"/>
                  </a:cubicBezTo>
                  <a:cubicBezTo>
                    <a:pt x="2523067" y="1693333"/>
                    <a:pt x="3065289" y="1697775"/>
                    <a:pt x="3606800" y="1676400"/>
                  </a:cubicBezTo>
                  <a:cubicBezTo>
                    <a:pt x="3709721" y="1672337"/>
                    <a:pt x="3911600" y="1625600"/>
                    <a:pt x="3911600" y="1625600"/>
                  </a:cubicBezTo>
                  <a:cubicBezTo>
                    <a:pt x="4011490" y="1585644"/>
                    <a:pt x="4039940" y="1567629"/>
                    <a:pt x="4140200" y="1549400"/>
                  </a:cubicBezTo>
                  <a:cubicBezTo>
                    <a:pt x="4215535" y="1535703"/>
                    <a:pt x="4364002" y="1522899"/>
                    <a:pt x="4445000" y="1498600"/>
                  </a:cubicBezTo>
                  <a:cubicBezTo>
                    <a:pt x="4750930" y="1406821"/>
                    <a:pt x="4378929" y="1479979"/>
                    <a:pt x="4724400" y="1422400"/>
                  </a:cubicBezTo>
                  <a:cubicBezTo>
                    <a:pt x="4758267" y="1405467"/>
                    <a:pt x="4790079" y="1383574"/>
                    <a:pt x="4826000" y="1371600"/>
                  </a:cubicBezTo>
                  <a:cubicBezTo>
                    <a:pt x="4892235" y="1349522"/>
                    <a:pt x="5029200" y="1320800"/>
                    <a:pt x="5029200" y="1320800"/>
                  </a:cubicBezTo>
                  <a:cubicBezTo>
                    <a:pt x="5046133" y="1295400"/>
                    <a:pt x="5054600" y="1261533"/>
                    <a:pt x="5080000" y="1244600"/>
                  </a:cubicBezTo>
                  <a:cubicBezTo>
                    <a:pt x="5230356" y="1144363"/>
                    <a:pt x="5153088" y="1304735"/>
                    <a:pt x="5207000" y="1143000"/>
                  </a:cubicBezTo>
                  <a:cubicBezTo>
                    <a:pt x="5198533" y="1066800"/>
                    <a:pt x="5200195" y="988780"/>
                    <a:pt x="5181600" y="914400"/>
                  </a:cubicBezTo>
                  <a:cubicBezTo>
                    <a:pt x="5174196" y="884784"/>
                    <a:pt x="5150343" y="861651"/>
                    <a:pt x="5130800" y="838200"/>
                  </a:cubicBezTo>
                  <a:cubicBezTo>
                    <a:pt x="5090675" y="790050"/>
                    <a:pt x="5035486" y="739743"/>
                    <a:pt x="4978400" y="711200"/>
                  </a:cubicBezTo>
                  <a:cubicBezTo>
                    <a:pt x="4937619" y="690810"/>
                    <a:pt x="4892181" y="680790"/>
                    <a:pt x="4851400" y="660400"/>
                  </a:cubicBezTo>
                  <a:cubicBezTo>
                    <a:pt x="4824096" y="646748"/>
                    <a:pt x="4802991" y="622232"/>
                    <a:pt x="4775200" y="609600"/>
                  </a:cubicBezTo>
                  <a:cubicBezTo>
                    <a:pt x="4711221" y="580519"/>
                    <a:pt x="4500456" y="507479"/>
                    <a:pt x="4419600" y="482600"/>
                  </a:cubicBezTo>
                  <a:cubicBezTo>
                    <a:pt x="4360687" y="464473"/>
                    <a:pt x="4300713" y="449927"/>
                    <a:pt x="4241800" y="431800"/>
                  </a:cubicBezTo>
                  <a:cubicBezTo>
                    <a:pt x="4190620" y="416052"/>
                    <a:pt x="4140580" y="396748"/>
                    <a:pt x="4089400" y="381000"/>
                  </a:cubicBezTo>
                  <a:cubicBezTo>
                    <a:pt x="4030487" y="362873"/>
                    <a:pt x="3970513" y="348327"/>
                    <a:pt x="3911600" y="330200"/>
                  </a:cubicBezTo>
                  <a:cubicBezTo>
                    <a:pt x="3860420" y="314452"/>
                    <a:pt x="3812395" y="285538"/>
                    <a:pt x="3759200" y="279400"/>
                  </a:cubicBezTo>
                  <a:cubicBezTo>
                    <a:pt x="3590773" y="259966"/>
                    <a:pt x="3420533" y="262467"/>
                    <a:pt x="3251200" y="254000"/>
                  </a:cubicBezTo>
                  <a:cubicBezTo>
                    <a:pt x="3065137" y="191979"/>
                    <a:pt x="3294253" y="262135"/>
                    <a:pt x="2921000" y="203200"/>
                  </a:cubicBezTo>
                  <a:cubicBezTo>
                    <a:pt x="2843896" y="191026"/>
                    <a:pt x="2768600" y="169333"/>
                    <a:pt x="2692400" y="152400"/>
                  </a:cubicBezTo>
                  <a:cubicBezTo>
                    <a:pt x="2328333" y="169333"/>
                    <a:pt x="1962347" y="162202"/>
                    <a:pt x="1600200" y="203200"/>
                  </a:cubicBezTo>
                  <a:cubicBezTo>
                    <a:pt x="1509590" y="213458"/>
                    <a:pt x="1432709" y="275964"/>
                    <a:pt x="1346200" y="304800"/>
                  </a:cubicBezTo>
                  <a:cubicBezTo>
                    <a:pt x="1270000" y="330200"/>
                    <a:pt x="1184432" y="336445"/>
                    <a:pt x="1117600" y="381000"/>
                  </a:cubicBezTo>
                  <a:cubicBezTo>
                    <a:pt x="1019123" y="446652"/>
                    <a:pt x="1070360" y="422147"/>
                    <a:pt x="965200" y="457200"/>
                  </a:cubicBezTo>
                  <a:cubicBezTo>
                    <a:pt x="939800" y="482600"/>
                    <a:pt x="918888" y="513475"/>
                    <a:pt x="889000" y="533400"/>
                  </a:cubicBezTo>
                  <a:cubicBezTo>
                    <a:pt x="866723" y="548252"/>
                    <a:pt x="834587" y="543238"/>
                    <a:pt x="812800" y="558800"/>
                  </a:cubicBezTo>
                  <a:cubicBezTo>
                    <a:pt x="773826" y="586638"/>
                    <a:pt x="747244" y="628861"/>
                    <a:pt x="711200" y="660400"/>
                  </a:cubicBezTo>
                  <a:cubicBezTo>
                    <a:pt x="679341" y="688277"/>
                    <a:pt x="639534" y="706666"/>
                    <a:pt x="609600" y="736600"/>
                  </a:cubicBezTo>
                  <a:cubicBezTo>
                    <a:pt x="560361" y="785839"/>
                    <a:pt x="554058" y="827025"/>
                    <a:pt x="533400" y="889000"/>
                  </a:cubicBezTo>
                  <a:cubicBezTo>
                    <a:pt x="550333" y="914400"/>
                    <a:pt x="562614" y="943614"/>
                    <a:pt x="584200" y="965200"/>
                  </a:cubicBezTo>
                  <a:cubicBezTo>
                    <a:pt x="632150" y="1013150"/>
                    <a:pt x="723016" y="1068056"/>
                    <a:pt x="787400" y="1092200"/>
                  </a:cubicBezTo>
                  <a:cubicBezTo>
                    <a:pt x="820086" y="1104457"/>
                    <a:pt x="854922" y="1110027"/>
                    <a:pt x="889000" y="1117600"/>
                  </a:cubicBezTo>
                  <a:cubicBezTo>
                    <a:pt x="1061175" y="1155861"/>
                    <a:pt x="1048453" y="1146245"/>
                    <a:pt x="1270000" y="1168400"/>
                  </a:cubicBezTo>
                  <a:cubicBezTo>
                    <a:pt x="1303867" y="1176867"/>
                    <a:pt x="1337166" y="1188061"/>
                    <a:pt x="1371600" y="1193800"/>
                  </a:cubicBezTo>
                  <a:cubicBezTo>
                    <a:pt x="1584083" y="1229214"/>
                    <a:pt x="1789244" y="1231814"/>
                    <a:pt x="2006600" y="1244600"/>
                  </a:cubicBezTo>
                  <a:lnTo>
                    <a:pt x="2971800" y="1219200"/>
                  </a:lnTo>
                  <a:cubicBezTo>
                    <a:pt x="3023248" y="1216861"/>
                    <a:pt x="3073530" y="1203013"/>
                    <a:pt x="3124200" y="1193800"/>
                  </a:cubicBezTo>
                  <a:cubicBezTo>
                    <a:pt x="3166675" y="1186077"/>
                    <a:pt x="3208725" y="1176123"/>
                    <a:pt x="3251200" y="1168400"/>
                  </a:cubicBezTo>
                  <a:cubicBezTo>
                    <a:pt x="3301870" y="1159187"/>
                    <a:pt x="3353418" y="1154580"/>
                    <a:pt x="3403600" y="1143000"/>
                  </a:cubicBezTo>
                  <a:cubicBezTo>
                    <a:pt x="3463660" y="1129140"/>
                    <a:pt x="3521602" y="1107149"/>
                    <a:pt x="3581400" y="1092200"/>
                  </a:cubicBezTo>
                  <a:cubicBezTo>
                    <a:pt x="3828809" y="1030348"/>
                    <a:pt x="3629260" y="1118776"/>
                    <a:pt x="4013200" y="965200"/>
                  </a:cubicBezTo>
                  <a:cubicBezTo>
                    <a:pt x="4058459" y="947097"/>
                    <a:pt x="4196497" y="895959"/>
                    <a:pt x="4241800" y="863600"/>
                  </a:cubicBezTo>
                  <a:cubicBezTo>
                    <a:pt x="4271030" y="842721"/>
                    <a:pt x="4290405" y="810396"/>
                    <a:pt x="4318000" y="787400"/>
                  </a:cubicBezTo>
                  <a:cubicBezTo>
                    <a:pt x="4487831" y="645874"/>
                    <a:pt x="4288957" y="868153"/>
                    <a:pt x="4495800" y="609600"/>
                  </a:cubicBezTo>
                  <a:cubicBezTo>
                    <a:pt x="4534096" y="494713"/>
                    <a:pt x="4561377" y="456429"/>
                    <a:pt x="4470400" y="304800"/>
                  </a:cubicBezTo>
                  <a:cubicBezTo>
                    <a:pt x="4452439" y="274866"/>
                    <a:pt x="4402667" y="287867"/>
                    <a:pt x="4368800" y="279400"/>
                  </a:cubicBezTo>
                  <a:cubicBezTo>
                    <a:pt x="4343400" y="262467"/>
                    <a:pt x="4319904" y="242252"/>
                    <a:pt x="4292600" y="228600"/>
                  </a:cubicBezTo>
                  <a:cubicBezTo>
                    <a:pt x="4207495" y="186047"/>
                    <a:pt x="4060232" y="185848"/>
                    <a:pt x="3987800" y="177800"/>
                  </a:cubicBezTo>
                  <a:cubicBezTo>
                    <a:pt x="3953933" y="169333"/>
                    <a:pt x="3920758" y="157337"/>
                    <a:pt x="3886200" y="152400"/>
                  </a:cubicBezTo>
                  <a:cubicBezTo>
                    <a:pt x="3737302" y="131129"/>
                    <a:pt x="3405146" y="110782"/>
                    <a:pt x="3276600" y="101600"/>
                  </a:cubicBezTo>
                  <a:lnTo>
                    <a:pt x="1625600" y="127000"/>
                  </a:lnTo>
                  <a:cubicBezTo>
                    <a:pt x="1590706" y="128011"/>
                    <a:pt x="1558695" y="148545"/>
                    <a:pt x="1524000" y="152400"/>
                  </a:cubicBezTo>
                  <a:cubicBezTo>
                    <a:pt x="1405891" y="165523"/>
                    <a:pt x="1286933" y="169333"/>
                    <a:pt x="1168400" y="177800"/>
                  </a:cubicBezTo>
                  <a:cubicBezTo>
                    <a:pt x="1092200" y="203200"/>
                    <a:pt x="1011642" y="218079"/>
                    <a:pt x="939800" y="254000"/>
                  </a:cubicBezTo>
                  <a:cubicBezTo>
                    <a:pt x="602835" y="422482"/>
                    <a:pt x="1023616" y="218079"/>
                    <a:pt x="762000" y="330200"/>
                  </a:cubicBezTo>
                  <a:cubicBezTo>
                    <a:pt x="542292" y="424361"/>
                    <a:pt x="762903" y="346832"/>
                    <a:pt x="584200" y="406400"/>
                  </a:cubicBezTo>
                  <a:cubicBezTo>
                    <a:pt x="550333" y="431800"/>
                    <a:pt x="520464" y="463668"/>
                    <a:pt x="482600" y="482600"/>
                  </a:cubicBezTo>
                  <a:cubicBezTo>
                    <a:pt x="451376" y="498212"/>
                    <a:pt x="413686" y="495743"/>
                    <a:pt x="381000" y="508000"/>
                  </a:cubicBezTo>
                  <a:cubicBezTo>
                    <a:pt x="345547" y="521295"/>
                    <a:pt x="313267" y="541867"/>
                    <a:pt x="279400" y="558800"/>
                  </a:cubicBezTo>
                  <a:cubicBezTo>
                    <a:pt x="149860" y="753110"/>
                    <a:pt x="327518" y="513928"/>
                    <a:pt x="127000" y="685800"/>
                  </a:cubicBezTo>
                  <a:cubicBezTo>
                    <a:pt x="102496" y="706804"/>
                    <a:pt x="23796" y="827906"/>
                    <a:pt x="0" y="863600"/>
                  </a:cubicBezTo>
                  <a:cubicBezTo>
                    <a:pt x="8467" y="965200"/>
                    <a:pt x="-6840" y="1071680"/>
                    <a:pt x="25400" y="1168400"/>
                  </a:cubicBezTo>
                  <a:cubicBezTo>
                    <a:pt x="38787" y="1208561"/>
                    <a:pt x="92552" y="1219994"/>
                    <a:pt x="127000" y="1244600"/>
                  </a:cubicBezTo>
                  <a:cubicBezTo>
                    <a:pt x="296850" y="1365921"/>
                    <a:pt x="111641" y="1236921"/>
                    <a:pt x="279400" y="1320800"/>
                  </a:cubicBezTo>
                  <a:cubicBezTo>
                    <a:pt x="306704" y="1334452"/>
                    <a:pt x="325290" y="1367963"/>
                    <a:pt x="355600" y="1371600"/>
                  </a:cubicBezTo>
                  <a:cubicBezTo>
                    <a:pt x="540731" y="1393816"/>
                    <a:pt x="728133" y="1388533"/>
                    <a:pt x="914400" y="1397000"/>
                  </a:cubicBezTo>
                  <a:cubicBezTo>
                    <a:pt x="1117600" y="1388533"/>
                    <a:pt x="1321868" y="1394059"/>
                    <a:pt x="1524000" y="1371600"/>
                  </a:cubicBezTo>
                  <a:cubicBezTo>
                    <a:pt x="1554340" y="1368229"/>
                    <a:pt x="1572896" y="1334452"/>
                    <a:pt x="1600200" y="1320800"/>
                  </a:cubicBezTo>
                  <a:cubicBezTo>
                    <a:pt x="1624147" y="1308826"/>
                    <a:pt x="1652026" y="1306479"/>
                    <a:pt x="1676400" y="1295400"/>
                  </a:cubicBezTo>
                  <a:lnTo>
                    <a:pt x="1981200" y="1143000"/>
                  </a:lnTo>
                  <a:lnTo>
                    <a:pt x="2082800" y="1092200"/>
                  </a:lnTo>
                  <a:cubicBezTo>
                    <a:pt x="2124910" y="1029035"/>
                    <a:pt x="2156778" y="988060"/>
                    <a:pt x="2184400" y="914400"/>
                  </a:cubicBezTo>
                  <a:cubicBezTo>
                    <a:pt x="2201294" y="869349"/>
                    <a:pt x="2226422" y="725301"/>
                    <a:pt x="2235200" y="685800"/>
                  </a:cubicBezTo>
                  <a:cubicBezTo>
                    <a:pt x="2242773" y="651722"/>
                    <a:pt x="2246849" y="616286"/>
                    <a:pt x="2260600" y="584200"/>
                  </a:cubicBezTo>
                  <a:cubicBezTo>
                    <a:pt x="2272625" y="556141"/>
                    <a:pt x="2297748" y="535304"/>
                    <a:pt x="2311400" y="508000"/>
                  </a:cubicBezTo>
                  <a:cubicBezTo>
                    <a:pt x="2323374" y="484053"/>
                    <a:pt x="2328333" y="457200"/>
                    <a:pt x="2336800" y="431800"/>
                  </a:cubicBezTo>
                  <a:cubicBezTo>
                    <a:pt x="2319867" y="330200"/>
                    <a:pt x="2318572" y="224716"/>
                    <a:pt x="2286000" y="127000"/>
                  </a:cubicBezTo>
                  <a:cubicBezTo>
                    <a:pt x="2259156" y="46469"/>
                    <a:pt x="2172694" y="39732"/>
                    <a:pt x="2108200" y="25400"/>
                  </a:cubicBezTo>
                  <a:cubicBezTo>
                    <a:pt x="2066056" y="16035"/>
                    <a:pt x="2023533" y="8467"/>
                    <a:pt x="1981200" y="0"/>
                  </a:cubicBezTo>
                  <a:cubicBezTo>
                    <a:pt x="1769533" y="16933"/>
                    <a:pt x="1556680" y="22736"/>
                    <a:pt x="1346200" y="50800"/>
                  </a:cubicBezTo>
                  <a:cubicBezTo>
                    <a:pt x="1301006" y="56826"/>
                    <a:pt x="1260517" y="82319"/>
                    <a:pt x="1219200" y="101600"/>
                  </a:cubicBezTo>
                  <a:cubicBezTo>
                    <a:pt x="1133421" y="141630"/>
                    <a:pt x="1049867" y="186267"/>
                    <a:pt x="965200" y="228600"/>
                  </a:cubicBezTo>
                  <a:lnTo>
                    <a:pt x="711200" y="355600"/>
                  </a:lnTo>
                  <a:cubicBezTo>
                    <a:pt x="638827" y="391786"/>
                    <a:pt x="546387" y="434760"/>
                    <a:pt x="482600" y="482600"/>
                  </a:cubicBezTo>
                  <a:cubicBezTo>
                    <a:pt x="417409" y="531493"/>
                    <a:pt x="398625" y="570463"/>
                    <a:pt x="355600" y="635000"/>
                  </a:cubicBezTo>
                  <a:cubicBezTo>
                    <a:pt x="384743" y="707857"/>
                    <a:pt x="403200" y="779291"/>
                    <a:pt x="457200" y="838200"/>
                  </a:cubicBezTo>
                  <a:cubicBezTo>
                    <a:pt x="530018" y="917638"/>
                    <a:pt x="592235" y="1013335"/>
                    <a:pt x="685800" y="1066800"/>
                  </a:cubicBezTo>
                  <a:cubicBezTo>
                    <a:pt x="774776" y="1117643"/>
                    <a:pt x="917483" y="1203551"/>
                    <a:pt x="1016000" y="1244600"/>
                  </a:cubicBezTo>
                  <a:cubicBezTo>
                    <a:pt x="1065429" y="1265195"/>
                    <a:pt x="1118971" y="1274805"/>
                    <a:pt x="1168400" y="1295400"/>
                  </a:cubicBezTo>
                  <a:cubicBezTo>
                    <a:pt x="1220827" y="1317245"/>
                    <a:pt x="1267313" y="1352497"/>
                    <a:pt x="1320800" y="1371600"/>
                  </a:cubicBezTo>
                  <a:cubicBezTo>
                    <a:pt x="1386550" y="1395082"/>
                    <a:pt x="1456539" y="1404411"/>
                    <a:pt x="1524000" y="1422400"/>
                  </a:cubicBezTo>
                  <a:cubicBezTo>
                    <a:pt x="1583557" y="1438282"/>
                    <a:pt x="1641800" y="1459082"/>
                    <a:pt x="1701800" y="1473200"/>
                  </a:cubicBezTo>
                  <a:cubicBezTo>
                    <a:pt x="1785848" y="1492976"/>
                    <a:pt x="1870461" y="1510871"/>
                    <a:pt x="1955800" y="1524000"/>
                  </a:cubicBezTo>
                  <a:cubicBezTo>
                    <a:pt x="2090733" y="1544759"/>
                    <a:pt x="2362200" y="1574800"/>
                    <a:pt x="2362200" y="1574800"/>
                  </a:cubicBezTo>
                  <a:cubicBezTo>
                    <a:pt x="3005667" y="1566333"/>
                    <a:pt x="3649613" y="1575644"/>
                    <a:pt x="4292600" y="1549400"/>
                  </a:cubicBezTo>
                  <a:cubicBezTo>
                    <a:pt x="4439438" y="1543407"/>
                    <a:pt x="4792805" y="1482966"/>
                    <a:pt x="5003800" y="1447800"/>
                  </a:cubicBezTo>
                  <a:cubicBezTo>
                    <a:pt x="5380268" y="1297213"/>
                    <a:pt x="4912043" y="1488581"/>
                    <a:pt x="5232400" y="1346200"/>
                  </a:cubicBezTo>
                  <a:cubicBezTo>
                    <a:pt x="5274065" y="1327682"/>
                    <a:pt x="5317735" y="1313918"/>
                    <a:pt x="5359400" y="1295400"/>
                  </a:cubicBezTo>
                  <a:cubicBezTo>
                    <a:pt x="5394001" y="1280022"/>
                    <a:pt x="5425547" y="1257895"/>
                    <a:pt x="5461000" y="1244600"/>
                  </a:cubicBezTo>
                  <a:cubicBezTo>
                    <a:pt x="5572957" y="1202616"/>
                    <a:pt x="5559986" y="1242839"/>
                    <a:pt x="5664200" y="1168400"/>
                  </a:cubicBezTo>
                  <a:cubicBezTo>
                    <a:pt x="5693430" y="1147521"/>
                    <a:pt x="5715000" y="1117600"/>
                    <a:pt x="5740400" y="1092200"/>
                  </a:cubicBezTo>
                  <a:cubicBezTo>
                    <a:pt x="5769785" y="974658"/>
                    <a:pt x="5801741" y="896951"/>
                    <a:pt x="5740400" y="762000"/>
                  </a:cubicBezTo>
                  <a:cubicBezTo>
                    <a:pt x="5724732" y="727530"/>
                    <a:pt x="5670305" y="732203"/>
                    <a:pt x="5638800" y="711200"/>
                  </a:cubicBezTo>
                  <a:cubicBezTo>
                    <a:pt x="5568353" y="664235"/>
                    <a:pt x="5518622" y="575404"/>
                    <a:pt x="5435600" y="558800"/>
                  </a:cubicBezTo>
                  <a:cubicBezTo>
                    <a:pt x="5393267" y="550333"/>
                    <a:pt x="5350483" y="543871"/>
                    <a:pt x="5308600" y="533400"/>
                  </a:cubicBezTo>
                  <a:cubicBezTo>
                    <a:pt x="5282625" y="526906"/>
                    <a:pt x="5258654" y="513251"/>
                    <a:pt x="5232400" y="508000"/>
                  </a:cubicBezTo>
                  <a:cubicBezTo>
                    <a:pt x="5173694" y="496259"/>
                    <a:pt x="5113443" y="493633"/>
                    <a:pt x="5054600" y="482600"/>
                  </a:cubicBezTo>
                  <a:cubicBezTo>
                    <a:pt x="4544302" y="386919"/>
                    <a:pt x="5074503" y="467300"/>
                    <a:pt x="4648200" y="406400"/>
                  </a:cubicBezTo>
                  <a:cubicBezTo>
                    <a:pt x="4605867" y="389467"/>
                    <a:pt x="4564455" y="370018"/>
                    <a:pt x="4521200" y="355600"/>
                  </a:cubicBezTo>
                  <a:cubicBezTo>
                    <a:pt x="4373322" y="306307"/>
                    <a:pt x="4219501" y="315907"/>
                    <a:pt x="4064000" y="304800"/>
                  </a:cubicBezTo>
                  <a:cubicBezTo>
                    <a:pt x="3725333" y="313267"/>
                    <a:pt x="3386423" y="314817"/>
                    <a:pt x="3048000" y="330200"/>
                  </a:cubicBezTo>
                  <a:cubicBezTo>
                    <a:pt x="3013127" y="331785"/>
                    <a:pt x="2978486" y="341849"/>
                    <a:pt x="2946400" y="355600"/>
                  </a:cubicBezTo>
                  <a:cubicBezTo>
                    <a:pt x="2905364" y="373187"/>
                    <a:pt x="2751481" y="499719"/>
                    <a:pt x="2743200" y="508000"/>
                  </a:cubicBezTo>
                  <a:cubicBezTo>
                    <a:pt x="2682184" y="569016"/>
                    <a:pt x="2697988" y="588095"/>
                    <a:pt x="2667000" y="660400"/>
                  </a:cubicBezTo>
                  <a:cubicBezTo>
                    <a:pt x="2652085" y="695203"/>
                    <a:pt x="2633133" y="728133"/>
                    <a:pt x="2616200" y="762000"/>
                  </a:cubicBezTo>
                  <a:cubicBezTo>
                    <a:pt x="2625552" y="902287"/>
                    <a:pt x="2575333" y="1102133"/>
                    <a:pt x="2692400" y="1219200"/>
                  </a:cubicBezTo>
                  <a:cubicBezTo>
                    <a:pt x="2713986" y="1240786"/>
                    <a:pt x="2741296" y="1256348"/>
                    <a:pt x="2768600" y="1270000"/>
                  </a:cubicBezTo>
                  <a:cubicBezTo>
                    <a:pt x="2809381" y="1290390"/>
                    <a:pt x="2853267" y="1303867"/>
                    <a:pt x="2895600" y="1320800"/>
                  </a:cubicBezTo>
                  <a:cubicBezTo>
                    <a:pt x="3276600" y="1312333"/>
                    <a:pt x="3658628" y="1324629"/>
                    <a:pt x="4038600" y="1295400"/>
                  </a:cubicBezTo>
                  <a:cubicBezTo>
                    <a:pt x="4102890" y="1290455"/>
                    <a:pt x="4155229" y="1239590"/>
                    <a:pt x="4216400" y="1219200"/>
                  </a:cubicBezTo>
                  <a:cubicBezTo>
                    <a:pt x="4390603" y="1161132"/>
                    <a:pt x="4415448" y="1186092"/>
                    <a:pt x="4572000" y="1117600"/>
                  </a:cubicBezTo>
                  <a:cubicBezTo>
                    <a:pt x="4952298" y="951220"/>
                    <a:pt x="4699104" y="1022324"/>
                    <a:pt x="4927600" y="965200"/>
                  </a:cubicBezTo>
                  <a:cubicBezTo>
                    <a:pt x="5121456" y="835963"/>
                    <a:pt x="5058097" y="927561"/>
                    <a:pt x="5105400" y="762000"/>
                  </a:cubicBezTo>
                  <a:cubicBezTo>
                    <a:pt x="5112755" y="736256"/>
                    <a:pt x="5122333" y="711200"/>
                    <a:pt x="5130800" y="685800"/>
                  </a:cubicBezTo>
                  <a:cubicBezTo>
                    <a:pt x="5122044" y="615754"/>
                    <a:pt x="5119155" y="484710"/>
                    <a:pt x="5080000" y="406400"/>
                  </a:cubicBezTo>
                  <a:cubicBezTo>
                    <a:pt x="5066348" y="379096"/>
                    <a:pt x="5050786" y="351786"/>
                    <a:pt x="5029200" y="330200"/>
                  </a:cubicBezTo>
                  <a:cubicBezTo>
                    <a:pt x="4954485" y="255485"/>
                    <a:pt x="4901202" y="278901"/>
                    <a:pt x="4800600" y="228600"/>
                  </a:cubicBezTo>
                  <a:cubicBezTo>
                    <a:pt x="4634539" y="145569"/>
                    <a:pt x="4707016" y="170669"/>
                    <a:pt x="4445000" y="127000"/>
                  </a:cubicBezTo>
                  <a:cubicBezTo>
                    <a:pt x="4394200" y="118533"/>
                    <a:pt x="4343219" y="111091"/>
                    <a:pt x="4292600" y="101600"/>
                  </a:cubicBezTo>
                  <a:cubicBezTo>
                    <a:pt x="4207735" y="85688"/>
                    <a:pt x="4038600" y="50800"/>
                    <a:pt x="4038600" y="50800"/>
                  </a:cubicBezTo>
                  <a:cubicBezTo>
                    <a:pt x="3657600" y="59267"/>
                    <a:pt x="3275420" y="45067"/>
                    <a:pt x="2895600" y="76200"/>
                  </a:cubicBezTo>
                  <a:cubicBezTo>
                    <a:pt x="2641641" y="97016"/>
                    <a:pt x="2543290" y="169603"/>
                    <a:pt x="2336800" y="228600"/>
                  </a:cubicBezTo>
                  <a:cubicBezTo>
                    <a:pt x="2269668" y="247780"/>
                    <a:pt x="2202062" y="265708"/>
                    <a:pt x="2133600" y="279400"/>
                  </a:cubicBezTo>
                  <a:cubicBezTo>
                    <a:pt x="2074894" y="291141"/>
                    <a:pt x="2014854" y="294958"/>
                    <a:pt x="1955800" y="304800"/>
                  </a:cubicBezTo>
                  <a:cubicBezTo>
                    <a:pt x="1838523" y="324346"/>
                    <a:pt x="1744241" y="351340"/>
                    <a:pt x="1625600" y="381000"/>
                  </a:cubicBezTo>
                  <a:cubicBezTo>
                    <a:pt x="1591733" y="389467"/>
                    <a:pt x="1558558" y="401463"/>
                    <a:pt x="1524000" y="406400"/>
                  </a:cubicBezTo>
                  <a:lnTo>
                    <a:pt x="1346200" y="431800"/>
                  </a:lnTo>
                  <a:cubicBezTo>
                    <a:pt x="1295298" y="439631"/>
                    <a:pt x="1245018" y="451809"/>
                    <a:pt x="1193800" y="457200"/>
                  </a:cubicBezTo>
                  <a:cubicBezTo>
                    <a:pt x="1084015" y="468756"/>
                    <a:pt x="973667" y="474133"/>
                    <a:pt x="863600" y="482600"/>
                  </a:cubicBezTo>
                  <a:cubicBezTo>
                    <a:pt x="829733" y="491067"/>
                    <a:pt x="796231" y="501154"/>
                    <a:pt x="762000" y="508000"/>
                  </a:cubicBezTo>
                  <a:cubicBezTo>
                    <a:pt x="711499" y="518100"/>
                    <a:pt x="659874" y="522228"/>
                    <a:pt x="609600" y="533400"/>
                  </a:cubicBezTo>
                  <a:cubicBezTo>
                    <a:pt x="583464" y="539208"/>
                    <a:pt x="559375" y="552306"/>
                    <a:pt x="533400" y="558800"/>
                  </a:cubicBezTo>
                  <a:cubicBezTo>
                    <a:pt x="491517" y="569271"/>
                    <a:pt x="448050" y="572841"/>
                    <a:pt x="406400" y="584200"/>
                  </a:cubicBezTo>
                  <a:cubicBezTo>
                    <a:pt x="354739" y="598289"/>
                    <a:pt x="254000" y="635000"/>
                    <a:pt x="254000" y="635000"/>
                  </a:cubicBezTo>
                  <a:cubicBezTo>
                    <a:pt x="245533" y="660400"/>
                    <a:pt x="228600" y="684426"/>
                    <a:pt x="228600" y="711200"/>
                  </a:cubicBezTo>
                  <a:cubicBezTo>
                    <a:pt x="228600" y="807125"/>
                    <a:pt x="235944" y="896344"/>
                    <a:pt x="304800" y="965200"/>
                  </a:cubicBezTo>
                  <a:cubicBezTo>
                    <a:pt x="326386" y="986786"/>
                    <a:pt x="355600" y="999067"/>
                    <a:pt x="381000" y="1016000"/>
                  </a:cubicBezTo>
                  <a:cubicBezTo>
                    <a:pt x="522816" y="1228724"/>
                    <a:pt x="392557" y="1077458"/>
                    <a:pt x="914400" y="1117600"/>
                  </a:cubicBezTo>
                  <a:cubicBezTo>
                    <a:pt x="974092" y="1122192"/>
                    <a:pt x="1032794" y="1135574"/>
                    <a:pt x="1092200" y="1143000"/>
                  </a:cubicBezTo>
                  <a:cubicBezTo>
                    <a:pt x="1168277" y="1152510"/>
                    <a:pt x="1244600" y="1159933"/>
                    <a:pt x="1320800" y="1168400"/>
                  </a:cubicBezTo>
                  <a:cubicBezTo>
                    <a:pt x="1437161" y="1207187"/>
                    <a:pt x="1370226" y="1193800"/>
                    <a:pt x="1524000" y="1193800"/>
                  </a:cubicBezTo>
                </a:path>
              </a:pathLst>
            </a:custGeom>
            <a:ln w="47625">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668" name="Group 667"/>
            <p:cNvGrpSpPr/>
            <p:nvPr/>
          </p:nvGrpSpPr>
          <p:grpSpPr>
            <a:xfrm flipV="1">
              <a:off x="20805784" y="8195740"/>
              <a:ext cx="1447794" cy="100044"/>
              <a:chOff x="18135600" y="17907000"/>
              <a:chExt cx="4056399" cy="304800"/>
            </a:xfrm>
          </p:grpSpPr>
          <p:sp>
            <p:nvSpPr>
              <p:cNvPr id="669" name="Rectangle 668"/>
              <p:cNvSpPr/>
              <p:nvPr/>
            </p:nvSpPr>
            <p:spPr>
              <a:xfrm flipH="1">
                <a:off x="19354800" y="17907000"/>
                <a:ext cx="322599" cy="304800"/>
              </a:xfrm>
              <a:prstGeom prst="rect">
                <a:avLst/>
              </a:prstGeom>
              <a:solidFill>
                <a:schemeClr val="accent2">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670" name="Rectangle 669"/>
              <p:cNvSpPr/>
              <p:nvPr/>
            </p:nvSpPr>
            <p:spPr>
              <a:xfrm flipH="1">
                <a:off x="19659600" y="17907000"/>
                <a:ext cx="1127760" cy="304800"/>
              </a:xfrm>
              <a:prstGeom prst="rect">
                <a:avLst/>
              </a:prstGeom>
              <a:solidFill>
                <a:srgbClr val="00C6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671" name="Rectangle 670"/>
              <p:cNvSpPr/>
              <p:nvPr/>
            </p:nvSpPr>
            <p:spPr>
              <a:xfrm flipH="1">
                <a:off x="20802600" y="17907000"/>
                <a:ext cx="792480" cy="304800"/>
              </a:xfrm>
              <a:prstGeom prst="rect">
                <a:avLst/>
              </a:prstGeom>
              <a:solidFill>
                <a:schemeClr val="accent4">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672" name="Rectangle 671"/>
              <p:cNvSpPr/>
              <p:nvPr/>
            </p:nvSpPr>
            <p:spPr>
              <a:xfrm flipH="1">
                <a:off x="18440400" y="17907000"/>
                <a:ext cx="914400" cy="304800"/>
              </a:xfrm>
              <a:prstGeom prst="rect">
                <a:avLst/>
              </a:prstGeom>
              <a:solidFill>
                <a:srgbClr val="CCFFCC"/>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673" name="Rectangle 672"/>
              <p:cNvSpPr/>
              <p:nvPr/>
            </p:nvSpPr>
            <p:spPr>
              <a:xfrm flipH="1">
                <a:off x="18135600" y="17907000"/>
                <a:ext cx="322599" cy="304800"/>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674" name="Rectangle 673"/>
              <p:cNvSpPr/>
              <p:nvPr/>
            </p:nvSpPr>
            <p:spPr>
              <a:xfrm flipH="1">
                <a:off x="21564600" y="17907000"/>
                <a:ext cx="292119" cy="304800"/>
              </a:xfrm>
              <a:prstGeom prst="rect">
                <a:avLst/>
              </a:prstGeom>
              <a:solidFill>
                <a:schemeClr val="accent3">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675" name="Rectangle 674"/>
              <p:cNvSpPr/>
              <p:nvPr/>
            </p:nvSpPr>
            <p:spPr>
              <a:xfrm flipH="1">
                <a:off x="21869400" y="17907000"/>
                <a:ext cx="322599" cy="304800"/>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grpSp>
        <p:sp>
          <p:nvSpPr>
            <p:cNvPr id="676" name="Freeform 675"/>
            <p:cNvSpPr/>
            <p:nvPr/>
          </p:nvSpPr>
          <p:spPr>
            <a:xfrm>
              <a:off x="22810987" y="7814740"/>
              <a:ext cx="1676392" cy="1300607"/>
            </a:xfrm>
            <a:custGeom>
              <a:avLst/>
              <a:gdLst>
                <a:gd name="connsiteX0" fmla="*/ 3403600 w 5775419"/>
                <a:gd name="connsiteY0" fmla="*/ 1244600 h 1701800"/>
                <a:gd name="connsiteX1" fmla="*/ 3987800 w 5775419"/>
                <a:gd name="connsiteY1" fmla="*/ 1193800 h 1701800"/>
                <a:gd name="connsiteX2" fmla="*/ 4064000 w 5775419"/>
                <a:gd name="connsiteY2" fmla="*/ 1168400 h 1701800"/>
                <a:gd name="connsiteX3" fmla="*/ 4140200 w 5775419"/>
                <a:gd name="connsiteY3" fmla="*/ 1117600 h 1701800"/>
                <a:gd name="connsiteX4" fmla="*/ 4165600 w 5775419"/>
                <a:gd name="connsiteY4" fmla="*/ 1041400 h 1701800"/>
                <a:gd name="connsiteX5" fmla="*/ 4216400 w 5775419"/>
                <a:gd name="connsiteY5" fmla="*/ 812800 h 1701800"/>
                <a:gd name="connsiteX6" fmla="*/ 4241800 w 5775419"/>
                <a:gd name="connsiteY6" fmla="*/ 711200 h 1701800"/>
                <a:gd name="connsiteX7" fmla="*/ 3759200 w 5775419"/>
                <a:gd name="connsiteY7" fmla="*/ 584200 h 1701800"/>
                <a:gd name="connsiteX8" fmla="*/ 3606800 w 5775419"/>
                <a:gd name="connsiteY8" fmla="*/ 635000 h 1701800"/>
                <a:gd name="connsiteX9" fmla="*/ 3530600 w 5775419"/>
                <a:gd name="connsiteY9" fmla="*/ 660400 h 1701800"/>
                <a:gd name="connsiteX10" fmla="*/ 3454400 w 5775419"/>
                <a:gd name="connsiteY10" fmla="*/ 711200 h 1701800"/>
                <a:gd name="connsiteX11" fmla="*/ 3378200 w 5775419"/>
                <a:gd name="connsiteY11" fmla="*/ 736600 h 1701800"/>
                <a:gd name="connsiteX12" fmla="*/ 3302000 w 5775419"/>
                <a:gd name="connsiteY12" fmla="*/ 787400 h 1701800"/>
                <a:gd name="connsiteX13" fmla="*/ 3225800 w 5775419"/>
                <a:gd name="connsiteY13" fmla="*/ 812800 h 1701800"/>
                <a:gd name="connsiteX14" fmla="*/ 3149600 w 5775419"/>
                <a:gd name="connsiteY14" fmla="*/ 863600 h 1701800"/>
                <a:gd name="connsiteX15" fmla="*/ 2997200 w 5775419"/>
                <a:gd name="connsiteY15" fmla="*/ 914400 h 1701800"/>
                <a:gd name="connsiteX16" fmla="*/ 2895600 w 5775419"/>
                <a:gd name="connsiteY16" fmla="*/ 965200 h 1701800"/>
                <a:gd name="connsiteX17" fmla="*/ 2794000 w 5775419"/>
                <a:gd name="connsiteY17" fmla="*/ 990600 h 1701800"/>
                <a:gd name="connsiteX18" fmla="*/ 2717800 w 5775419"/>
                <a:gd name="connsiteY18" fmla="*/ 1016000 h 1701800"/>
                <a:gd name="connsiteX19" fmla="*/ 2616200 w 5775419"/>
                <a:gd name="connsiteY19" fmla="*/ 1041400 h 1701800"/>
                <a:gd name="connsiteX20" fmla="*/ 2514600 w 5775419"/>
                <a:gd name="connsiteY20" fmla="*/ 1092200 h 1701800"/>
                <a:gd name="connsiteX21" fmla="*/ 2286000 w 5775419"/>
                <a:gd name="connsiteY21" fmla="*/ 1143000 h 1701800"/>
                <a:gd name="connsiteX22" fmla="*/ 2159000 w 5775419"/>
                <a:gd name="connsiteY22" fmla="*/ 1193800 h 1701800"/>
                <a:gd name="connsiteX23" fmla="*/ 1854200 w 5775419"/>
                <a:gd name="connsiteY23" fmla="*/ 1244600 h 1701800"/>
                <a:gd name="connsiteX24" fmla="*/ 1752600 w 5775419"/>
                <a:gd name="connsiteY24" fmla="*/ 1270000 h 1701800"/>
                <a:gd name="connsiteX25" fmla="*/ 1651000 w 5775419"/>
                <a:gd name="connsiteY25" fmla="*/ 1320800 h 1701800"/>
                <a:gd name="connsiteX26" fmla="*/ 965200 w 5775419"/>
                <a:gd name="connsiteY26" fmla="*/ 1168400 h 1701800"/>
                <a:gd name="connsiteX27" fmla="*/ 939800 w 5775419"/>
                <a:gd name="connsiteY27" fmla="*/ 1016000 h 1701800"/>
                <a:gd name="connsiteX28" fmla="*/ 1041400 w 5775419"/>
                <a:gd name="connsiteY28" fmla="*/ 635000 h 1701800"/>
                <a:gd name="connsiteX29" fmla="*/ 1193800 w 5775419"/>
                <a:gd name="connsiteY29" fmla="*/ 609600 h 1701800"/>
                <a:gd name="connsiteX30" fmla="*/ 2438400 w 5775419"/>
                <a:gd name="connsiteY30" fmla="*/ 635000 h 1701800"/>
                <a:gd name="connsiteX31" fmla="*/ 2794000 w 5775419"/>
                <a:gd name="connsiteY31" fmla="*/ 889000 h 1701800"/>
                <a:gd name="connsiteX32" fmla="*/ 2870200 w 5775419"/>
                <a:gd name="connsiteY32" fmla="*/ 914400 h 1701800"/>
                <a:gd name="connsiteX33" fmla="*/ 3073400 w 5775419"/>
                <a:gd name="connsiteY33" fmla="*/ 1066800 h 1701800"/>
                <a:gd name="connsiteX34" fmla="*/ 3200400 w 5775419"/>
                <a:gd name="connsiteY34" fmla="*/ 1117600 h 1701800"/>
                <a:gd name="connsiteX35" fmla="*/ 3276600 w 5775419"/>
                <a:gd name="connsiteY35" fmla="*/ 1168400 h 1701800"/>
                <a:gd name="connsiteX36" fmla="*/ 3429000 w 5775419"/>
                <a:gd name="connsiteY36" fmla="*/ 1219200 h 1701800"/>
                <a:gd name="connsiteX37" fmla="*/ 3556000 w 5775419"/>
                <a:gd name="connsiteY37" fmla="*/ 1295400 h 1701800"/>
                <a:gd name="connsiteX38" fmla="*/ 3708400 w 5775419"/>
                <a:gd name="connsiteY38" fmla="*/ 1320800 h 1701800"/>
                <a:gd name="connsiteX39" fmla="*/ 4038600 w 5775419"/>
                <a:gd name="connsiteY39" fmla="*/ 1422400 h 1701800"/>
                <a:gd name="connsiteX40" fmla="*/ 4343400 w 5775419"/>
                <a:gd name="connsiteY40" fmla="*/ 1473200 h 1701800"/>
                <a:gd name="connsiteX41" fmla="*/ 4876800 w 5775419"/>
                <a:gd name="connsiteY41" fmla="*/ 1447800 h 1701800"/>
                <a:gd name="connsiteX42" fmla="*/ 5029200 w 5775419"/>
                <a:gd name="connsiteY42" fmla="*/ 1371600 h 1701800"/>
                <a:gd name="connsiteX43" fmla="*/ 5156200 w 5775419"/>
                <a:gd name="connsiteY43" fmla="*/ 1295400 h 1701800"/>
                <a:gd name="connsiteX44" fmla="*/ 5232400 w 5775419"/>
                <a:gd name="connsiteY44" fmla="*/ 1244600 h 1701800"/>
                <a:gd name="connsiteX45" fmla="*/ 5308600 w 5775419"/>
                <a:gd name="connsiteY45" fmla="*/ 1219200 h 1701800"/>
                <a:gd name="connsiteX46" fmla="*/ 5384800 w 5775419"/>
                <a:gd name="connsiteY46" fmla="*/ 1016000 h 1701800"/>
                <a:gd name="connsiteX47" fmla="*/ 5257800 w 5775419"/>
                <a:gd name="connsiteY47" fmla="*/ 406400 h 1701800"/>
                <a:gd name="connsiteX48" fmla="*/ 5003800 w 5775419"/>
                <a:gd name="connsiteY48" fmla="*/ 330200 h 1701800"/>
                <a:gd name="connsiteX49" fmla="*/ 4368800 w 5775419"/>
                <a:gd name="connsiteY49" fmla="*/ 381000 h 1701800"/>
                <a:gd name="connsiteX50" fmla="*/ 4064000 w 5775419"/>
                <a:gd name="connsiteY50" fmla="*/ 584200 h 1701800"/>
                <a:gd name="connsiteX51" fmla="*/ 3987800 w 5775419"/>
                <a:gd name="connsiteY51" fmla="*/ 685800 h 1701800"/>
                <a:gd name="connsiteX52" fmla="*/ 3784600 w 5775419"/>
                <a:gd name="connsiteY52" fmla="*/ 787400 h 1701800"/>
                <a:gd name="connsiteX53" fmla="*/ 3657600 w 5775419"/>
                <a:gd name="connsiteY53" fmla="*/ 863600 h 1701800"/>
                <a:gd name="connsiteX54" fmla="*/ 3327400 w 5775419"/>
                <a:gd name="connsiteY54" fmla="*/ 1092200 h 1701800"/>
                <a:gd name="connsiteX55" fmla="*/ 3073400 w 5775419"/>
                <a:gd name="connsiteY55" fmla="*/ 1193800 h 1701800"/>
                <a:gd name="connsiteX56" fmla="*/ 2870200 w 5775419"/>
                <a:gd name="connsiteY56" fmla="*/ 1270000 h 1701800"/>
                <a:gd name="connsiteX57" fmla="*/ 2743200 w 5775419"/>
                <a:gd name="connsiteY57" fmla="*/ 1346200 h 1701800"/>
                <a:gd name="connsiteX58" fmla="*/ 2489200 w 5775419"/>
                <a:gd name="connsiteY58" fmla="*/ 1397000 h 1701800"/>
                <a:gd name="connsiteX59" fmla="*/ 1371600 w 5775419"/>
                <a:gd name="connsiteY59" fmla="*/ 1371600 h 1701800"/>
                <a:gd name="connsiteX60" fmla="*/ 1244600 w 5775419"/>
                <a:gd name="connsiteY60" fmla="*/ 1320800 h 1701800"/>
                <a:gd name="connsiteX61" fmla="*/ 1143000 w 5775419"/>
                <a:gd name="connsiteY61" fmla="*/ 1219200 h 1701800"/>
                <a:gd name="connsiteX62" fmla="*/ 1092200 w 5775419"/>
                <a:gd name="connsiteY62" fmla="*/ 1117600 h 1701800"/>
                <a:gd name="connsiteX63" fmla="*/ 1041400 w 5775419"/>
                <a:gd name="connsiteY63" fmla="*/ 1041400 h 1701800"/>
                <a:gd name="connsiteX64" fmla="*/ 990600 w 5775419"/>
                <a:gd name="connsiteY64" fmla="*/ 711200 h 1701800"/>
                <a:gd name="connsiteX65" fmla="*/ 1016000 w 5775419"/>
                <a:gd name="connsiteY65" fmla="*/ 355600 h 1701800"/>
                <a:gd name="connsiteX66" fmla="*/ 1473200 w 5775419"/>
                <a:gd name="connsiteY66" fmla="*/ 431800 h 1701800"/>
                <a:gd name="connsiteX67" fmla="*/ 2006600 w 5775419"/>
                <a:gd name="connsiteY67" fmla="*/ 711200 h 1701800"/>
                <a:gd name="connsiteX68" fmla="*/ 2336800 w 5775419"/>
                <a:gd name="connsiteY68" fmla="*/ 889000 h 1701800"/>
                <a:gd name="connsiteX69" fmla="*/ 2489200 w 5775419"/>
                <a:gd name="connsiteY69" fmla="*/ 965200 h 1701800"/>
                <a:gd name="connsiteX70" fmla="*/ 2616200 w 5775419"/>
                <a:gd name="connsiteY70" fmla="*/ 1041400 h 1701800"/>
                <a:gd name="connsiteX71" fmla="*/ 2768600 w 5775419"/>
                <a:gd name="connsiteY71" fmla="*/ 1092200 h 1701800"/>
                <a:gd name="connsiteX72" fmla="*/ 3175000 w 5775419"/>
                <a:gd name="connsiteY72" fmla="*/ 1244600 h 1701800"/>
                <a:gd name="connsiteX73" fmla="*/ 3378200 w 5775419"/>
                <a:gd name="connsiteY73" fmla="*/ 1320800 h 1701800"/>
                <a:gd name="connsiteX74" fmla="*/ 3581400 w 5775419"/>
                <a:gd name="connsiteY74" fmla="*/ 1371600 h 1701800"/>
                <a:gd name="connsiteX75" fmla="*/ 3759200 w 5775419"/>
                <a:gd name="connsiteY75" fmla="*/ 1422400 h 1701800"/>
                <a:gd name="connsiteX76" fmla="*/ 3937000 w 5775419"/>
                <a:gd name="connsiteY76" fmla="*/ 1447800 h 1701800"/>
                <a:gd name="connsiteX77" fmla="*/ 4064000 w 5775419"/>
                <a:gd name="connsiteY77" fmla="*/ 1473200 h 1701800"/>
                <a:gd name="connsiteX78" fmla="*/ 4216400 w 5775419"/>
                <a:gd name="connsiteY78" fmla="*/ 1498600 h 1701800"/>
                <a:gd name="connsiteX79" fmla="*/ 4902200 w 5775419"/>
                <a:gd name="connsiteY79" fmla="*/ 1473200 h 1701800"/>
                <a:gd name="connsiteX80" fmla="*/ 5054600 w 5775419"/>
                <a:gd name="connsiteY80" fmla="*/ 1422400 h 1701800"/>
                <a:gd name="connsiteX81" fmla="*/ 5308600 w 5775419"/>
                <a:gd name="connsiteY81" fmla="*/ 1320800 h 1701800"/>
                <a:gd name="connsiteX82" fmla="*/ 5537200 w 5775419"/>
                <a:gd name="connsiteY82" fmla="*/ 1193800 h 1701800"/>
                <a:gd name="connsiteX83" fmla="*/ 5511800 w 5775419"/>
                <a:gd name="connsiteY83" fmla="*/ 508000 h 1701800"/>
                <a:gd name="connsiteX84" fmla="*/ 5334000 w 5775419"/>
                <a:gd name="connsiteY84" fmla="*/ 330200 h 1701800"/>
                <a:gd name="connsiteX85" fmla="*/ 5130800 w 5775419"/>
                <a:gd name="connsiteY85" fmla="*/ 228600 h 1701800"/>
                <a:gd name="connsiteX86" fmla="*/ 5080000 w 5775419"/>
                <a:gd name="connsiteY86" fmla="*/ 152400 h 1701800"/>
                <a:gd name="connsiteX87" fmla="*/ 4927600 w 5775419"/>
                <a:gd name="connsiteY87" fmla="*/ 127000 h 1701800"/>
                <a:gd name="connsiteX88" fmla="*/ 4597400 w 5775419"/>
                <a:gd name="connsiteY88" fmla="*/ 76200 h 1701800"/>
                <a:gd name="connsiteX89" fmla="*/ 4521200 w 5775419"/>
                <a:gd name="connsiteY89" fmla="*/ 50800 h 1701800"/>
                <a:gd name="connsiteX90" fmla="*/ 3505200 w 5775419"/>
                <a:gd name="connsiteY90" fmla="*/ 101600 h 1701800"/>
                <a:gd name="connsiteX91" fmla="*/ 3378200 w 5775419"/>
                <a:gd name="connsiteY91" fmla="*/ 152400 h 1701800"/>
                <a:gd name="connsiteX92" fmla="*/ 2971800 w 5775419"/>
                <a:gd name="connsiteY92" fmla="*/ 254000 h 1701800"/>
                <a:gd name="connsiteX93" fmla="*/ 2895600 w 5775419"/>
                <a:gd name="connsiteY93" fmla="*/ 279400 h 1701800"/>
                <a:gd name="connsiteX94" fmla="*/ 863600 w 5775419"/>
                <a:gd name="connsiteY94" fmla="*/ 304800 h 1701800"/>
                <a:gd name="connsiteX95" fmla="*/ 660400 w 5775419"/>
                <a:gd name="connsiteY95" fmla="*/ 355600 h 1701800"/>
                <a:gd name="connsiteX96" fmla="*/ 431800 w 5775419"/>
                <a:gd name="connsiteY96" fmla="*/ 609600 h 1701800"/>
                <a:gd name="connsiteX97" fmla="*/ 381000 w 5775419"/>
                <a:gd name="connsiteY97" fmla="*/ 787400 h 1701800"/>
                <a:gd name="connsiteX98" fmla="*/ 330200 w 5775419"/>
                <a:gd name="connsiteY98" fmla="*/ 965200 h 1701800"/>
                <a:gd name="connsiteX99" fmla="*/ 381000 w 5775419"/>
                <a:gd name="connsiteY99" fmla="*/ 1371600 h 1701800"/>
                <a:gd name="connsiteX100" fmla="*/ 457200 w 5775419"/>
                <a:gd name="connsiteY100" fmla="*/ 1397000 h 1701800"/>
                <a:gd name="connsiteX101" fmla="*/ 533400 w 5775419"/>
                <a:gd name="connsiteY101" fmla="*/ 1447800 h 1701800"/>
                <a:gd name="connsiteX102" fmla="*/ 787400 w 5775419"/>
                <a:gd name="connsiteY102" fmla="*/ 1524000 h 1701800"/>
                <a:gd name="connsiteX103" fmla="*/ 914400 w 5775419"/>
                <a:gd name="connsiteY103" fmla="*/ 1549400 h 1701800"/>
                <a:gd name="connsiteX104" fmla="*/ 1066800 w 5775419"/>
                <a:gd name="connsiteY104" fmla="*/ 1600200 h 1701800"/>
                <a:gd name="connsiteX105" fmla="*/ 1244600 w 5775419"/>
                <a:gd name="connsiteY105" fmla="*/ 1625600 h 1701800"/>
                <a:gd name="connsiteX106" fmla="*/ 1524000 w 5775419"/>
                <a:gd name="connsiteY106" fmla="*/ 1676400 h 1701800"/>
                <a:gd name="connsiteX107" fmla="*/ 1981200 w 5775419"/>
                <a:gd name="connsiteY107" fmla="*/ 1701800 h 1701800"/>
                <a:gd name="connsiteX108" fmla="*/ 3606800 w 5775419"/>
                <a:gd name="connsiteY108" fmla="*/ 1676400 h 1701800"/>
                <a:gd name="connsiteX109" fmla="*/ 3911600 w 5775419"/>
                <a:gd name="connsiteY109" fmla="*/ 1625600 h 1701800"/>
                <a:gd name="connsiteX110" fmla="*/ 4140200 w 5775419"/>
                <a:gd name="connsiteY110" fmla="*/ 1549400 h 1701800"/>
                <a:gd name="connsiteX111" fmla="*/ 4445000 w 5775419"/>
                <a:gd name="connsiteY111" fmla="*/ 1498600 h 1701800"/>
                <a:gd name="connsiteX112" fmla="*/ 4724400 w 5775419"/>
                <a:gd name="connsiteY112" fmla="*/ 1422400 h 1701800"/>
                <a:gd name="connsiteX113" fmla="*/ 4826000 w 5775419"/>
                <a:gd name="connsiteY113" fmla="*/ 1371600 h 1701800"/>
                <a:gd name="connsiteX114" fmla="*/ 5029200 w 5775419"/>
                <a:gd name="connsiteY114" fmla="*/ 1320800 h 1701800"/>
                <a:gd name="connsiteX115" fmla="*/ 5080000 w 5775419"/>
                <a:gd name="connsiteY115" fmla="*/ 1244600 h 1701800"/>
                <a:gd name="connsiteX116" fmla="*/ 5207000 w 5775419"/>
                <a:gd name="connsiteY116" fmla="*/ 1143000 h 1701800"/>
                <a:gd name="connsiteX117" fmla="*/ 5181600 w 5775419"/>
                <a:gd name="connsiteY117" fmla="*/ 914400 h 1701800"/>
                <a:gd name="connsiteX118" fmla="*/ 5130800 w 5775419"/>
                <a:gd name="connsiteY118" fmla="*/ 838200 h 1701800"/>
                <a:gd name="connsiteX119" fmla="*/ 4978400 w 5775419"/>
                <a:gd name="connsiteY119" fmla="*/ 711200 h 1701800"/>
                <a:gd name="connsiteX120" fmla="*/ 4851400 w 5775419"/>
                <a:gd name="connsiteY120" fmla="*/ 660400 h 1701800"/>
                <a:gd name="connsiteX121" fmla="*/ 4775200 w 5775419"/>
                <a:gd name="connsiteY121" fmla="*/ 609600 h 1701800"/>
                <a:gd name="connsiteX122" fmla="*/ 4419600 w 5775419"/>
                <a:gd name="connsiteY122" fmla="*/ 482600 h 1701800"/>
                <a:gd name="connsiteX123" fmla="*/ 4241800 w 5775419"/>
                <a:gd name="connsiteY123" fmla="*/ 431800 h 1701800"/>
                <a:gd name="connsiteX124" fmla="*/ 4089400 w 5775419"/>
                <a:gd name="connsiteY124" fmla="*/ 381000 h 1701800"/>
                <a:gd name="connsiteX125" fmla="*/ 3911600 w 5775419"/>
                <a:gd name="connsiteY125" fmla="*/ 330200 h 1701800"/>
                <a:gd name="connsiteX126" fmla="*/ 3759200 w 5775419"/>
                <a:gd name="connsiteY126" fmla="*/ 279400 h 1701800"/>
                <a:gd name="connsiteX127" fmla="*/ 3251200 w 5775419"/>
                <a:gd name="connsiteY127" fmla="*/ 254000 h 1701800"/>
                <a:gd name="connsiteX128" fmla="*/ 2921000 w 5775419"/>
                <a:gd name="connsiteY128" fmla="*/ 203200 h 1701800"/>
                <a:gd name="connsiteX129" fmla="*/ 2692400 w 5775419"/>
                <a:gd name="connsiteY129" fmla="*/ 152400 h 1701800"/>
                <a:gd name="connsiteX130" fmla="*/ 1600200 w 5775419"/>
                <a:gd name="connsiteY130" fmla="*/ 203200 h 1701800"/>
                <a:gd name="connsiteX131" fmla="*/ 1346200 w 5775419"/>
                <a:gd name="connsiteY131" fmla="*/ 304800 h 1701800"/>
                <a:gd name="connsiteX132" fmla="*/ 1117600 w 5775419"/>
                <a:gd name="connsiteY132" fmla="*/ 381000 h 1701800"/>
                <a:gd name="connsiteX133" fmla="*/ 965200 w 5775419"/>
                <a:gd name="connsiteY133" fmla="*/ 457200 h 1701800"/>
                <a:gd name="connsiteX134" fmla="*/ 889000 w 5775419"/>
                <a:gd name="connsiteY134" fmla="*/ 533400 h 1701800"/>
                <a:gd name="connsiteX135" fmla="*/ 812800 w 5775419"/>
                <a:gd name="connsiteY135" fmla="*/ 558800 h 1701800"/>
                <a:gd name="connsiteX136" fmla="*/ 711200 w 5775419"/>
                <a:gd name="connsiteY136" fmla="*/ 660400 h 1701800"/>
                <a:gd name="connsiteX137" fmla="*/ 609600 w 5775419"/>
                <a:gd name="connsiteY137" fmla="*/ 736600 h 1701800"/>
                <a:gd name="connsiteX138" fmla="*/ 533400 w 5775419"/>
                <a:gd name="connsiteY138" fmla="*/ 889000 h 1701800"/>
                <a:gd name="connsiteX139" fmla="*/ 584200 w 5775419"/>
                <a:gd name="connsiteY139" fmla="*/ 965200 h 1701800"/>
                <a:gd name="connsiteX140" fmla="*/ 787400 w 5775419"/>
                <a:gd name="connsiteY140" fmla="*/ 1092200 h 1701800"/>
                <a:gd name="connsiteX141" fmla="*/ 889000 w 5775419"/>
                <a:gd name="connsiteY141" fmla="*/ 1117600 h 1701800"/>
                <a:gd name="connsiteX142" fmla="*/ 1270000 w 5775419"/>
                <a:gd name="connsiteY142" fmla="*/ 1168400 h 1701800"/>
                <a:gd name="connsiteX143" fmla="*/ 1371600 w 5775419"/>
                <a:gd name="connsiteY143" fmla="*/ 1193800 h 1701800"/>
                <a:gd name="connsiteX144" fmla="*/ 2006600 w 5775419"/>
                <a:gd name="connsiteY144" fmla="*/ 1244600 h 1701800"/>
                <a:gd name="connsiteX145" fmla="*/ 2971800 w 5775419"/>
                <a:gd name="connsiteY145" fmla="*/ 1219200 h 1701800"/>
                <a:gd name="connsiteX146" fmla="*/ 3124200 w 5775419"/>
                <a:gd name="connsiteY146" fmla="*/ 1193800 h 1701800"/>
                <a:gd name="connsiteX147" fmla="*/ 3251200 w 5775419"/>
                <a:gd name="connsiteY147" fmla="*/ 1168400 h 1701800"/>
                <a:gd name="connsiteX148" fmla="*/ 3403600 w 5775419"/>
                <a:gd name="connsiteY148" fmla="*/ 1143000 h 1701800"/>
                <a:gd name="connsiteX149" fmla="*/ 3581400 w 5775419"/>
                <a:gd name="connsiteY149" fmla="*/ 1092200 h 1701800"/>
                <a:gd name="connsiteX150" fmla="*/ 4013200 w 5775419"/>
                <a:gd name="connsiteY150" fmla="*/ 965200 h 1701800"/>
                <a:gd name="connsiteX151" fmla="*/ 4241800 w 5775419"/>
                <a:gd name="connsiteY151" fmla="*/ 863600 h 1701800"/>
                <a:gd name="connsiteX152" fmla="*/ 4318000 w 5775419"/>
                <a:gd name="connsiteY152" fmla="*/ 787400 h 1701800"/>
                <a:gd name="connsiteX153" fmla="*/ 4495800 w 5775419"/>
                <a:gd name="connsiteY153" fmla="*/ 609600 h 1701800"/>
                <a:gd name="connsiteX154" fmla="*/ 4470400 w 5775419"/>
                <a:gd name="connsiteY154" fmla="*/ 304800 h 1701800"/>
                <a:gd name="connsiteX155" fmla="*/ 4368800 w 5775419"/>
                <a:gd name="connsiteY155" fmla="*/ 279400 h 1701800"/>
                <a:gd name="connsiteX156" fmla="*/ 4292600 w 5775419"/>
                <a:gd name="connsiteY156" fmla="*/ 228600 h 1701800"/>
                <a:gd name="connsiteX157" fmla="*/ 3987800 w 5775419"/>
                <a:gd name="connsiteY157" fmla="*/ 177800 h 1701800"/>
                <a:gd name="connsiteX158" fmla="*/ 3886200 w 5775419"/>
                <a:gd name="connsiteY158" fmla="*/ 152400 h 1701800"/>
                <a:gd name="connsiteX159" fmla="*/ 3276600 w 5775419"/>
                <a:gd name="connsiteY159" fmla="*/ 101600 h 1701800"/>
                <a:gd name="connsiteX160" fmla="*/ 1625600 w 5775419"/>
                <a:gd name="connsiteY160" fmla="*/ 127000 h 1701800"/>
                <a:gd name="connsiteX161" fmla="*/ 1524000 w 5775419"/>
                <a:gd name="connsiteY161" fmla="*/ 152400 h 1701800"/>
                <a:gd name="connsiteX162" fmla="*/ 1168400 w 5775419"/>
                <a:gd name="connsiteY162" fmla="*/ 177800 h 1701800"/>
                <a:gd name="connsiteX163" fmla="*/ 939800 w 5775419"/>
                <a:gd name="connsiteY163" fmla="*/ 254000 h 1701800"/>
                <a:gd name="connsiteX164" fmla="*/ 762000 w 5775419"/>
                <a:gd name="connsiteY164" fmla="*/ 330200 h 1701800"/>
                <a:gd name="connsiteX165" fmla="*/ 584200 w 5775419"/>
                <a:gd name="connsiteY165" fmla="*/ 406400 h 1701800"/>
                <a:gd name="connsiteX166" fmla="*/ 482600 w 5775419"/>
                <a:gd name="connsiteY166" fmla="*/ 482600 h 1701800"/>
                <a:gd name="connsiteX167" fmla="*/ 381000 w 5775419"/>
                <a:gd name="connsiteY167" fmla="*/ 508000 h 1701800"/>
                <a:gd name="connsiteX168" fmla="*/ 279400 w 5775419"/>
                <a:gd name="connsiteY168" fmla="*/ 558800 h 1701800"/>
                <a:gd name="connsiteX169" fmla="*/ 127000 w 5775419"/>
                <a:gd name="connsiteY169" fmla="*/ 685800 h 1701800"/>
                <a:gd name="connsiteX170" fmla="*/ 0 w 5775419"/>
                <a:gd name="connsiteY170" fmla="*/ 863600 h 1701800"/>
                <a:gd name="connsiteX171" fmla="*/ 25400 w 5775419"/>
                <a:gd name="connsiteY171" fmla="*/ 1168400 h 1701800"/>
                <a:gd name="connsiteX172" fmla="*/ 127000 w 5775419"/>
                <a:gd name="connsiteY172" fmla="*/ 1244600 h 1701800"/>
                <a:gd name="connsiteX173" fmla="*/ 279400 w 5775419"/>
                <a:gd name="connsiteY173" fmla="*/ 1320800 h 1701800"/>
                <a:gd name="connsiteX174" fmla="*/ 355600 w 5775419"/>
                <a:gd name="connsiteY174" fmla="*/ 1371600 h 1701800"/>
                <a:gd name="connsiteX175" fmla="*/ 914400 w 5775419"/>
                <a:gd name="connsiteY175" fmla="*/ 1397000 h 1701800"/>
                <a:gd name="connsiteX176" fmla="*/ 1524000 w 5775419"/>
                <a:gd name="connsiteY176" fmla="*/ 1371600 h 1701800"/>
                <a:gd name="connsiteX177" fmla="*/ 1600200 w 5775419"/>
                <a:gd name="connsiteY177" fmla="*/ 1320800 h 1701800"/>
                <a:gd name="connsiteX178" fmla="*/ 1676400 w 5775419"/>
                <a:gd name="connsiteY178" fmla="*/ 1295400 h 1701800"/>
                <a:gd name="connsiteX179" fmla="*/ 1981200 w 5775419"/>
                <a:gd name="connsiteY179" fmla="*/ 1143000 h 1701800"/>
                <a:gd name="connsiteX180" fmla="*/ 2082800 w 5775419"/>
                <a:gd name="connsiteY180" fmla="*/ 1092200 h 1701800"/>
                <a:gd name="connsiteX181" fmla="*/ 2184400 w 5775419"/>
                <a:gd name="connsiteY181" fmla="*/ 914400 h 1701800"/>
                <a:gd name="connsiteX182" fmla="*/ 2235200 w 5775419"/>
                <a:gd name="connsiteY182" fmla="*/ 685800 h 1701800"/>
                <a:gd name="connsiteX183" fmla="*/ 2260600 w 5775419"/>
                <a:gd name="connsiteY183" fmla="*/ 584200 h 1701800"/>
                <a:gd name="connsiteX184" fmla="*/ 2311400 w 5775419"/>
                <a:gd name="connsiteY184" fmla="*/ 508000 h 1701800"/>
                <a:gd name="connsiteX185" fmla="*/ 2336800 w 5775419"/>
                <a:gd name="connsiteY185" fmla="*/ 431800 h 1701800"/>
                <a:gd name="connsiteX186" fmla="*/ 2286000 w 5775419"/>
                <a:gd name="connsiteY186" fmla="*/ 127000 h 1701800"/>
                <a:gd name="connsiteX187" fmla="*/ 2108200 w 5775419"/>
                <a:gd name="connsiteY187" fmla="*/ 25400 h 1701800"/>
                <a:gd name="connsiteX188" fmla="*/ 1981200 w 5775419"/>
                <a:gd name="connsiteY188" fmla="*/ 0 h 1701800"/>
                <a:gd name="connsiteX189" fmla="*/ 1346200 w 5775419"/>
                <a:gd name="connsiteY189" fmla="*/ 50800 h 1701800"/>
                <a:gd name="connsiteX190" fmla="*/ 1219200 w 5775419"/>
                <a:gd name="connsiteY190" fmla="*/ 101600 h 1701800"/>
                <a:gd name="connsiteX191" fmla="*/ 965200 w 5775419"/>
                <a:gd name="connsiteY191" fmla="*/ 228600 h 1701800"/>
                <a:gd name="connsiteX192" fmla="*/ 711200 w 5775419"/>
                <a:gd name="connsiteY192" fmla="*/ 355600 h 1701800"/>
                <a:gd name="connsiteX193" fmla="*/ 482600 w 5775419"/>
                <a:gd name="connsiteY193" fmla="*/ 482600 h 1701800"/>
                <a:gd name="connsiteX194" fmla="*/ 355600 w 5775419"/>
                <a:gd name="connsiteY194" fmla="*/ 635000 h 1701800"/>
                <a:gd name="connsiteX195" fmla="*/ 457200 w 5775419"/>
                <a:gd name="connsiteY195" fmla="*/ 838200 h 1701800"/>
                <a:gd name="connsiteX196" fmla="*/ 685800 w 5775419"/>
                <a:gd name="connsiteY196" fmla="*/ 1066800 h 1701800"/>
                <a:gd name="connsiteX197" fmla="*/ 1016000 w 5775419"/>
                <a:gd name="connsiteY197" fmla="*/ 1244600 h 1701800"/>
                <a:gd name="connsiteX198" fmla="*/ 1168400 w 5775419"/>
                <a:gd name="connsiteY198" fmla="*/ 1295400 h 1701800"/>
                <a:gd name="connsiteX199" fmla="*/ 1320800 w 5775419"/>
                <a:gd name="connsiteY199" fmla="*/ 1371600 h 1701800"/>
                <a:gd name="connsiteX200" fmla="*/ 1524000 w 5775419"/>
                <a:gd name="connsiteY200" fmla="*/ 1422400 h 1701800"/>
                <a:gd name="connsiteX201" fmla="*/ 1701800 w 5775419"/>
                <a:gd name="connsiteY201" fmla="*/ 1473200 h 1701800"/>
                <a:gd name="connsiteX202" fmla="*/ 1955800 w 5775419"/>
                <a:gd name="connsiteY202" fmla="*/ 1524000 h 1701800"/>
                <a:gd name="connsiteX203" fmla="*/ 2362200 w 5775419"/>
                <a:gd name="connsiteY203" fmla="*/ 1574800 h 1701800"/>
                <a:gd name="connsiteX204" fmla="*/ 4292600 w 5775419"/>
                <a:gd name="connsiteY204" fmla="*/ 1549400 h 1701800"/>
                <a:gd name="connsiteX205" fmla="*/ 5003800 w 5775419"/>
                <a:gd name="connsiteY205" fmla="*/ 1447800 h 1701800"/>
                <a:gd name="connsiteX206" fmla="*/ 5232400 w 5775419"/>
                <a:gd name="connsiteY206" fmla="*/ 1346200 h 1701800"/>
                <a:gd name="connsiteX207" fmla="*/ 5359400 w 5775419"/>
                <a:gd name="connsiteY207" fmla="*/ 1295400 h 1701800"/>
                <a:gd name="connsiteX208" fmla="*/ 5461000 w 5775419"/>
                <a:gd name="connsiteY208" fmla="*/ 1244600 h 1701800"/>
                <a:gd name="connsiteX209" fmla="*/ 5664200 w 5775419"/>
                <a:gd name="connsiteY209" fmla="*/ 1168400 h 1701800"/>
                <a:gd name="connsiteX210" fmla="*/ 5740400 w 5775419"/>
                <a:gd name="connsiteY210" fmla="*/ 1092200 h 1701800"/>
                <a:gd name="connsiteX211" fmla="*/ 5740400 w 5775419"/>
                <a:gd name="connsiteY211" fmla="*/ 762000 h 1701800"/>
                <a:gd name="connsiteX212" fmla="*/ 5638800 w 5775419"/>
                <a:gd name="connsiteY212" fmla="*/ 711200 h 1701800"/>
                <a:gd name="connsiteX213" fmla="*/ 5435600 w 5775419"/>
                <a:gd name="connsiteY213" fmla="*/ 558800 h 1701800"/>
                <a:gd name="connsiteX214" fmla="*/ 5308600 w 5775419"/>
                <a:gd name="connsiteY214" fmla="*/ 533400 h 1701800"/>
                <a:gd name="connsiteX215" fmla="*/ 5232400 w 5775419"/>
                <a:gd name="connsiteY215" fmla="*/ 508000 h 1701800"/>
                <a:gd name="connsiteX216" fmla="*/ 5054600 w 5775419"/>
                <a:gd name="connsiteY216" fmla="*/ 482600 h 1701800"/>
                <a:gd name="connsiteX217" fmla="*/ 4648200 w 5775419"/>
                <a:gd name="connsiteY217" fmla="*/ 406400 h 1701800"/>
                <a:gd name="connsiteX218" fmla="*/ 4521200 w 5775419"/>
                <a:gd name="connsiteY218" fmla="*/ 355600 h 1701800"/>
                <a:gd name="connsiteX219" fmla="*/ 4064000 w 5775419"/>
                <a:gd name="connsiteY219" fmla="*/ 304800 h 1701800"/>
                <a:gd name="connsiteX220" fmla="*/ 3048000 w 5775419"/>
                <a:gd name="connsiteY220" fmla="*/ 330200 h 1701800"/>
                <a:gd name="connsiteX221" fmla="*/ 2946400 w 5775419"/>
                <a:gd name="connsiteY221" fmla="*/ 355600 h 1701800"/>
                <a:gd name="connsiteX222" fmla="*/ 2743200 w 5775419"/>
                <a:gd name="connsiteY222" fmla="*/ 508000 h 1701800"/>
                <a:gd name="connsiteX223" fmla="*/ 2667000 w 5775419"/>
                <a:gd name="connsiteY223" fmla="*/ 660400 h 1701800"/>
                <a:gd name="connsiteX224" fmla="*/ 2616200 w 5775419"/>
                <a:gd name="connsiteY224" fmla="*/ 762000 h 1701800"/>
                <a:gd name="connsiteX225" fmla="*/ 2692400 w 5775419"/>
                <a:gd name="connsiteY225" fmla="*/ 1219200 h 1701800"/>
                <a:gd name="connsiteX226" fmla="*/ 2768600 w 5775419"/>
                <a:gd name="connsiteY226" fmla="*/ 1270000 h 1701800"/>
                <a:gd name="connsiteX227" fmla="*/ 2895600 w 5775419"/>
                <a:gd name="connsiteY227" fmla="*/ 1320800 h 1701800"/>
                <a:gd name="connsiteX228" fmla="*/ 4038600 w 5775419"/>
                <a:gd name="connsiteY228" fmla="*/ 1295400 h 1701800"/>
                <a:gd name="connsiteX229" fmla="*/ 4216400 w 5775419"/>
                <a:gd name="connsiteY229" fmla="*/ 1219200 h 1701800"/>
                <a:gd name="connsiteX230" fmla="*/ 4572000 w 5775419"/>
                <a:gd name="connsiteY230" fmla="*/ 1117600 h 1701800"/>
                <a:gd name="connsiteX231" fmla="*/ 4927600 w 5775419"/>
                <a:gd name="connsiteY231" fmla="*/ 965200 h 1701800"/>
                <a:gd name="connsiteX232" fmla="*/ 5105400 w 5775419"/>
                <a:gd name="connsiteY232" fmla="*/ 762000 h 1701800"/>
                <a:gd name="connsiteX233" fmla="*/ 5130800 w 5775419"/>
                <a:gd name="connsiteY233" fmla="*/ 685800 h 1701800"/>
                <a:gd name="connsiteX234" fmla="*/ 5080000 w 5775419"/>
                <a:gd name="connsiteY234" fmla="*/ 406400 h 1701800"/>
                <a:gd name="connsiteX235" fmla="*/ 5029200 w 5775419"/>
                <a:gd name="connsiteY235" fmla="*/ 330200 h 1701800"/>
                <a:gd name="connsiteX236" fmla="*/ 4800600 w 5775419"/>
                <a:gd name="connsiteY236" fmla="*/ 228600 h 1701800"/>
                <a:gd name="connsiteX237" fmla="*/ 4445000 w 5775419"/>
                <a:gd name="connsiteY237" fmla="*/ 127000 h 1701800"/>
                <a:gd name="connsiteX238" fmla="*/ 4292600 w 5775419"/>
                <a:gd name="connsiteY238" fmla="*/ 101600 h 1701800"/>
                <a:gd name="connsiteX239" fmla="*/ 4038600 w 5775419"/>
                <a:gd name="connsiteY239" fmla="*/ 50800 h 1701800"/>
                <a:gd name="connsiteX240" fmla="*/ 2895600 w 5775419"/>
                <a:gd name="connsiteY240" fmla="*/ 76200 h 1701800"/>
                <a:gd name="connsiteX241" fmla="*/ 2336800 w 5775419"/>
                <a:gd name="connsiteY241" fmla="*/ 228600 h 1701800"/>
                <a:gd name="connsiteX242" fmla="*/ 2133600 w 5775419"/>
                <a:gd name="connsiteY242" fmla="*/ 279400 h 1701800"/>
                <a:gd name="connsiteX243" fmla="*/ 1955800 w 5775419"/>
                <a:gd name="connsiteY243" fmla="*/ 304800 h 1701800"/>
                <a:gd name="connsiteX244" fmla="*/ 1625600 w 5775419"/>
                <a:gd name="connsiteY244" fmla="*/ 381000 h 1701800"/>
                <a:gd name="connsiteX245" fmla="*/ 1524000 w 5775419"/>
                <a:gd name="connsiteY245" fmla="*/ 406400 h 1701800"/>
                <a:gd name="connsiteX246" fmla="*/ 1346200 w 5775419"/>
                <a:gd name="connsiteY246" fmla="*/ 431800 h 1701800"/>
                <a:gd name="connsiteX247" fmla="*/ 1193800 w 5775419"/>
                <a:gd name="connsiteY247" fmla="*/ 457200 h 1701800"/>
                <a:gd name="connsiteX248" fmla="*/ 863600 w 5775419"/>
                <a:gd name="connsiteY248" fmla="*/ 482600 h 1701800"/>
                <a:gd name="connsiteX249" fmla="*/ 762000 w 5775419"/>
                <a:gd name="connsiteY249" fmla="*/ 508000 h 1701800"/>
                <a:gd name="connsiteX250" fmla="*/ 609600 w 5775419"/>
                <a:gd name="connsiteY250" fmla="*/ 533400 h 1701800"/>
                <a:gd name="connsiteX251" fmla="*/ 533400 w 5775419"/>
                <a:gd name="connsiteY251" fmla="*/ 558800 h 1701800"/>
                <a:gd name="connsiteX252" fmla="*/ 406400 w 5775419"/>
                <a:gd name="connsiteY252" fmla="*/ 584200 h 1701800"/>
                <a:gd name="connsiteX253" fmla="*/ 254000 w 5775419"/>
                <a:gd name="connsiteY253" fmla="*/ 635000 h 1701800"/>
                <a:gd name="connsiteX254" fmla="*/ 228600 w 5775419"/>
                <a:gd name="connsiteY254" fmla="*/ 711200 h 1701800"/>
                <a:gd name="connsiteX255" fmla="*/ 304800 w 5775419"/>
                <a:gd name="connsiteY255" fmla="*/ 965200 h 1701800"/>
                <a:gd name="connsiteX256" fmla="*/ 381000 w 5775419"/>
                <a:gd name="connsiteY256" fmla="*/ 1016000 h 1701800"/>
                <a:gd name="connsiteX257" fmla="*/ 914400 w 5775419"/>
                <a:gd name="connsiteY257" fmla="*/ 1117600 h 1701800"/>
                <a:gd name="connsiteX258" fmla="*/ 1092200 w 5775419"/>
                <a:gd name="connsiteY258" fmla="*/ 1143000 h 1701800"/>
                <a:gd name="connsiteX259" fmla="*/ 1320800 w 5775419"/>
                <a:gd name="connsiteY259" fmla="*/ 1168400 h 1701800"/>
                <a:gd name="connsiteX260" fmla="*/ 1524000 w 5775419"/>
                <a:gd name="connsiteY260" fmla="*/ 1193800 h 170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Lst>
              <a:rect l="l" t="t" r="r" b="b"/>
              <a:pathLst>
                <a:path w="5775419" h="1701800">
                  <a:moveTo>
                    <a:pt x="3403600" y="1244600"/>
                  </a:moveTo>
                  <a:cubicBezTo>
                    <a:pt x="3598333" y="1227667"/>
                    <a:pt x="3802363" y="1255612"/>
                    <a:pt x="3987800" y="1193800"/>
                  </a:cubicBezTo>
                  <a:cubicBezTo>
                    <a:pt x="4013200" y="1185333"/>
                    <a:pt x="4040053" y="1180374"/>
                    <a:pt x="4064000" y="1168400"/>
                  </a:cubicBezTo>
                  <a:cubicBezTo>
                    <a:pt x="4091304" y="1154748"/>
                    <a:pt x="4114800" y="1134533"/>
                    <a:pt x="4140200" y="1117600"/>
                  </a:cubicBezTo>
                  <a:cubicBezTo>
                    <a:pt x="4148667" y="1092200"/>
                    <a:pt x="4158245" y="1067144"/>
                    <a:pt x="4165600" y="1041400"/>
                  </a:cubicBezTo>
                  <a:cubicBezTo>
                    <a:pt x="4196573" y="932996"/>
                    <a:pt x="4190211" y="930650"/>
                    <a:pt x="4216400" y="812800"/>
                  </a:cubicBezTo>
                  <a:cubicBezTo>
                    <a:pt x="4223973" y="778722"/>
                    <a:pt x="4233333" y="745067"/>
                    <a:pt x="4241800" y="711200"/>
                  </a:cubicBezTo>
                  <a:cubicBezTo>
                    <a:pt x="4193253" y="419916"/>
                    <a:pt x="4262055" y="521343"/>
                    <a:pt x="3759200" y="584200"/>
                  </a:cubicBezTo>
                  <a:cubicBezTo>
                    <a:pt x="3706066" y="590842"/>
                    <a:pt x="3657600" y="618067"/>
                    <a:pt x="3606800" y="635000"/>
                  </a:cubicBezTo>
                  <a:cubicBezTo>
                    <a:pt x="3581400" y="643467"/>
                    <a:pt x="3552877" y="645548"/>
                    <a:pt x="3530600" y="660400"/>
                  </a:cubicBezTo>
                  <a:cubicBezTo>
                    <a:pt x="3505200" y="677333"/>
                    <a:pt x="3481704" y="697548"/>
                    <a:pt x="3454400" y="711200"/>
                  </a:cubicBezTo>
                  <a:cubicBezTo>
                    <a:pt x="3430453" y="723174"/>
                    <a:pt x="3402147" y="724626"/>
                    <a:pt x="3378200" y="736600"/>
                  </a:cubicBezTo>
                  <a:cubicBezTo>
                    <a:pt x="3350896" y="750252"/>
                    <a:pt x="3329304" y="773748"/>
                    <a:pt x="3302000" y="787400"/>
                  </a:cubicBezTo>
                  <a:cubicBezTo>
                    <a:pt x="3278053" y="799374"/>
                    <a:pt x="3249747" y="800826"/>
                    <a:pt x="3225800" y="812800"/>
                  </a:cubicBezTo>
                  <a:cubicBezTo>
                    <a:pt x="3198496" y="826452"/>
                    <a:pt x="3177496" y="851202"/>
                    <a:pt x="3149600" y="863600"/>
                  </a:cubicBezTo>
                  <a:cubicBezTo>
                    <a:pt x="3100667" y="885348"/>
                    <a:pt x="3045095" y="890453"/>
                    <a:pt x="2997200" y="914400"/>
                  </a:cubicBezTo>
                  <a:cubicBezTo>
                    <a:pt x="2963333" y="931333"/>
                    <a:pt x="2931053" y="951905"/>
                    <a:pt x="2895600" y="965200"/>
                  </a:cubicBezTo>
                  <a:cubicBezTo>
                    <a:pt x="2862914" y="977457"/>
                    <a:pt x="2827566" y="981010"/>
                    <a:pt x="2794000" y="990600"/>
                  </a:cubicBezTo>
                  <a:cubicBezTo>
                    <a:pt x="2768256" y="997955"/>
                    <a:pt x="2743544" y="1008645"/>
                    <a:pt x="2717800" y="1016000"/>
                  </a:cubicBezTo>
                  <a:cubicBezTo>
                    <a:pt x="2684234" y="1025590"/>
                    <a:pt x="2648886" y="1029143"/>
                    <a:pt x="2616200" y="1041400"/>
                  </a:cubicBezTo>
                  <a:cubicBezTo>
                    <a:pt x="2580747" y="1054695"/>
                    <a:pt x="2550053" y="1078905"/>
                    <a:pt x="2514600" y="1092200"/>
                  </a:cubicBezTo>
                  <a:cubicBezTo>
                    <a:pt x="2436425" y="1121516"/>
                    <a:pt x="2366465" y="1118860"/>
                    <a:pt x="2286000" y="1143000"/>
                  </a:cubicBezTo>
                  <a:cubicBezTo>
                    <a:pt x="2242328" y="1156101"/>
                    <a:pt x="2203382" y="1183357"/>
                    <a:pt x="2159000" y="1193800"/>
                  </a:cubicBezTo>
                  <a:cubicBezTo>
                    <a:pt x="2058737" y="1217391"/>
                    <a:pt x="1954126" y="1219618"/>
                    <a:pt x="1854200" y="1244600"/>
                  </a:cubicBezTo>
                  <a:cubicBezTo>
                    <a:pt x="1820333" y="1253067"/>
                    <a:pt x="1785286" y="1257743"/>
                    <a:pt x="1752600" y="1270000"/>
                  </a:cubicBezTo>
                  <a:cubicBezTo>
                    <a:pt x="1717147" y="1283295"/>
                    <a:pt x="1684867" y="1303867"/>
                    <a:pt x="1651000" y="1320800"/>
                  </a:cubicBezTo>
                  <a:cubicBezTo>
                    <a:pt x="1313273" y="1293782"/>
                    <a:pt x="1051224" y="1455146"/>
                    <a:pt x="965200" y="1168400"/>
                  </a:cubicBezTo>
                  <a:cubicBezTo>
                    <a:pt x="950401" y="1119071"/>
                    <a:pt x="948267" y="1066800"/>
                    <a:pt x="939800" y="1016000"/>
                  </a:cubicBezTo>
                  <a:cubicBezTo>
                    <a:pt x="947948" y="918221"/>
                    <a:pt x="900238" y="697739"/>
                    <a:pt x="1041400" y="635000"/>
                  </a:cubicBezTo>
                  <a:cubicBezTo>
                    <a:pt x="1088462" y="614084"/>
                    <a:pt x="1143000" y="618067"/>
                    <a:pt x="1193800" y="609600"/>
                  </a:cubicBezTo>
                  <a:lnTo>
                    <a:pt x="2438400" y="635000"/>
                  </a:lnTo>
                  <a:cubicBezTo>
                    <a:pt x="2664526" y="661828"/>
                    <a:pt x="2656025" y="790446"/>
                    <a:pt x="2794000" y="889000"/>
                  </a:cubicBezTo>
                  <a:cubicBezTo>
                    <a:pt x="2815787" y="904562"/>
                    <a:pt x="2846253" y="902426"/>
                    <a:pt x="2870200" y="914400"/>
                  </a:cubicBezTo>
                  <a:cubicBezTo>
                    <a:pt x="2959199" y="958899"/>
                    <a:pt x="2979940" y="1010724"/>
                    <a:pt x="3073400" y="1066800"/>
                  </a:cubicBezTo>
                  <a:cubicBezTo>
                    <a:pt x="3112497" y="1090258"/>
                    <a:pt x="3159619" y="1097210"/>
                    <a:pt x="3200400" y="1117600"/>
                  </a:cubicBezTo>
                  <a:cubicBezTo>
                    <a:pt x="3227704" y="1131252"/>
                    <a:pt x="3248704" y="1156002"/>
                    <a:pt x="3276600" y="1168400"/>
                  </a:cubicBezTo>
                  <a:cubicBezTo>
                    <a:pt x="3325533" y="1190148"/>
                    <a:pt x="3380252" y="1197042"/>
                    <a:pt x="3429000" y="1219200"/>
                  </a:cubicBezTo>
                  <a:cubicBezTo>
                    <a:pt x="3473944" y="1239629"/>
                    <a:pt x="3509604" y="1278529"/>
                    <a:pt x="3556000" y="1295400"/>
                  </a:cubicBezTo>
                  <a:cubicBezTo>
                    <a:pt x="3604400" y="1313000"/>
                    <a:pt x="3658437" y="1308309"/>
                    <a:pt x="3708400" y="1320800"/>
                  </a:cubicBezTo>
                  <a:cubicBezTo>
                    <a:pt x="3985042" y="1389961"/>
                    <a:pt x="3733609" y="1358191"/>
                    <a:pt x="4038600" y="1422400"/>
                  </a:cubicBezTo>
                  <a:cubicBezTo>
                    <a:pt x="4139392" y="1443619"/>
                    <a:pt x="4343400" y="1473200"/>
                    <a:pt x="4343400" y="1473200"/>
                  </a:cubicBezTo>
                  <a:cubicBezTo>
                    <a:pt x="4521200" y="1464733"/>
                    <a:pt x="4700720" y="1473886"/>
                    <a:pt x="4876800" y="1447800"/>
                  </a:cubicBezTo>
                  <a:cubicBezTo>
                    <a:pt x="4932983" y="1439477"/>
                    <a:pt x="4979339" y="1398797"/>
                    <a:pt x="5029200" y="1371600"/>
                  </a:cubicBezTo>
                  <a:cubicBezTo>
                    <a:pt x="5072541" y="1347960"/>
                    <a:pt x="5114335" y="1321565"/>
                    <a:pt x="5156200" y="1295400"/>
                  </a:cubicBezTo>
                  <a:cubicBezTo>
                    <a:pt x="5182087" y="1279221"/>
                    <a:pt x="5205096" y="1258252"/>
                    <a:pt x="5232400" y="1244600"/>
                  </a:cubicBezTo>
                  <a:cubicBezTo>
                    <a:pt x="5256347" y="1232626"/>
                    <a:pt x="5283200" y="1227667"/>
                    <a:pt x="5308600" y="1219200"/>
                  </a:cubicBezTo>
                  <a:cubicBezTo>
                    <a:pt x="5361154" y="1140370"/>
                    <a:pt x="5384800" y="1125854"/>
                    <a:pt x="5384800" y="1016000"/>
                  </a:cubicBezTo>
                  <a:cubicBezTo>
                    <a:pt x="5384800" y="784998"/>
                    <a:pt x="5450525" y="556297"/>
                    <a:pt x="5257800" y="406400"/>
                  </a:cubicBezTo>
                  <a:cubicBezTo>
                    <a:pt x="5199963" y="361416"/>
                    <a:pt x="5072067" y="343853"/>
                    <a:pt x="5003800" y="330200"/>
                  </a:cubicBezTo>
                  <a:cubicBezTo>
                    <a:pt x="4856407" y="336900"/>
                    <a:pt x="4558975" y="299496"/>
                    <a:pt x="4368800" y="381000"/>
                  </a:cubicBezTo>
                  <a:cubicBezTo>
                    <a:pt x="4272795" y="422145"/>
                    <a:pt x="4115647" y="515338"/>
                    <a:pt x="4064000" y="584200"/>
                  </a:cubicBezTo>
                  <a:cubicBezTo>
                    <a:pt x="4038600" y="618067"/>
                    <a:pt x="4019659" y="657923"/>
                    <a:pt x="3987800" y="685800"/>
                  </a:cubicBezTo>
                  <a:cubicBezTo>
                    <a:pt x="3846982" y="809016"/>
                    <a:pt x="3902678" y="728361"/>
                    <a:pt x="3784600" y="787400"/>
                  </a:cubicBezTo>
                  <a:cubicBezTo>
                    <a:pt x="3740443" y="809478"/>
                    <a:pt x="3698677" y="836215"/>
                    <a:pt x="3657600" y="863600"/>
                  </a:cubicBezTo>
                  <a:cubicBezTo>
                    <a:pt x="3550042" y="935305"/>
                    <a:pt x="3445616" y="1044914"/>
                    <a:pt x="3327400" y="1092200"/>
                  </a:cubicBezTo>
                  <a:cubicBezTo>
                    <a:pt x="3242733" y="1126067"/>
                    <a:pt x="3154962" y="1153019"/>
                    <a:pt x="3073400" y="1193800"/>
                  </a:cubicBezTo>
                  <a:cubicBezTo>
                    <a:pt x="2940576" y="1260212"/>
                    <a:pt x="3008534" y="1235417"/>
                    <a:pt x="2870200" y="1270000"/>
                  </a:cubicBezTo>
                  <a:cubicBezTo>
                    <a:pt x="2827867" y="1295400"/>
                    <a:pt x="2790035" y="1330588"/>
                    <a:pt x="2743200" y="1346200"/>
                  </a:cubicBezTo>
                  <a:cubicBezTo>
                    <a:pt x="2661287" y="1373504"/>
                    <a:pt x="2489200" y="1397000"/>
                    <a:pt x="2489200" y="1397000"/>
                  </a:cubicBezTo>
                  <a:cubicBezTo>
                    <a:pt x="2116667" y="1388533"/>
                    <a:pt x="1743533" y="1394371"/>
                    <a:pt x="1371600" y="1371600"/>
                  </a:cubicBezTo>
                  <a:cubicBezTo>
                    <a:pt x="1326091" y="1368814"/>
                    <a:pt x="1282537" y="1346091"/>
                    <a:pt x="1244600" y="1320800"/>
                  </a:cubicBezTo>
                  <a:cubicBezTo>
                    <a:pt x="1204749" y="1294233"/>
                    <a:pt x="1171737" y="1257516"/>
                    <a:pt x="1143000" y="1219200"/>
                  </a:cubicBezTo>
                  <a:cubicBezTo>
                    <a:pt x="1120282" y="1188909"/>
                    <a:pt x="1110986" y="1150475"/>
                    <a:pt x="1092200" y="1117600"/>
                  </a:cubicBezTo>
                  <a:cubicBezTo>
                    <a:pt x="1077054" y="1091095"/>
                    <a:pt x="1058333" y="1066800"/>
                    <a:pt x="1041400" y="1041400"/>
                  </a:cubicBezTo>
                  <a:cubicBezTo>
                    <a:pt x="1010725" y="918702"/>
                    <a:pt x="990600" y="857475"/>
                    <a:pt x="990600" y="711200"/>
                  </a:cubicBezTo>
                  <a:cubicBezTo>
                    <a:pt x="990600" y="592365"/>
                    <a:pt x="1007533" y="474133"/>
                    <a:pt x="1016000" y="355600"/>
                  </a:cubicBezTo>
                  <a:cubicBezTo>
                    <a:pt x="1168400" y="381000"/>
                    <a:pt x="1322964" y="395743"/>
                    <a:pt x="1473200" y="431800"/>
                  </a:cubicBezTo>
                  <a:cubicBezTo>
                    <a:pt x="1609925" y="464614"/>
                    <a:pt x="1947660" y="681730"/>
                    <a:pt x="2006600" y="711200"/>
                  </a:cubicBezTo>
                  <a:cubicBezTo>
                    <a:pt x="2382028" y="898914"/>
                    <a:pt x="1915019" y="661887"/>
                    <a:pt x="2336800" y="889000"/>
                  </a:cubicBezTo>
                  <a:cubicBezTo>
                    <a:pt x="2386807" y="915927"/>
                    <a:pt x="2439339" y="938003"/>
                    <a:pt x="2489200" y="965200"/>
                  </a:cubicBezTo>
                  <a:cubicBezTo>
                    <a:pt x="2532541" y="988840"/>
                    <a:pt x="2571256" y="1020971"/>
                    <a:pt x="2616200" y="1041400"/>
                  </a:cubicBezTo>
                  <a:cubicBezTo>
                    <a:pt x="2664948" y="1063558"/>
                    <a:pt x="2718276" y="1073900"/>
                    <a:pt x="2768600" y="1092200"/>
                  </a:cubicBezTo>
                  <a:cubicBezTo>
                    <a:pt x="2904568" y="1141643"/>
                    <a:pt x="3039533" y="1193800"/>
                    <a:pt x="3175000" y="1244600"/>
                  </a:cubicBezTo>
                  <a:cubicBezTo>
                    <a:pt x="3242733" y="1270000"/>
                    <a:pt x="3308021" y="1303255"/>
                    <a:pt x="3378200" y="1320800"/>
                  </a:cubicBezTo>
                  <a:lnTo>
                    <a:pt x="3581400" y="1371600"/>
                  </a:lnTo>
                  <a:cubicBezTo>
                    <a:pt x="3640957" y="1387482"/>
                    <a:pt x="3698930" y="1409485"/>
                    <a:pt x="3759200" y="1422400"/>
                  </a:cubicBezTo>
                  <a:cubicBezTo>
                    <a:pt x="3817739" y="1434944"/>
                    <a:pt x="3877946" y="1437958"/>
                    <a:pt x="3937000" y="1447800"/>
                  </a:cubicBezTo>
                  <a:cubicBezTo>
                    <a:pt x="3979584" y="1454897"/>
                    <a:pt x="4021525" y="1465477"/>
                    <a:pt x="4064000" y="1473200"/>
                  </a:cubicBezTo>
                  <a:cubicBezTo>
                    <a:pt x="4114670" y="1482413"/>
                    <a:pt x="4165600" y="1490133"/>
                    <a:pt x="4216400" y="1498600"/>
                  </a:cubicBezTo>
                  <a:cubicBezTo>
                    <a:pt x="4445000" y="1490133"/>
                    <a:pt x="4674383" y="1493911"/>
                    <a:pt x="4902200" y="1473200"/>
                  </a:cubicBezTo>
                  <a:cubicBezTo>
                    <a:pt x="4955528" y="1468352"/>
                    <a:pt x="5004462" y="1441202"/>
                    <a:pt x="5054600" y="1422400"/>
                  </a:cubicBezTo>
                  <a:cubicBezTo>
                    <a:pt x="5139983" y="1390381"/>
                    <a:pt x="5232726" y="1371382"/>
                    <a:pt x="5308600" y="1320800"/>
                  </a:cubicBezTo>
                  <a:cubicBezTo>
                    <a:pt x="5483277" y="1204348"/>
                    <a:pt x="5403079" y="1238507"/>
                    <a:pt x="5537200" y="1193800"/>
                  </a:cubicBezTo>
                  <a:cubicBezTo>
                    <a:pt x="5693442" y="959437"/>
                    <a:pt x="5646461" y="1065880"/>
                    <a:pt x="5511800" y="508000"/>
                  </a:cubicBezTo>
                  <a:cubicBezTo>
                    <a:pt x="5495426" y="440164"/>
                    <a:pt x="5396580" y="364334"/>
                    <a:pt x="5334000" y="330200"/>
                  </a:cubicBezTo>
                  <a:cubicBezTo>
                    <a:pt x="5267519" y="293937"/>
                    <a:pt x="5130800" y="228600"/>
                    <a:pt x="5130800" y="228600"/>
                  </a:cubicBezTo>
                  <a:cubicBezTo>
                    <a:pt x="5113867" y="203200"/>
                    <a:pt x="5107304" y="166052"/>
                    <a:pt x="5080000" y="152400"/>
                  </a:cubicBezTo>
                  <a:cubicBezTo>
                    <a:pt x="5033936" y="129368"/>
                    <a:pt x="4978583" y="134283"/>
                    <a:pt x="4927600" y="127000"/>
                  </a:cubicBezTo>
                  <a:cubicBezTo>
                    <a:pt x="4783653" y="106436"/>
                    <a:pt x="4726767" y="108542"/>
                    <a:pt x="4597400" y="76200"/>
                  </a:cubicBezTo>
                  <a:cubicBezTo>
                    <a:pt x="4571425" y="69706"/>
                    <a:pt x="4546600" y="59267"/>
                    <a:pt x="4521200" y="50800"/>
                  </a:cubicBezTo>
                  <a:cubicBezTo>
                    <a:pt x="4182533" y="67733"/>
                    <a:pt x="3842958" y="71577"/>
                    <a:pt x="3505200" y="101600"/>
                  </a:cubicBezTo>
                  <a:cubicBezTo>
                    <a:pt x="3459785" y="105637"/>
                    <a:pt x="3421049" y="136818"/>
                    <a:pt x="3378200" y="152400"/>
                  </a:cubicBezTo>
                  <a:cubicBezTo>
                    <a:pt x="2541812" y="456541"/>
                    <a:pt x="4249126" y="-171775"/>
                    <a:pt x="2971800" y="254000"/>
                  </a:cubicBezTo>
                  <a:cubicBezTo>
                    <a:pt x="2946400" y="262467"/>
                    <a:pt x="2922366" y="278755"/>
                    <a:pt x="2895600" y="279400"/>
                  </a:cubicBezTo>
                  <a:cubicBezTo>
                    <a:pt x="2218410" y="295718"/>
                    <a:pt x="1540933" y="296333"/>
                    <a:pt x="863600" y="304800"/>
                  </a:cubicBezTo>
                  <a:cubicBezTo>
                    <a:pt x="795867" y="321733"/>
                    <a:pt x="709769" y="306231"/>
                    <a:pt x="660400" y="355600"/>
                  </a:cubicBezTo>
                  <a:cubicBezTo>
                    <a:pt x="594579" y="421421"/>
                    <a:pt x="480446" y="512307"/>
                    <a:pt x="431800" y="609600"/>
                  </a:cubicBezTo>
                  <a:cubicBezTo>
                    <a:pt x="411500" y="650200"/>
                    <a:pt x="391851" y="749422"/>
                    <a:pt x="381000" y="787400"/>
                  </a:cubicBezTo>
                  <a:cubicBezTo>
                    <a:pt x="308122" y="1042474"/>
                    <a:pt x="409605" y="647582"/>
                    <a:pt x="330200" y="965200"/>
                  </a:cubicBezTo>
                  <a:cubicBezTo>
                    <a:pt x="347133" y="1100667"/>
                    <a:pt x="342478" y="1240627"/>
                    <a:pt x="381000" y="1371600"/>
                  </a:cubicBezTo>
                  <a:cubicBezTo>
                    <a:pt x="388555" y="1397286"/>
                    <a:pt x="433253" y="1385026"/>
                    <a:pt x="457200" y="1397000"/>
                  </a:cubicBezTo>
                  <a:cubicBezTo>
                    <a:pt x="484504" y="1410652"/>
                    <a:pt x="505504" y="1435402"/>
                    <a:pt x="533400" y="1447800"/>
                  </a:cubicBezTo>
                  <a:cubicBezTo>
                    <a:pt x="596717" y="1475941"/>
                    <a:pt x="713516" y="1507581"/>
                    <a:pt x="787400" y="1524000"/>
                  </a:cubicBezTo>
                  <a:cubicBezTo>
                    <a:pt x="829544" y="1533365"/>
                    <a:pt x="872750" y="1538041"/>
                    <a:pt x="914400" y="1549400"/>
                  </a:cubicBezTo>
                  <a:cubicBezTo>
                    <a:pt x="966061" y="1563489"/>
                    <a:pt x="1014623" y="1588159"/>
                    <a:pt x="1066800" y="1600200"/>
                  </a:cubicBezTo>
                  <a:cubicBezTo>
                    <a:pt x="1125135" y="1613662"/>
                    <a:pt x="1185546" y="1615758"/>
                    <a:pt x="1244600" y="1625600"/>
                  </a:cubicBezTo>
                  <a:cubicBezTo>
                    <a:pt x="1329651" y="1639775"/>
                    <a:pt x="1439302" y="1669342"/>
                    <a:pt x="1524000" y="1676400"/>
                  </a:cubicBezTo>
                  <a:cubicBezTo>
                    <a:pt x="1676108" y="1689076"/>
                    <a:pt x="1828800" y="1693333"/>
                    <a:pt x="1981200" y="1701800"/>
                  </a:cubicBezTo>
                  <a:cubicBezTo>
                    <a:pt x="2523067" y="1693333"/>
                    <a:pt x="3065289" y="1697775"/>
                    <a:pt x="3606800" y="1676400"/>
                  </a:cubicBezTo>
                  <a:cubicBezTo>
                    <a:pt x="3709721" y="1672337"/>
                    <a:pt x="3911600" y="1625600"/>
                    <a:pt x="3911600" y="1625600"/>
                  </a:cubicBezTo>
                  <a:cubicBezTo>
                    <a:pt x="4011490" y="1585644"/>
                    <a:pt x="4039940" y="1567629"/>
                    <a:pt x="4140200" y="1549400"/>
                  </a:cubicBezTo>
                  <a:cubicBezTo>
                    <a:pt x="4215535" y="1535703"/>
                    <a:pt x="4364002" y="1522899"/>
                    <a:pt x="4445000" y="1498600"/>
                  </a:cubicBezTo>
                  <a:cubicBezTo>
                    <a:pt x="4750930" y="1406821"/>
                    <a:pt x="4378929" y="1479979"/>
                    <a:pt x="4724400" y="1422400"/>
                  </a:cubicBezTo>
                  <a:cubicBezTo>
                    <a:pt x="4758267" y="1405467"/>
                    <a:pt x="4790079" y="1383574"/>
                    <a:pt x="4826000" y="1371600"/>
                  </a:cubicBezTo>
                  <a:cubicBezTo>
                    <a:pt x="4892235" y="1349522"/>
                    <a:pt x="5029200" y="1320800"/>
                    <a:pt x="5029200" y="1320800"/>
                  </a:cubicBezTo>
                  <a:cubicBezTo>
                    <a:pt x="5046133" y="1295400"/>
                    <a:pt x="5054600" y="1261533"/>
                    <a:pt x="5080000" y="1244600"/>
                  </a:cubicBezTo>
                  <a:cubicBezTo>
                    <a:pt x="5230356" y="1144363"/>
                    <a:pt x="5153088" y="1304735"/>
                    <a:pt x="5207000" y="1143000"/>
                  </a:cubicBezTo>
                  <a:cubicBezTo>
                    <a:pt x="5198533" y="1066800"/>
                    <a:pt x="5200195" y="988780"/>
                    <a:pt x="5181600" y="914400"/>
                  </a:cubicBezTo>
                  <a:cubicBezTo>
                    <a:pt x="5174196" y="884784"/>
                    <a:pt x="5150343" y="861651"/>
                    <a:pt x="5130800" y="838200"/>
                  </a:cubicBezTo>
                  <a:cubicBezTo>
                    <a:pt x="5090675" y="790050"/>
                    <a:pt x="5035486" y="739743"/>
                    <a:pt x="4978400" y="711200"/>
                  </a:cubicBezTo>
                  <a:cubicBezTo>
                    <a:pt x="4937619" y="690810"/>
                    <a:pt x="4892181" y="680790"/>
                    <a:pt x="4851400" y="660400"/>
                  </a:cubicBezTo>
                  <a:cubicBezTo>
                    <a:pt x="4824096" y="646748"/>
                    <a:pt x="4802991" y="622232"/>
                    <a:pt x="4775200" y="609600"/>
                  </a:cubicBezTo>
                  <a:cubicBezTo>
                    <a:pt x="4711221" y="580519"/>
                    <a:pt x="4500456" y="507479"/>
                    <a:pt x="4419600" y="482600"/>
                  </a:cubicBezTo>
                  <a:cubicBezTo>
                    <a:pt x="4360687" y="464473"/>
                    <a:pt x="4300713" y="449927"/>
                    <a:pt x="4241800" y="431800"/>
                  </a:cubicBezTo>
                  <a:cubicBezTo>
                    <a:pt x="4190620" y="416052"/>
                    <a:pt x="4140580" y="396748"/>
                    <a:pt x="4089400" y="381000"/>
                  </a:cubicBezTo>
                  <a:cubicBezTo>
                    <a:pt x="4030487" y="362873"/>
                    <a:pt x="3970513" y="348327"/>
                    <a:pt x="3911600" y="330200"/>
                  </a:cubicBezTo>
                  <a:cubicBezTo>
                    <a:pt x="3860420" y="314452"/>
                    <a:pt x="3812395" y="285538"/>
                    <a:pt x="3759200" y="279400"/>
                  </a:cubicBezTo>
                  <a:cubicBezTo>
                    <a:pt x="3590773" y="259966"/>
                    <a:pt x="3420533" y="262467"/>
                    <a:pt x="3251200" y="254000"/>
                  </a:cubicBezTo>
                  <a:cubicBezTo>
                    <a:pt x="3065137" y="191979"/>
                    <a:pt x="3294253" y="262135"/>
                    <a:pt x="2921000" y="203200"/>
                  </a:cubicBezTo>
                  <a:cubicBezTo>
                    <a:pt x="2843896" y="191026"/>
                    <a:pt x="2768600" y="169333"/>
                    <a:pt x="2692400" y="152400"/>
                  </a:cubicBezTo>
                  <a:cubicBezTo>
                    <a:pt x="2328333" y="169333"/>
                    <a:pt x="1962347" y="162202"/>
                    <a:pt x="1600200" y="203200"/>
                  </a:cubicBezTo>
                  <a:cubicBezTo>
                    <a:pt x="1509590" y="213458"/>
                    <a:pt x="1432709" y="275964"/>
                    <a:pt x="1346200" y="304800"/>
                  </a:cubicBezTo>
                  <a:cubicBezTo>
                    <a:pt x="1270000" y="330200"/>
                    <a:pt x="1184432" y="336445"/>
                    <a:pt x="1117600" y="381000"/>
                  </a:cubicBezTo>
                  <a:cubicBezTo>
                    <a:pt x="1019123" y="446652"/>
                    <a:pt x="1070360" y="422147"/>
                    <a:pt x="965200" y="457200"/>
                  </a:cubicBezTo>
                  <a:cubicBezTo>
                    <a:pt x="939800" y="482600"/>
                    <a:pt x="918888" y="513475"/>
                    <a:pt x="889000" y="533400"/>
                  </a:cubicBezTo>
                  <a:cubicBezTo>
                    <a:pt x="866723" y="548252"/>
                    <a:pt x="834587" y="543238"/>
                    <a:pt x="812800" y="558800"/>
                  </a:cubicBezTo>
                  <a:cubicBezTo>
                    <a:pt x="773826" y="586638"/>
                    <a:pt x="747244" y="628861"/>
                    <a:pt x="711200" y="660400"/>
                  </a:cubicBezTo>
                  <a:cubicBezTo>
                    <a:pt x="679341" y="688277"/>
                    <a:pt x="639534" y="706666"/>
                    <a:pt x="609600" y="736600"/>
                  </a:cubicBezTo>
                  <a:cubicBezTo>
                    <a:pt x="560361" y="785839"/>
                    <a:pt x="554058" y="827025"/>
                    <a:pt x="533400" y="889000"/>
                  </a:cubicBezTo>
                  <a:cubicBezTo>
                    <a:pt x="550333" y="914400"/>
                    <a:pt x="562614" y="943614"/>
                    <a:pt x="584200" y="965200"/>
                  </a:cubicBezTo>
                  <a:cubicBezTo>
                    <a:pt x="632150" y="1013150"/>
                    <a:pt x="723016" y="1068056"/>
                    <a:pt x="787400" y="1092200"/>
                  </a:cubicBezTo>
                  <a:cubicBezTo>
                    <a:pt x="820086" y="1104457"/>
                    <a:pt x="854922" y="1110027"/>
                    <a:pt x="889000" y="1117600"/>
                  </a:cubicBezTo>
                  <a:cubicBezTo>
                    <a:pt x="1061175" y="1155861"/>
                    <a:pt x="1048453" y="1146245"/>
                    <a:pt x="1270000" y="1168400"/>
                  </a:cubicBezTo>
                  <a:cubicBezTo>
                    <a:pt x="1303867" y="1176867"/>
                    <a:pt x="1337166" y="1188061"/>
                    <a:pt x="1371600" y="1193800"/>
                  </a:cubicBezTo>
                  <a:cubicBezTo>
                    <a:pt x="1584083" y="1229214"/>
                    <a:pt x="1789244" y="1231814"/>
                    <a:pt x="2006600" y="1244600"/>
                  </a:cubicBezTo>
                  <a:lnTo>
                    <a:pt x="2971800" y="1219200"/>
                  </a:lnTo>
                  <a:cubicBezTo>
                    <a:pt x="3023248" y="1216861"/>
                    <a:pt x="3073530" y="1203013"/>
                    <a:pt x="3124200" y="1193800"/>
                  </a:cubicBezTo>
                  <a:cubicBezTo>
                    <a:pt x="3166675" y="1186077"/>
                    <a:pt x="3208725" y="1176123"/>
                    <a:pt x="3251200" y="1168400"/>
                  </a:cubicBezTo>
                  <a:cubicBezTo>
                    <a:pt x="3301870" y="1159187"/>
                    <a:pt x="3353418" y="1154580"/>
                    <a:pt x="3403600" y="1143000"/>
                  </a:cubicBezTo>
                  <a:cubicBezTo>
                    <a:pt x="3463660" y="1129140"/>
                    <a:pt x="3521602" y="1107149"/>
                    <a:pt x="3581400" y="1092200"/>
                  </a:cubicBezTo>
                  <a:cubicBezTo>
                    <a:pt x="3828809" y="1030348"/>
                    <a:pt x="3629260" y="1118776"/>
                    <a:pt x="4013200" y="965200"/>
                  </a:cubicBezTo>
                  <a:cubicBezTo>
                    <a:pt x="4058459" y="947097"/>
                    <a:pt x="4196497" y="895959"/>
                    <a:pt x="4241800" y="863600"/>
                  </a:cubicBezTo>
                  <a:cubicBezTo>
                    <a:pt x="4271030" y="842721"/>
                    <a:pt x="4290405" y="810396"/>
                    <a:pt x="4318000" y="787400"/>
                  </a:cubicBezTo>
                  <a:cubicBezTo>
                    <a:pt x="4487831" y="645874"/>
                    <a:pt x="4288957" y="868153"/>
                    <a:pt x="4495800" y="609600"/>
                  </a:cubicBezTo>
                  <a:cubicBezTo>
                    <a:pt x="4534096" y="494713"/>
                    <a:pt x="4561377" y="456429"/>
                    <a:pt x="4470400" y="304800"/>
                  </a:cubicBezTo>
                  <a:cubicBezTo>
                    <a:pt x="4452439" y="274866"/>
                    <a:pt x="4402667" y="287867"/>
                    <a:pt x="4368800" y="279400"/>
                  </a:cubicBezTo>
                  <a:cubicBezTo>
                    <a:pt x="4343400" y="262467"/>
                    <a:pt x="4319904" y="242252"/>
                    <a:pt x="4292600" y="228600"/>
                  </a:cubicBezTo>
                  <a:cubicBezTo>
                    <a:pt x="4207495" y="186047"/>
                    <a:pt x="4060232" y="185848"/>
                    <a:pt x="3987800" y="177800"/>
                  </a:cubicBezTo>
                  <a:cubicBezTo>
                    <a:pt x="3953933" y="169333"/>
                    <a:pt x="3920758" y="157337"/>
                    <a:pt x="3886200" y="152400"/>
                  </a:cubicBezTo>
                  <a:cubicBezTo>
                    <a:pt x="3737302" y="131129"/>
                    <a:pt x="3405146" y="110782"/>
                    <a:pt x="3276600" y="101600"/>
                  </a:cubicBezTo>
                  <a:lnTo>
                    <a:pt x="1625600" y="127000"/>
                  </a:lnTo>
                  <a:cubicBezTo>
                    <a:pt x="1590706" y="128011"/>
                    <a:pt x="1558695" y="148545"/>
                    <a:pt x="1524000" y="152400"/>
                  </a:cubicBezTo>
                  <a:cubicBezTo>
                    <a:pt x="1405891" y="165523"/>
                    <a:pt x="1286933" y="169333"/>
                    <a:pt x="1168400" y="177800"/>
                  </a:cubicBezTo>
                  <a:cubicBezTo>
                    <a:pt x="1092200" y="203200"/>
                    <a:pt x="1011642" y="218079"/>
                    <a:pt x="939800" y="254000"/>
                  </a:cubicBezTo>
                  <a:cubicBezTo>
                    <a:pt x="602835" y="422482"/>
                    <a:pt x="1023616" y="218079"/>
                    <a:pt x="762000" y="330200"/>
                  </a:cubicBezTo>
                  <a:cubicBezTo>
                    <a:pt x="542292" y="424361"/>
                    <a:pt x="762903" y="346832"/>
                    <a:pt x="584200" y="406400"/>
                  </a:cubicBezTo>
                  <a:cubicBezTo>
                    <a:pt x="550333" y="431800"/>
                    <a:pt x="520464" y="463668"/>
                    <a:pt x="482600" y="482600"/>
                  </a:cubicBezTo>
                  <a:cubicBezTo>
                    <a:pt x="451376" y="498212"/>
                    <a:pt x="413686" y="495743"/>
                    <a:pt x="381000" y="508000"/>
                  </a:cubicBezTo>
                  <a:cubicBezTo>
                    <a:pt x="345547" y="521295"/>
                    <a:pt x="313267" y="541867"/>
                    <a:pt x="279400" y="558800"/>
                  </a:cubicBezTo>
                  <a:cubicBezTo>
                    <a:pt x="149860" y="753110"/>
                    <a:pt x="327518" y="513928"/>
                    <a:pt x="127000" y="685800"/>
                  </a:cubicBezTo>
                  <a:cubicBezTo>
                    <a:pt x="102496" y="706804"/>
                    <a:pt x="23796" y="827906"/>
                    <a:pt x="0" y="863600"/>
                  </a:cubicBezTo>
                  <a:cubicBezTo>
                    <a:pt x="8467" y="965200"/>
                    <a:pt x="-6840" y="1071680"/>
                    <a:pt x="25400" y="1168400"/>
                  </a:cubicBezTo>
                  <a:cubicBezTo>
                    <a:pt x="38787" y="1208561"/>
                    <a:pt x="92552" y="1219994"/>
                    <a:pt x="127000" y="1244600"/>
                  </a:cubicBezTo>
                  <a:cubicBezTo>
                    <a:pt x="296850" y="1365921"/>
                    <a:pt x="111641" y="1236921"/>
                    <a:pt x="279400" y="1320800"/>
                  </a:cubicBezTo>
                  <a:cubicBezTo>
                    <a:pt x="306704" y="1334452"/>
                    <a:pt x="325290" y="1367963"/>
                    <a:pt x="355600" y="1371600"/>
                  </a:cubicBezTo>
                  <a:cubicBezTo>
                    <a:pt x="540731" y="1393816"/>
                    <a:pt x="728133" y="1388533"/>
                    <a:pt x="914400" y="1397000"/>
                  </a:cubicBezTo>
                  <a:cubicBezTo>
                    <a:pt x="1117600" y="1388533"/>
                    <a:pt x="1321868" y="1394059"/>
                    <a:pt x="1524000" y="1371600"/>
                  </a:cubicBezTo>
                  <a:cubicBezTo>
                    <a:pt x="1554340" y="1368229"/>
                    <a:pt x="1572896" y="1334452"/>
                    <a:pt x="1600200" y="1320800"/>
                  </a:cubicBezTo>
                  <a:cubicBezTo>
                    <a:pt x="1624147" y="1308826"/>
                    <a:pt x="1652026" y="1306479"/>
                    <a:pt x="1676400" y="1295400"/>
                  </a:cubicBezTo>
                  <a:lnTo>
                    <a:pt x="1981200" y="1143000"/>
                  </a:lnTo>
                  <a:lnTo>
                    <a:pt x="2082800" y="1092200"/>
                  </a:lnTo>
                  <a:cubicBezTo>
                    <a:pt x="2124910" y="1029035"/>
                    <a:pt x="2156778" y="988060"/>
                    <a:pt x="2184400" y="914400"/>
                  </a:cubicBezTo>
                  <a:cubicBezTo>
                    <a:pt x="2201294" y="869349"/>
                    <a:pt x="2226422" y="725301"/>
                    <a:pt x="2235200" y="685800"/>
                  </a:cubicBezTo>
                  <a:cubicBezTo>
                    <a:pt x="2242773" y="651722"/>
                    <a:pt x="2246849" y="616286"/>
                    <a:pt x="2260600" y="584200"/>
                  </a:cubicBezTo>
                  <a:cubicBezTo>
                    <a:pt x="2272625" y="556141"/>
                    <a:pt x="2297748" y="535304"/>
                    <a:pt x="2311400" y="508000"/>
                  </a:cubicBezTo>
                  <a:cubicBezTo>
                    <a:pt x="2323374" y="484053"/>
                    <a:pt x="2328333" y="457200"/>
                    <a:pt x="2336800" y="431800"/>
                  </a:cubicBezTo>
                  <a:cubicBezTo>
                    <a:pt x="2319867" y="330200"/>
                    <a:pt x="2318572" y="224716"/>
                    <a:pt x="2286000" y="127000"/>
                  </a:cubicBezTo>
                  <a:cubicBezTo>
                    <a:pt x="2259156" y="46469"/>
                    <a:pt x="2172694" y="39732"/>
                    <a:pt x="2108200" y="25400"/>
                  </a:cubicBezTo>
                  <a:cubicBezTo>
                    <a:pt x="2066056" y="16035"/>
                    <a:pt x="2023533" y="8467"/>
                    <a:pt x="1981200" y="0"/>
                  </a:cubicBezTo>
                  <a:cubicBezTo>
                    <a:pt x="1769533" y="16933"/>
                    <a:pt x="1556680" y="22736"/>
                    <a:pt x="1346200" y="50800"/>
                  </a:cubicBezTo>
                  <a:cubicBezTo>
                    <a:pt x="1301006" y="56826"/>
                    <a:pt x="1260517" y="82319"/>
                    <a:pt x="1219200" y="101600"/>
                  </a:cubicBezTo>
                  <a:cubicBezTo>
                    <a:pt x="1133421" y="141630"/>
                    <a:pt x="1049867" y="186267"/>
                    <a:pt x="965200" y="228600"/>
                  </a:cubicBezTo>
                  <a:lnTo>
                    <a:pt x="711200" y="355600"/>
                  </a:lnTo>
                  <a:cubicBezTo>
                    <a:pt x="638827" y="391786"/>
                    <a:pt x="546387" y="434760"/>
                    <a:pt x="482600" y="482600"/>
                  </a:cubicBezTo>
                  <a:cubicBezTo>
                    <a:pt x="417409" y="531493"/>
                    <a:pt x="398625" y="570463"/>
                    <a:pt x="355600" y="635000"/>
                  </a:cubicBezTo>
                  <a:cubicBezTo>
                    <a:pt x="384743" y="707857"/>
                    <a:pt x="403200" y="779291"/>
                    <a:pt x="457200" y="838200"/>
                  </a:cubicBezTo>
                  <a:cubicBezTo>
                    <a:pt x="530018" y="917638"/>
                    <a:pt x="592235" y="1013335"/>
                    <a:pt x="685800" y="1066800"/>
                  </a:cubicBezTo>
                  <a:cubicBezTo>
                    <a:pt x="774776" y="1117643"/>
                    <a:pt x="917483" y="1203551"/>
                    <a:pt x="1016000" y="1244600"/>
                  </a:cubicBezTo>
                  <a:cubicBezTo>
                    <a:pt x="1065429" y="1265195"/>
                    <a:pt x="1118971" y="1274805"/>
                    <a:pt x="1168400" y="1295400"/>
                  </a:cubicBezTo>
                  <a:cubicBezTo>
                    <a:pt x="1220827" y="1317245"/>
                    <a:pt x="1267313" y="1352497"/>
                    <a:pt x="1320800" y="1371600"/>
                  </a:cubicBezTo>
                  <a:cubicBezTo>
                    <a:pt x="1386550" y="1395082"/>
                    <a:pt x="1456539" y="1404411"/>
                    <a:pt x="1524000" y="1422400"/>
                  </a:cubicBezTo>
                  <a:cubicBezTo>
                    <a:pt x="1583557" y="1438282"/>
                    <a:pt x="1641800" y="1459082"/>
                    <a:pt x="1701800" y="1473200"/>
                  </a:cubicBezTo>
                  <a:cubicBezTo>
                    <a:pt x="1785848" y="1492976"/>
                    <a:pt x="1870461" y="1510871"/>
                    <a:pt x="1955800" y="1524000"/>
                  </a:cubicBezTo>
                  <a:cubicBezTo>
                    <a:pt x="2090733" y="1544759"/>
                    <a:pt x="2362200" y="1574800"/>
                    <a:pt x="2362200" y="1574800"/>
                  </a:cubicBezTo>
                  <a:cubicBezTo>
                    <a:pt x="3005667" y="1566333"/>
                    <a:pt x="3649613" y="1575644"/>
                    <a:pt x="4292600" y="1549400"/>
                  </a:cubicBezTo>
                  <a:cubicBezTo>
                    <a:pt x="4439438" y="1543407"/>
                    <a:pt x="4792805" y="1482966"/>
                    <a:pt x="5003800" y="1447800"/>
                  </a:cubicBezTo>
                  <a:cubicBezTo>
                    <a:pt x="5380268" y="1297213"/>
                    <a:pt x="4912043" y="1488581"/>
                    <a:pt x="5232400" y="1346200"/>
                  </a:cubicBezTo>
                  <a:cubicBezTo>
                    <a:pt x="5274065" y="1327682"/>
                    <a:pt x="5317735" y="1313918"/>
                    <a:pt x="5359400" y="1295400"/>
                  </a:cubicBezTo>
                  <a:cubicBezTo>
                    <a:pt x="5394001" y="1280022"/>
                    <a:pt x="5425547" y="1257895"/>
                    <a:pt x="5461000" y="1244600"/>
                  </a:cubicBezTo>
                  <a:cubicBezTo>
                    <a:pt x="5572957" y="1202616"/>
                    <a:pt x="5559986" y="1242839"/>
                    <a:pt x="5664200" y="1168400"/>
                  </a:cubicBezTo>
                  <a:cubicBezTo>
                    <a:pt x="5693430" y="1147521"/>
                    <a:pt x="5715000" y="1117600"/>
                    <a:pt x="5740400" y="1092200"/>
                  </a:cubicBezTo>
                  <a:cubicBezTo>
                    <a:pt x="5769785" y="974658"/>
                    <a:pt x="5801741" y="896951"/>
                    <a:pt x="5740400" y="762000"/>
                  </a:cubicBezTo>
                  <a:cubicBezTo>
                    <a:pt x="5724732" y="727530"/>
                    <a:pt x="5670305" y="732203"/>
                    <a:pt x="5638800" y="711200"/>
                  </a:cubicBezTo>
                  <a:cubicBezTo>
                    <a:pt x="5568353" y="664235"/>
                    <a:pt x="5518622" y="575404"/>
                    <a:pt x="5435600" y="558800"/>
                  </a:cubicBezTo>
                  <a:cubicBezTo>
                    <a:pt x="5393267" y="550333"/>
                    <a:pt x="5350483" y="543871"/>
                    <a:pt x="5308600" y="533400"/>
                  </a:cubicBezTo>
                  <a:cubicBezTo>
                    <a:pt x="5282625" y="526906"/>
                    <a:pt x="5258654" y="513251"/>
                    <a:pt x="5232400" y="508000"/>
                  </a:cubicBezTo>
                  <a:cubicBezTo>
                    <a:pt x="5173694" y="496259"/>
                    <a:pt x="5113443" y="493633"/>
                    <a:pt x="5054600" y="482600"/>
                  </a:cubicBezTo>
                  <a:cubicBezTo>
                    <a:pt x="4544302" y="386919"/>
                    <a:pt x="5074503" y="467300"/>
                    <a:pt x="4648200" y="406400"/>
                  </a:cubicBezTo>
                  <a:cubicBezTo>
                    <a:pt x="4605867" y="389467"/>
                    <a:pt x="4564455" y="370018"/>
                    <a:pt x="4521200" y="355600"/>
                  </a:cubicBezTo>
                  <a:cubicBezTo>
                    <a:pt x="4373322" y="306307"/>
                    <a:pt x="4219501" y="315907"/>
                    <a:pt x="4064000" y="304800"/>
                  </a:cubicBezTo>
                  <a:cubicBezTo>
                    <a:pt x="3725333" y="313267"/>
                    <a:pt x="3386423" y="314817"/>
                    <a:pt x="3048000" y="330200"/>
                  </a:cubicBezTo>
                  <a:cubicBezTo>
                    <a:pt x="3013127" y="331785"/>
                    <a:pt x="2978486" y="341849"/>
                    <a:pt x="2946400" y="355600"/>
                  </a:cubicBezTo>
                  <a:cubicBezTo>
                    <a:pt x="2905364" y="373187"/>
                    <a:pt x="2751481" y="499719"/>
                    <a:pt x="2743200" y="508000"/>
                  </a:cubicBezTo>
                  <a:cubicBezTo>
                    <a:pt x="2682184" y="569016"/>
                    <a:pt x="2697988" y="588095"/>
                    <a:pt x="2667000" y="660400"/>
                  </a:cubicBezTo>
                  <a:cubicBezTo>
                    <a:pt x="2652085" y="695203"/>
                    <a:pt x="2633133" y="728133"/>
                    <a:pt x="2616200" y="762000"/>
                  </a:cubicBezTo>
                  <a:cubicBezTo>
                    <a:pt x="2625552" y="902287"/>
                    <a:pt x="2575333" y="1102133"/>
                    <a:pt x="2692400" y="1219200"/>
                  </a:cubicBezTo>
                  <a:cubicBezTo>
                    <a:pt x="2713986" y="1240786"/>
                    <a:pt x="2741296" y="1256348"/>
                    <a:pt x="2768600" y="1270000"/>
                  </a:cubicBezTo>
                  <a:cubicBezTo>
                    <a:pt x="2809381" y="1290390"/>
                    <a:pt x="2853267" y="1303867"/>
                    <a:pt x="2895600" y="1320800"/>
                  </a:cubicBezTo>
                  <a:cubicBezTo>
                    <a:pt x="3276600" y="1312333"/>
                    <a:pt x="3658628" y="1324629"/>
                    <a:pt x="4038600" y="1295400"/>
                  </a:cubicBezTo>
                  <a:cubicBezTo>
                    <a:pt x="4102890" y="1290455"/>
                    <a:pt x="4155229" y="1239590"/>
                    <a:pt x="4216400" y="1219200"/>
                  </a:cubicBezTo>
                  <a:cubicBezTo>
                    <a:pt x="4390603" y="1161132"/>
                    <a:pt x="4415448" y="1186092"/>
                    <a:pt x="4572000" y="1117600"/>
                  </a:cubicBezTo>
                  <a:cubicBezTo>
                    <a:pt x="4952298" y="951220"/>
                    <a:pt x="4699104" y="1022324"/>
                    <a:pt x="4927600" y="965200"/>
                  </a:cubicBezTo>
                  <a:cubicBezTo>
                    <a:pt x="5121456" y="835963"/>
                    <a:pt x="5058097" y="927561"/>
                    <a:pt x="5105400" y="762000"/>
                  </a:cubicBezTo>
                  <a:cubicBezTo>
                    <a:pt x="5112755" y="736256"/>
                    <a:pt x="5122333" y="711200"/>
                    <a:pt x="5130800" y="685800"/>
                  </a:cubicBezTo>
                  <a:cubicBezTo>
                    <a:pt x="5122044" y="615754"/>
                    <a:pt x="5119155" y="484710"/>
                    <a:pt x="5080000" y="406400"/>
                  </a:cubicBezTo>
                  <a:cubicBezTo>
                    <a:pt x="5066348" y="379096"/>
                    <a:pt x="5050786" y="351786"/>
                    <a:pt x="5029200" y="330200"/>
                  </a:cubicBezTo>
                  <a:cubicBezTo>
                    <a:pt x="4954485" y="255485"/>
                    <a:pt x="4901202" y="278901"/>
                    <a:pt x="4800600" y="228600"/>
                  </a:cubicBezTo>
                  <a:cubicBezTo>
                    <a:pt x="4634539" y="145569"/>
                    <a:pt x="4707016" y="170669"/>
                    <a:pt x="4445000" y="127000"/>
                  </a:cubicBezTo>
                  <a:cubicBezTo>
                    <a:pt x="4394200" y="118533"/>
                    <a:pt x="4343219" y="111091"/>
                    <a:pt x="4292600" y="101600"/>
                  </a:cubicBezTo>
                  <a:cubicBezTo>
                    <a:pt x="4207735" y="85688"/>
                    <a:pt x="4038600" y="50800"/>
                    <a:pt x="4038600" y="50800"/>
                  </a:cubicBezTo>
                  <a:cubicBezTo>
                    <a:pt x="3657600" y="59267"/>
                    <a:pt x="3275420" y="45067"/>
                    <a:pt x="2895600" y="76200"/>
                  </a:cubicBezTo>
                  <a:cubicBezTo>
                    <a:pt x="2641641" y="97016"/>
                    <a:pt x="2543290" y="169603"/>
                    <a:pt x="2336800" y="228600"/>
                  </a:cubicBezTo>
                  <a:cubicBezTo>
                    <a:pt x="2269668" y="247780"/>
                    <a:pt x="2202062" y="265708"/>
                    <a:pt x="2133600" y="279400"/>
                  </a:cubicBezTo>
                  <a:cubicBezTo>
                    <a:pt x="2074894" y="291141"/>
                    <a:pt x="2014854" y="294958"/>
                    <a:pt x="1955800" y="304800"/>
                  </a:cubicBezTo>
                  <a:cubicBezTo>
                    <a:pt x="1838523" y="324346"/>
                    <a:pt x="1744241" y="351340"/>
                    <a:pt x="1625600" y="381000"/>
                  </a:cubicBezTo>
                  <a:cubicBezTo>
                    <a:pt x="1591733" y="389467"/>
                    <a:pt x="1558558" y="401463"/>
                    <a:pt x="1524000" y="406400"/>
                  </a:cubicBezTo>
                  <a:lnTo>
                    <a:pt x="1346200" y="431800"/>
                  </a:lnTo>
                  <a:cubicBezTo>
                    <a:pt x="1295298" y="439631"/>
                    <a:pt x="1245018" y="451809"/>
                    <a:pt x="1193800" y="457200"/>
                  </a:cubicBezTo>
                  <a:cubicBezTo>
                    <a:pt x="1084015" y="468756"/>
                    <a:pt x="973667" y="474133"/>
                    <a:pt x="863600" y="482600"/>
                  </a:cubicBezTo>
                  <a:cubicBezTo>
                    <a:pt x="829733" y="491067"/>
                    <a:pt x="796231" y="501154"/>
                    <a:pt x="762000" y="508000"/>
                  </a:cubicBezTo>
                  <a:cubicBezTo>
                    <a:pt x="711499" y="518100"/>
                    <a:pt x="659874" y="522228"/>
                    <a:pt x="609600" y="533400"/>
                  </a:cubicBezTo>
                  <a:cubicBezTo>
                    <a:pt x="583464" y="539208"/>
                    <a:pt x="559375" y="552306"/>
                    <a:pt x="533400" y="558800"/>
                  </a:cubicBezTo>
                  <a:cubicBezTo>
                    <a:pt x="491517" y="569271"/>
                    <a:pt x="448050" y="572841"/>
                    <a:pt x="406400" y="584200"/>
                  </a:cubicBezTo>
                  <a:cubicBezTo>
                    <a:pt x="354739" y="598289"/>
                    <a:pt x="254000" y="635000"/>
                    <a:pt x="254000" y="635000"/>
                  </a:cubicBezTo>
                  <a:cubicBezTo>
                    <a:pt x="245533" y="660400"/>
                    <a:pt x="228600" y="684426"/>
                    <a:pt x="228600" y="711200"/>
                  </a:cubicBezTo>
                  <a:cubicBezTo>
                    <a:pt x="228600" y="807125"/>
                    <a:pt x="235944" y="896344"/>
                    <a:pt x="304800" y="965200"/>
                  </a:cubicBezTo>
                  <a:cubicBezTo>
                    <a:pt x="326386" y="986786"/>
                    <a:pt x="355600" y="999067"/>
                    <a:pt x="381000" y="1016000"/>
                  </a:cubicBezTo>
                  <a:cubicBezTo>
                    <a:pt x="522816" y="1228724"/>
                    <a:pt x="392557" y="1077458"/>
                    <a:pt x="914400" y="1117600"/>
                  </a:cubicBezTo>
                  <a:cubicBezTo>
                    <a:pt x="974092" y="1122192"/>
                    <a:pt x="1032794" y="1135574"/>
                    <a:pt x="1092200" y="1143000"/>
                  </a:cubicBezTo>
                  <a:cubicBezTo>
                    <a:pt x="1168277" y="1152510"/>
                    <a:pt x="1244600" y="1159933"/>
                    <a:pt x="1320800" y="1168400"/>
                  </a:cubicBezTo>
                  <a:cubicBezTo>
                    <a:pt x="1437161" y="1207187"/>
                    <a:pt x="1370226" y="1193800"/>
                    <a:pt x="1524000" y="1193800"/>
                  </a:cubicBezTo>
                </a:path>
              </a:pathLst>
            </a:custGeom>
            <a:ln w="47625">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677" name="Group 676"/>
            <p:cNvGrpSpPr/>
            <p:nvPr/>
          </p:nvGrpSpPr>
          <p:grpSpPr>
            <a:xfrm flipV="1">
              <a:off x="22863184" y="8195740"/>
              <a:ext cx="1447794" cy="100044"/>
              <a:chOff x="18135600" y="17907000"/>
              <a:chExt cx="4056399" cy="304800"/>
            </a:xfrm>
          </p:grpSpPr>
          <p:sp>
            <p:nvSpPr>
              <p:cNvPr id="678" name="Rectangle 677"/>
              <p:cNvSpPr/>
              <p:nvPr/>
            </p:nvSpPr>
            <p:spPr>
              <a:xfrm flipH="1">
                <a:off x="19354800" y="17907000"/>
                <a:ext cx="322599" cy="304800"/>
              </a:xfrm>
              <a:prstGeom prst="rect">
                <a:avLst/>
              </a:prstGeom>
              <a:solidFill>
                <a:schemeClr val="accent2">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679" name="Rectangle 678"/>
              <p:cNvSpPr/>
              <p:nvPr/>
            </p:nvSpPr>
            <p:spPr>
              <a:xfrm flipH="1">
                <a:off x="19659600" y="17907000"/>
                <a:ext cx="1127760" cy="304800"/>
              </a:xfrm>
              <a:prstGeom prst="rect">
                <a:avLst/>
              </a:prstGeom>
              <a:solidFill>
                <a:srgbClr val="00C6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680" name="Rectangle 679"/>
              <p:cNvSpPr/>
              <p:nvPr/>
            </p:nvSpPr>
            <p:spPr>
              <a:xfrm flipH="1">
                <a:off x="20802600" y="17907000"/>
                <a:ext cx="792480" cy="304800"/>
              </a:xfrm>
              <a:prstGeom prst="rect">
                <a:avLst/>
              </a:prstGeom>
              <a:solidFill>
                <a:schemeClr val="accent4">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681" name="Rectangle 680"/>
              <p:cNvSpPr/>
              <p:nvPr/>
            </p:nvSpPr>
            <p:spPr>
              <a:xfrm flipH="1">
                <a:off x="18440400" y="17907000"/>
                <a:ext cx="914400" cy="304800"/>
              </a:xfrm>
              <a:prstGeom prst="rect">
                <a:avLst/>
              </a:prstGeom>
              <a:solidFill>
                <a:schemeClr val="accent4">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682" name="Rectangle 681"/>
              <p:cNvSpPr/>
              <p:nvPr/>
            </p:nvSpPr>
            <p:spPr>
              <a:xfrm flipH="1">
                <a:off x="18135600" y="17907000"/>
                <a:ext cx="322599" cy="304800"/>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683" name="Rectangle 682"/>
              <p:cNvSpPr/>
              <p:nvPr/>
            </p:nvSpPr>
            <p:spPr>
              <a:xfrm flipH="1">
                <a:off x="21564600" y="17907000"/>
                <a:ext cx="292119" cy="304800"/>
              </a:xfrm>
              <a:prstGeom prst="rect">
                <a:avLst/>
              </a:prstGeom>
              <a:solidFill>
                <a:schemeClr val="accent3">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684" name="Rectangle 683"/>
              <p:cNvSpPr/>
              <p:nvPr/>
            </p:nvSpPr>
            <p:spPr>
              <a:xfrm flipH="1">
                <a:off x="21869400" y="17907000"/>
                <a:ext cx="322599" cy="304800"/>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grpSp>
        <p:sp>
          <p:nvSpPr>
            <p:cNvPr id="685" name="Freeform 684"/>
            <p:cNvSpPr/>
            <p:nvPr/>
          </p:nvSpPr>
          <p:spPr>
            <a:xfrm>
              <a:off x="24893787" y="7804350"/>
              <a:ext cx="1676392" cy="1314249"/>
            </a:xfrm>
            <a:custGeom>
              <a:avLst/>
              <a:gdLst>
                <a:gd name="connsiteX0" fmla="*/ 3403600 w 5775419"/>
                <a:gd name="connsiteY0" fmla="*/ 1244600 h 1701800"/>
                <a:gd name="connsiteX1" fmla="*/ 3987800 w 5775419"/>
                <a:gd name="connsiteY1" fmla="*/ 1193800 h 1701800"/>
                <a:gd name="connsiteX2" fmla="*/ 4064000 w 5775419"/>
                <a:gd name="connsiteY2" fmla="*/ 1168400 h 1701800"/>
                <a:gd name="connsiteX3" fmla="*/ 4140200 w 5775419"/>
                <a:gd name="connsiteY3" fmla="*/ 1117600 h 1701800"/>
                <a:gd name="connsiteX4" fmla="*/ 4165600 w 5775419"/>
                <a:gd name="connsiteY4" fmla="*/ 1041400 h 1701800"/>
                <a:gd name="connsiteX5" fmla="*/ 4216400 w 5775419"/>
                <a:gd name="connsiteY5" fmla="*/ 812800 h 1701800"/>
                <a:gd name="connsiteX6" fmla="*/ 4241800 w 5775419"/>
                <a:gd name="connsiteY6" fmla="*/ 711200 h 1701800"/>
                <a:gd name="connsiteX7" fmla="*/ 3759200 w 5775419"/>
                <a:gd name="connsiteY7" fmla="*/ 584200 h 1701800"/>
                <a:gd name="connsiteX8" fmla="*/ 3606800 w 5775419"/>
                <a:gd name="connsiteY8" fmla="*/ 635000 h 1701800"/>
                <a:gd name="connsiteX9" fmla="*/ 3530600 w 5775419"/>
                <a:gd name="connsiteY9" fmla="*/ 660400 h 1701800"/>
                <a:gd name="connsiteX10" fmla="*/ 3454400 w 5775419"/>
                <a:gd name="connsiteY10" fmla="*/ 711200 h 1701800"/>
                <a:gd name="connsiteX11" fmla="*/ 3378200 w 5775419"/>
                <a:gd name="connsiteY11" fmla="*/ 736600 h 1701800"/>
                <a:gd name="connsiteX12" fmla="*/ 3302000 w 5775419"/>
                <a:gd name="connsiteY12" fmla="*/ 787400 h 1701800"/>
                <a:gd name="connsiteX13" fmla="*/ 3225800 w 5775419"/>
                <a:gd name="connsiteY13" fmla="*/ 812800 h 1701800"/>
                <a:gd name="connsiteX14" fmla="*/ 3149600 w 5775419"/>
                <a:gd name="connsiteY14" fmla="*/ 863600 h 1701800"/>
                <a:gd name="connsiteX15" fmla="*/ 2997200 w 5775419"/>
                <a:gd name="connsiteY15" fmla="*/ 914400 h 1701800"/>
                <a:gd name="connsiteX16" fmla="*/ 2895600 w 5775419"/>
                <a:gd name="connsiteY16" fmla="*/ 965200 h 1701800"/>
                <a:gd name="connsiteX17" fmla="*/ 2794000 w 5775419"/>
                <a:gd name="connsiteY17" fmla="*/ 990600 h 1701800"/>
                <a:gd name="connsiteX18" fmla="*/ 2717800 w 5775419"/>
                <a:gd name="connsiteY18" fmla="*/ 1016000 h 1701800"/>
                <a:gd name="connsiteX19" fmla="*/ 2616200 w 5775419"/>
                <a:gd name="connsiteY19" fmla="*/ 1041400 h 1701800"/>
                <a:gd name="connsiteX20" fmla="*/ 2514600 w 5775419"/>
                <a:gd name="connsiteY20" fmla="*/ 1092200 h 1701800"/>
                <a:gd name="connsiteX21" fmla="*/ 2286000 w 5775419"/>
                <a:gd name="connsiteY21" fmla="*/ 1143000 h 1701800"/>
                <a:gd name="connsiteX22" fmla="*/ 2159000 w 5775419"/>
                <a:gd name="connsiteY22" fmla="*/ 1193800 h 1701800"/>
                <a:gd name="connsiteX23" fmla="*/ 1854200 w 5775419"/>
                <a:gd name="connsiteY23" fmla="*/ 1244600 h 1701800"/>
                <a:gd name="connsiteX24" fmla="*/ 1752600 w 5775419"/>
                <a:gd name="connsiteY24" fmla="*/ 1270000 h 1701800"/>
                <a:gd name="connsiteX25" fmla="*/ 1651000 w 5775419"/>
                <a:gd name="connsiteY25" fmla="*/ 1320800 h 1701800"/>
                <a:gd name="connsiteX26" fmla="*/ 965200 w 5775419"/>
                <a:gd name="connsiteY26" fmla="*/ 1168400 h 1701800"/>
                <a:gd name="connsiteX27" fmla="*/ 939800 w 5775419"/>
                <a:gd name="connsiteY27" fmla="*/ 1016000 h 1701800"/>
                <a:gd name="connsiteX28" fmla="*/ 1041400 w 5775419"/>
                <a:gd name="connsiteY28" fmla="*/ 635000 h 1701800"/>
                <a:gd name="connsiteX29" fmla="*/ 1193800 w 5775419"/>
                <a:gd name="connsiteY29" fmla="*/ 609600 h 1701800"/>
                <a:gd name="connsiteX30" fmla="*/ 2438400 w 5775419"/>
                <a:gd name="connsiteY30" fmla="*/ 635000 h 1701800"/>
                <a:gd name="connsiteX31" fmla="*/ 2794000 w 5775419"/>
                <a:gd name="connsiteY31" fmla="*/ 889000 h 1701800"/>
                <a:gd name="connsiteX32" fmla="*/ 2870200 w 5775419"/>
                <a:gd name="connsiteY32" fmla="*/ 914400 h 1701800"/>
                <a:gd name="connsiteX33" fmla="*/ 3073400 w 5775419"/>
                <a:gd name="connsiteY33" fmla="*/ 1066800 h 1701800"/>
                <a:gd name="connsiteX34" fmla="*/ 3200400 w 5775419"/>
                <a:gd name="connsiteY34" fmla="*/ 1117600 h 1701800"/>
                <a:gd name="connsiteX35" fmla="*/ 3276600 w 5775419"/>
                <a:gd name="connsiteY35" fmla="*/ 1168400 h 1701800"/>
                <a:gd name="connsiteX36" fmla="*/ 3429000 w 5775419"/>
                <a:gd name="connsiteY36" fmla="*/ 1219200 h 1701800"/>
                <a:gd name="connsiteX37" fmla="*/ 3556000 w 5775419"/>
                <a:gd name="connsiteY37" fmla="*/ 1295400 h 1701800"/>
                <a:gd name="connsiteX38" fmla="*/ 3708400 w 5775419"/>
                <a:gd name="connsiteY38" fmla="*/ 1320800 h 1701800"/>
                <a:gd name="connsiteX39" fmla="*/ 4038600 w 5775419"/>
                <a:gd name="connsiteY39" fmla="*/ 1422400 h 1701800"/>
                <a:gd name="connsiteX40" fmla="*/ 4343400 w 5775419"/>
                <a:gd name="connsiteY40" fmla="*/ 1473200 h 1701800"/>
                <a:gd name="connsiteX41" fmla="*/ 4876800 w 5775419"/>
                <a:gd name="connsiteY41" fmla="*/ 1447800 h 1701800"/>
                <a:gd name="connsiteX42" fmla="*/ 5029200 w 5775419"/>
                <a:gd name="connsiteY42" fmla="*/ 1371600 h 1701800"/>
                <a:gd name="connsiteX43" fmla="*/ 5156200 w 5775419"/>
                <a:gd name="connsiteY43" fmla="*/ 1295400 h 1701800"/>
                <a:gd name="connsiteX44" fmla="*/ 5232400 w 5775419"/>
                <a:gd name="connsiteY44" fmla="*/ 1244600 h 1701800"/>
                <a:gd name="connsiteX45" fmla="*/ 5308600 w 5775419"/>
                <a:gd name="connsiteY45" fmla="*/ 1219200 h 1701800"/>
                <a:gd name="connsiteX46" fmla="*/ 5384800 w 5775419"/>
                <a:gd name="connsiteY46" fmla="*/ 1016000 h 1701800"/>
                <a:gd name="connsiteX47" fmla="*/ 5257800 w 5775419"/>
                <a:gd name="connsiteY47" fmla="*/ 406400 h 1701800"/>
                <a:gd name="connsiteX48" fmla="*/ 5003800 w 5775419"/>
                <a:gd name="connsiteY48" fmla="*/ 330200 h 1701800"/>
                <a:gd name="connsiteX49" fmla="*/ 4368800 w 5775419"/>
                <a:gd name="connsiteY49" fmla="*/ 381000 h 1701800"/>
                <a:gd name="connsiteX50" fmla="*/ 4064000 w 5775419"/>
                <a:gd name="connsiteY50" fmla="*/ 584200 h 1701800"/>
                <a:gd name="connsiteX51" fmla="*/ 3987800 w 5775419"/>
                <a:gd name="connsiteY51" fmla="*/ 685800 h 1701800"/>
                <a:gd name="connsiteX52" fmla="*/ 3784600 w 5775419"/>
                <a:gd name="connsiteY52" fmla="*/ 787400 h 1701800"/>
                <a:gd name="connsiteX53" fmla="*/ 3657600 w 5775419"/>
                <a:gd name="connsiteY53" fmla="*/ 863600 h 1701800"/>
                <a:gd name="connsiteX54" fmla="*/ 3327400 w 5775419"/>
                <a:gd name="connsiteY54" fmla="*/ 1092200 h 1701800"/>
                <a:gd name="connsiteX55" fmla="*/ 3073400 w 5775419"/>
                <a:gd name="connsiteY55" fmla="*/ 1193800 h 1701800"/>
                <a:gd name="connsiteX56" fmla="*/ 2870200 w 5775419"/>
                <a:gd name="connsiteY56" fmla="*/ 1270000 h 1701800"/>
                <a:gd name="connsiteX57" fmla="*/ 2743200 w 5775419"/>
                <a:gd name="connsiteY57" fmla="*/ 1346200 h 1701800"/>
                <a:gd name="connsiteX58" fmla="*/ 2489200 w 5775419"/>
                <a:gd name="connsiteY58" fmla="*/ 1397000 h 1701800"/>
                <a:gd name="connsiteX59" fmla="*/ 1371600 w 5775419"/>
                <a:gd name="connsiteY59" fmla="*/ 1371600 h 1701800"/>
                <a:gd name="connsiteX60" fmla="*/ 1244600 w 5775419"/>
                <a:gd name="connsiteY60" fmla="*/ 1320800 h 1701800"/>
                <a:gd name="connsiteX61" fmla="*/ 1143000 w 5775419"/>
                <a:gd name="connsiteY61" fmla="*/ 1219200 h 1701800"/>
                <a:gd name="connsiteX62" fmla="*/ 1092200 w 5775419"/>
                <a:gd name="connsiteY62" fmla="*/ 1117600 h 1701800"/>
                <a:gd name="connsiteX63" fmla="*/ 1041400 w 5775419"/>
                <a:gd name="connsiteY63" fmla="*/ 1041400 h 1701800"/>
                <a:gd name="connsiteX64" fmla="*/ 990600 w 5775419"/>
                <a:gd name="connsiteY64" fmla="*/ 711200 h 1701800"/>
                <a:gd name="connsiteX65" fmla="*/ 1016000 w 5775419"/>
                <a:gd name="connsiteY65" fmla="*/ 355600 h 1701800"/>
                <a:gd name="connsiteX66" fmla="*/ 1473200 w 5775419"/>
                <a:gd name="connsiteY66" fmla="*/ 431800 h 1701800"/>
                <a:gd name="connsiteX67" fmla="*/ 2006600 w 5775419"/>
                <a:gd name="connsiteY67" fmla="*/ 711200 h 1701800"/>
                <a:gd name="connsiteX68" fmla="*/ 2336800 w 5775419"/>
                <a:gd name="connsiteY68" fmla="*/ 889000 h 1701800"/>
                <a:gd name="connsiteX69" fmla="*/ 2489200 w 5775419"/>
                <a:gd name="connsiteY69" fmla="*/ 965200 h 1701800"/>
                <a:gd name="connsiteX70" fmla="*/ 2616200 w 5775419"/>
                <a:gd name="connsiteY70" fmla="*/ 1041400 h 1701800"/>
                <a:gd name="connsiteX71" fmla="*/ 2768600 w 5775419"/>
                <a:gd name="connsiteY71" fmla="*/ 1092200 h 1701800"/>
                <a:gd name="connsiteX72" fmla="*/ 3175000 w 5775419"/>
                <a:gd name="connsiteY72" fmla="*/ 1244600 h 1701800"/>
                <a:gd name="connsiteX73" fmla="*/ 3378200 w 5775419"/>
                <a:gd name="connsiteY73" fmla="*/ 1320800 h 1701800"/>
                <a:gd name="connsiteX74" fmla="*/ 3581400 w 5775419"/>
                <a:gd name="connsiteY74" fmla="*/ 1371600 h 1701800"/>
                <a:gd name="connsiteX75" fmla="*/ 3759200 w 5775419"/>
                <a:gd name="connsiteY75" fmla="*/ 1422400 h 1701800"/>
                <a:gd name="connsiteX76" fmla="*/ 3937000 w 5775419"/>
                <a:gd name="connsiteY76" fmla="*/ 1447800 h 1701800"/>
                <a:gd name="connsiteX77" fmla="*/ 4064000 w 5775419"/>
                <a:gd name="connsiteY77" fmla="*/ 1473200 h 1701800"/>
                <a:gd name="connsiteX78" fmla="*/ 4216400 w 5775419"/>
                <a:gd name="connsiteY78" fmla="*/ 1498600 h 1701800"/>
                <a:gd name="connsiteX79" fmla="*/ 4902200 w 5775419"/>
                <a:gd name="connsiteY79" fmla="*/ 1473200 h 1701800"/>
                <a:gd name="connsiteX80" fmla="*/ 5054600 w 5775419"/>
                <a:gd name="connsiteY80" fmla="*/ 1422400 h 1701800"/>
                <a:gd name="connsiteX81" fmla="*/ 5308600 w 5775419"/>
                <a:gd name="connsiteY81" fmla="*/ 1320800 h 1701800"/>
                <a:gd name="connsiteX82" fmla="*/ 5537200 w 5775419"/>
                <a:gd name="connsiteY82" fmla="*/ 1193800 h 1701800"/>
                <a:gd name="connsiteX83" fmla="*/ 5511800 w 5775419"/>
                <a:gd name="connsiteY83" fmla="*/ 508000 h 1701800"/>
                <a:gd name="connsiteX84" fmla="*/ 5334000 w 5775419"/>
                <a:gd name="connsiteY84" fmla="*/ 330200 h 1701800"/>
                <a:gd name="connsiteX85" fmla="*/ 5130800 w 5775419"/>
                <a:gd name="connsiteY85" fmla="*/ 228600 h 1701800"/>
                <a:gd name="connsiteX86" fmla="*/ 5080000 w 5775419"/>
                <a:gd name="connsiteY86" fmla="*/ 152400 h 1701800"/>
                <a:gd name="connsiteX87" fmla="*/ 4927600 w 5775419"/>
                <a:gd name="connsiteY87" fmla="*/ 127000 h 1701800"/>
                <a:gd name="connsiteX88" fmla="*/ 4597400 w 5775419"/>
                <a:gd name="connsiteY88" fmla="*/ 76200 h 1701800"/>
                <a:gd name="connsiteX89" fmla="*/ 4521200 w 5775419"/>
                <a:gd name="connsiteY89" fmla="*/ 50800 h 1701800"/>
                <a:gd name="connsiteX90" fmla="*/ 3505200 w 5775419"/>
                <a:gd name="connsiteY90" fmla="*/ 101600 h 1701800"/>
                <a:gd name="connsiteX91" fmla="*/ 3378200 w 5775419"/>
                <a:gd name="connsiteY91" fmla="*/ 152400 h 1701800"/>
                <a:gd name="connsiteX92" fmla="*/ 2971800 w 5775419"/>
                <a:gd name="connsiteY92" fmla="*/ 254000 h 1701800"/>
                <a:gd name="connsiteX93" fmla="*/ 2895600 w 5775419"/>
                <a:gd name="connsiteY93" fmla="*/ 279400 h 1701800"/>
                <a:gd name="connsiteX94" fmla="*/ 863600 w 5775419"/>
                <a:gd name="connsiteY94" fmla="*/ 304800 h 1701800"/>
                <a:gd name="connsiteX95" fmla="*/ 660400 w 5775419"/>
                <a:gd name="connsiteY95" fmla="*/ 355600 h 1701800"/>
                <a:gd name="connsiteX96" fmla="*/ 431800 w 5775419"/>
                <a:gd name="connsiteY96" fmla="*/ 609600 h 1701800"/>
                <a:gd name="connsiteX97" fmla="*/ 381000 w 5775419"/>
                <a:gd name="connsiteY97" fmla="*/ 787400 h 1701800"/>
                <a:gd name="connsiteX98" fmla="*/ 330200 w 5775419"/>
                <a:gd name="connsiteY98" fmla="*/ 965200 h 1701800"/>
                <a:gd name="connsiteX99" fmla="*/ 381000 w 5775419"/>
                <a:gd name="connsiteY99" fmla="*/ 1371600 h 1701800"/>
                <a:gd name="connsiteX100" fmla="*/ 457200 w 5775419"/>
                <a:gd name="connsiteY100" fmla="*/ 1397000 h 1701800"/>
                <a:gd name="connsiteX101" fmla="*/ 533400 w 5775419"/>
                <a:gd name="connsiteY101" fmla="*/ 1447800 h 1701800"/>
                <a:gd name="connsiteX102" fmla="*/ 787400 w 5775419"/>
                <a:gd name="connsiteY102" fmla="*/ 1524000 h 1701800"/>
                <a:gd name="connsiteX103" fmla="*/ 914400 w 5775419"/>
                <a:gd name="connsiteY103" fmla="*/ 1549400 h 1701800"/>
                <a:gd name="connsiteX104" fmla="*/ 1066800 w 5775419"/>
                <a:gd name="connsiteY104" fmla="*/ 1600200 h 1701800"/>
                <a:gd name="connsiteX105" fmla="*/ 1244600 w 5775419"/>
                <a:gd name="connsiteY105" fmla="*/ 1625600 h 1701800"/>
                <a:gd name="connsiteX106" fmla="*/ 1524000 w 5775419"/>
                <a:gd name="connsiteY106" fmla="*/ 1676400 h 1701800"/>
                <a:gd name="connsiteX107" fmla="*/ 1981200 w 5775419"/>
                <a:gd name="connsiteY107" fmla="*/ 1701800 h 1701800"/>
                <a:gd name="connsiteX108" fmla="*/ 3606800 w 5775419"/>
                <a:gd name="connsiteY108" fmla="*/ 1676400 h 1701800"/>
                <a:gd name="connsiteX109" fmla="*/ 3911600 w 5775419"/>
                <a:gd name="connsiteY109" fmla="*/ 1625600 h 1701800"/>
                <a:gd name="connsiteX110" fmla="*/ 4140200 w 5775419"/>
                <a:gd name="connsiteY110" fmla="*/ 1549400 h 1701800"/>
                <a:gd name="connsiteX111" fmla="*/ 4445000 w 5775419"/>
                <a:gd name="connsiteY111" fmla="*/ 1498600 h 1701800"/>
                <a:gd name="connsiteX112" fmla="*/ 4724400 w 5775419"/>
                <a:gd name="connsiteY112" fmla="*/ 1422400 h 1701800"/>
                <a:gd name="connsiteX113" fmla="*/ 4826000 w 5775419"/>
                <a:gd name="connsiteY113" fmla="*/ 1371600 h 1701800"/>
                <a:gd name="connsiteX114" fmla="*/ 5029200 w 5775419"/>
                <a:gd name="connsiteY114" fmla="*/ 1320800 h 1701800"/>
                <a:gd name="connsiteX115" fmla="*/ 5080000 w 5775419"/>
                <a:gd name="connsiteY115" fmla="*/ 1244600 h 1701800"/>
                <a:gd name="connsiteX116" fmla="*/ 5207000 w 5775419"/>
                <a:gd name="connsiteY116" fmla="*/ 1143000 h 1701800"/>
                <a:gd name="connsiteX117" fmla="*/ 5181600 w 5775419"/>
                <a:gd name="connsiteY117" fmla="*/ 914400 h 1701800"/>
                <a:gd name="connsiteX118" fmla="*/ 5130800 w 5775419"/>
                <a:gd name="connsiteY118" fmla="*/ 838200 h 1701800"/>
                <a:gd name="connsiteX119" fmla="*/ 4978400 w 5775419"/>
                <a:gd name="connsiteY119" fmla="*/ 711200 h 1701800"/>
                <a:gd name="connsiteX120" fmla="*/ 4851400 w 5775419"/>
                <a:gd name="connsiteY120" fmla="*/ 660400 h 1701800"/>
                <a:gd name="connsiteX121" fmla="*/ 4775200 w 5775419"/>
                <a:gd name="connsiteY121" fmla="*/ 609600 h 1701800"/>
                <a:gd name="connsiteX122" fmla="*/ 4419600 w 5775419"/>
                <a:gd name="connsiteY122" fmla="*/ 482600 h 1701800"/>
                <a:gd name="connsiteX123" fmla="*/ 4241800 w 5775419"/>
                <a:gd name="connsiteY123" fmla="*/ 431800 h 1701800"/>
                <a:gd name="connsiteX124" fmla="*/ 4089400 w 5775419"/>
                <a:gd name="connsiteY124" fmla="*/ 381000 h 1701800"/>
                <a:gd name="connsiteX125" fmla="*/ 3911600 w 5775419"/>
                <a:gd name="connsiteY125" fmla="*/ 330200 h 1701800"/>
                <a:gd name="connsiteX126" fmla="*/ 3759200 w 5775419"/>
                <a:gd name="connsiteY126" fmla="*/ 279400 h 1701800"/>
                <a:gd name="connsiteX127" fmla="*/ 3251200 w 5775419"/>
                <a:gd name="connsiteY127" fmla="*/ 254000 h 1701800"/>
                <a:gd name="connsiteX128" fmla="*/ 2921000 w 5775419"/>
                <a:gd name="connsiteY128" fmla="*/ 203200 h 1701800"/>
                <a:gd name="connsiteX129" fmla="*/ 2692400 w 5775419"/>
                <a:gd name="connsiteY129" fmla="*/ 152400 h 1701800"/>
                <a:gd name="connsiteX130" fmla="*/ 1600200 w 5775419"/>
                <a:gd name="connsiteY130" fmla="*/ 203200 h 1701800"/>
                <a:gd name="connsiteX131" fmla="*/ 1346200 w 5775419"/>
                <a:gd name="connsiteY131" fmla="*/ 304800 h 1701800"/>
                <a:gd name="connsiteX132" fmla="*/ 1117600 w 5775419"/>
                <a:gd name="connsiteY132" fmla="*/ 381000 h 1701800"/>
                <a:gd name="connsiteX133" fmla="*/ 965200 w 5775419"/>
                <a:gd name="connsiteY133" fmla="*/ 457200 h 1701800"/>
                <a:gd name="connsiteX134" fmla="*/ 889000 w 5775419"/>
                <a:gd name="connsiteY134" fmla="*/ 533400 h 1701800"/>
                <a:gd name="connsiteX135" fmla="*/ 812800 w 5775419"/>
                <a:gd name="connsiteY135" fmla="*/ 558800 h 1701800"/>
                <a:gd name="connsiteX136" fmla="*/ 711200 w 5775419"/>
                <a:gd name="connsiteY136" fmla="*/ 660400 h 1701800"/>
                <a:gd name="connsiteX137" fmla="*/ 609600 w 5775419"/>
                <a:gd name="connsiteY137" fmla="*/ 736600 h 1701800"/>
                <a:gd name="connsiteX138" fmla="*/ 533400 w 5775419"/>
                <a:gd name="connsiteY138" fmla="*/ 889000 h 1701800"/>
                <a:gd name="connsiteX139" fmla="*/ 584200 w 5775419"/>
                <a:gd name="connsiteY139" fmla="*/ 965200 h 1701800"/>
                <a:gd name="connsiteX140" fmla="*/ 787400 w 5775419"/>
                <a:gd name="connsiteY140" fmla="*/ 1092200 h 1701800"/>
                <a:gd name="connsiteX141" fmla="*/ 889000 w 5775419"/>
                <a:gd name="connsiteY141" fmla="*/ 1117600 h 1701800"/>
                <a:gd name="connsiteX142" fmla="*/ 1270000 w 5775419"/>
                <a:gd name="connsiteY142" fmla="*/ 1168400 h 1701800"/>
                <a:gd name="connsiteX143" fmla="*/ 1371600 w 5775419"/>
                <a:gd name="connsiteY143" fmla="*/ 1193800 h 1701800"/>
                <a:gd name="connsiteX144" fmla="*/ 2006600 w 5775419"/>
                <a:gd name="connsiteY144" fmla="*/ 1244600 h 1701800"/>
                <a:gd name="connsiteX145" fmla="*/ 2971800 w 5775419"/>
                <a:gd name="connsiteY145" fmla="*/ 1219200 h 1701800"/>
                <a:gd name="connsiteX146" fmla="*/ 3124200 w 5775419"/>
                <a:gd name="connsiteY146" fmla="*/ 1193800 h 1701800"/>
                <a:gd name="connsiteX147" fmla="*/ 3251200 w 5775419"/>
                <a:gd name="connsiteY147" fmla="*/ 1168400 h 1701800"/>
                <a:gd name="connsiteX148" fmla="*/ 3403600 w 5775419"/>
                <a:gd name="connsiteY148" fmla="*/ 1143000 h 1701800"/>
                <a:gd name="connsiteX149" fmla="*/ 3581400 w 5775419"/>
                <a:gd name="connsiteY149" fmla="*/ 1092200 h 1701800"/>
                <a:gd name="connsiteX150" fmla="*/ 4013200 w 5775419"/>
                <a:gd name="connsiteY150" fmla="*/ 965200 h 1701800"/>
                <a:gd name="connsiteX151" fmla="*/ 4241800 w 5775419"/>
                <a:gd name="connsiteY151" fmla="*/ 863600 h 1701800"/>
                <a:gd name="connsiteX152" fmla="*/ 4318000 w 5775419"/>
                <a:gd name="connsiteY152" fmla="*/ 787400 h 1701800"/>
                <a:gd name="connsiteX153" fmla="*/ 4495800 w 5775419"/>
                <a:gd name="connsiteY153" fmla="*/ 609600 h 1701800"/>
                <a:gd name="connsiteX154" fmla="*/ 4470400 w 5775419"/>
                <a:gd name="connsiteY154" fmla="*/ 304800 h 1701800"/>
                <a:gd name="connsiteX155" fmla="*/ 4368800 w 5775419"/>
                <a:gd name="connsiteY155" fmla="*/ 279400 h 1701800"/>
                <a:gd name="connsiteX156" fmla="*/ 4292600 w 5775419"/>
                <a:gd name="connsiteY156" fmla="*/ 228600 h 1701800"/>
                <a:gd name="connsiteX157" fmla="*/ 3987800 w 5775419"/>
                <a:gd name="connsiteY157" fmla="*/ 177800 h 1701800"/>
                <a:gd name="connsiteX158" fmla="*/ 3886200 w 5775419"/>
                <a:gd name="connsiteY158" fmla="*/ 152400 h 1701800"/>
                <a:gd name="connsiteX159" fmla="*/ 3276600 w 5775419"/>
                <a:gd name="connsiteY159" fmla="*/ 101600 h 1701800"/>
                <a:gd name="connsiteX160" fmla="*/ 1625600 w 5775419"/>
                <a:gd name="connsiteY160" fmla="*/ 127000 h 1701800"/>
                <a:gd name="connsiteX161" fmla="*/ 1524000 w 5775419"/>
                <a:gd name="connsiteY161" fmla="*/ 152400 h 1701800"/>
                <a:gd name="connsiteX162" fmla="*/ 1168400 w 5775419"/>
                <a:gd name="connsiteY162" fmla="*/ 177800 h 1701800"/>
                <a:gd name="connsiteX163" fmla="*/ 939800 w 5775419"/>
                <a:gd name="connsiteY163" fmla="*/ 254000 h 1701800"/>
                <a:gd name="connsiteX164" fmla="*/ 762000 w 5775419"/>
                <a:gd name="connsiteY164" fmla="*/ 330200 h 1701800"/>
                <a:gd name="connsiteX165" fmla="*/ 584200 w 5775419"/>
                <a:gd name="connsiteY165" fmla="*/ 406400 h 1701800"/>
                <a:gd name="connsiteX166" fmla="*/ 482600 w 5775419"/>
                <a:gd name="connsiteY166" fmla="*/ 482600 h 1701800"/>
                <a:gd name="connsiteX167" fmla="*/ 381000 w 5775419"/>
                <a:gd name="connsiteY167" fmla="*/ 508000 h 1701800"/>
                <a:gd name="connsiteX168" fmla="*/ 279400 w 5775419"/>
                <a:gd name="connsiteY168" fmla="*/ 558800 h 1701800"/>
                <a:gd name="connsiteX169" fmla="*/ 127000 w 5775419"/>
                <a:gd name="connsiteY169" fmla="*/ 685800 h 1701800"/>
                <a:gd name="connsiteX170" fmla="*/ 0 w 5775419"/>
                <a:gd name="connsiteY170" fmla="*/ 863600 h 1701800"/>
                <a:gd name="connsiteX171" fmla="*/ 25400 w 5775419"/>
                <a:gd name="connsiteY171" fmla="*/ 1168400 h 1701800"/>
                <a:gd name="connsiteX172" fmla="*/ 127000 w 5775419"/>
                <a:gd name="connsiteY172" fmla="*/ 1244600 h 1701800"/>
                <a:gd name="connsiteX173" fmla="*/ 279400 w 5775419"/>
                <a:gd name="connsiteY173" fmla="*/ 1320800 h 1701800"/>
                <a:gd name="connsiteX174" fmla="*/ 355600 w 5775419"/>
                <a:gd name="connsiteY174" fmla="*/ 1371600 h 1701800"/>
                <a:gd name="connsiteX175" fmla="*/ 914400 w 5775419"/>
                <a:gd name="connsiteY175" fmla="*/ 1397000 h 1701800"/>
                <a:gd name="connsiteX176" fmla="*/ 1524000 w 5775419"/>
                <a:gd name="connsiteY176" fmla="*/ 1371600 h 1701800"/>
                <a:gd name="connsiteX177" fmla="*/ 1600200 w 5775419"/>
                <a:gd name="connsiteY177" fmla="*/ 1320800 h 1701800"/>
                <a:gd name="connsiteX178" fmla="*/ 1676400 w 5775419"/>
                <a:gd name="connsiteY178" fmla="*/ 1295400 h 1701800"/>
                <a:gd name="connsiteX179" fmla="*/ 1981200 w 5775419"/>
                <a:gd name="connsiteY179" fmla="*/ 1143000 h 1701800"/>
                <a:gd name="connsiteX180" fmla="*/ 2082800 w 5775419"/>
                <a:gd name="connsiteY180" fmla="*/ 1092200 h 1701800"/>
                <a:gd name="connsiteX181" fmla="*/ 2184400 w 5775419"/>
                <a:gd name="connsiteY181" fmla="*/ 914400 h 1701800"/>
                <a:gd name="connsiteX182" fmla="*/ 2235200 w 5775419"/>
                <a:gd name="connsiteY182" fmla="*/ 685800 h 1701800"/>
                <a:gd name="connsiteX183" fmla="*/ 2260600 w 5775419"/>
                <a:gd name="connsiteY183" fmla="*/ 584200 h 1701800"/>
                <a:gd name="connsiteX184" fmla="*/ 2311400 w 5775419"/>
                <a:gd name="connsiteY184" fmla="*/ 508000 h 1701800"/>
                <a:gd name="connsiteX185" fmla="*/ 2336800 w 5775419"/>
                <a:gd name="connsiteY185" fmla="*/ 431800 h 1701800"/>
                <a:gd name="connsiteX186" fmla="*/ 2286000 w 5775419"/>
                <a:gd name="connsiteY186" fmla="*/ 127000 h 1701800"/>
                <a:gd name="connsiteX187" fmla="*/ 2108200 w 5775419"/>
                <a:gd name="connsiteY187" fmla="*/ 25400 h 1701800"/>
                <a:gd name="connsiteX188" fmla="*/ 1981200 w 5775419"/>
                <a:gd name="connsiteY188" fmla="*/ 0 h 1701800"/>
                <a:gd name="connsiteX189" fmla="*/ 1346200 w 5775419"/>
                <a:gd name="connsiteY189" fmla="*/ 50800 h 1701800"/>
                <a:gd name="connsiteX190" fmla="*/ 1219200 w 5775419"/>
                <a:gd name="connsiteY190" fmla="*/ 101600 h 1701800"/>
                <a:gd name="connsiteX191" fmla="*/ 965200 w 5775419"/>
                <a:gd name="connsiteY191" fmla="*/ 228600 h 1701800"/>
                <a:gd name="connsiteX192" fmla="*/ 711200 w 5775419"/>
                <a:gd name="connsiteY192" fmla="*/ 355600 h 1701800"/>
                <a:gd name="connsiteX193" fmla="*/ 482600 w 5775419"/>
                <a:gd name="connsiteY193" fmla="*/ 482600 h 1701800"/>
                <a:gd name="connsiteX194" fmla="*/ 355600 w 5775419"/>
                <a:gd name="connsiteY194" fmla="*/ 635000 h 1701800"/>
                <a:gd name="connsiteX195" fmla="*/ 457200 w 5775419"/>
                <a:gd name="connsiteY195" fmla="*/ 838200 h 1701800"/>
                <a:gd name="connsiteX196" fmla="*/ 685800 w 5775419"/>
                <a:gd name="connsiteY196" fmla="*/ 1066800 h 1701800"/>
                <a:gd name="connsiteX197" fmla="*/ 1016000 w 5775419"/>
                <a:gd name="connsiteY197" fmla="*/ 1244600 h 1701800"/>
                <a:gd name="connsiteX198" fmla="*/ 1168400 w 5775419"/>
                <a:gd name="connsiteY198" fmla="*/ 1295400 h 1701800"/>
                <a:gd name="connsiteX199" fmla="*/ 1320800 w 5775419"/>
                <a:gd name="connsiteY199" fmla="*/ 1371600 h 1701800"/>
                <a:gd name="connsiteX200" fmla="*/ 1524000 w 5775419"/>
                <a:gd name="connsiteY200" fmla="*/ 1422400 h 1701800"/>
                <a:gd name="connsiteX201" fmla="*/ 1701800 w 5775419"/>
                <a:gd name="connsiteY201" fmla="*/ 1473200 h 1701800"/>
                <a:gd name="connsiteX202" fmla="*/ 1955800 w 5775419"/>
                <a:gd name="connsiteY202" fmla="*/ 1524000 h 1701800"/>
                <a:gd name="connsiteX203" fmla="*/ 2362200 w 5775419"/>
                <a:gd name="connsiteY203" fmla="*/ 1574800 h 1701800"/>
                <a:gd name="connsiteX204" fmla="*/ 4292600 w 5775419"/>
                <a:gd name="connsiteY204" fmla="*/ 1549400 h 1701800"/>
                <a:gd name="connsiteX205" fmla="*/ 5003800 w 5775419"/>
                <a:gd name="connsiteY205" fmla="*/ 1447800 h 1701800"/>
                <a:gd name="connsiteX206" fmla="*/ 5232400 w 5775419"/>
                <a:gd name="connsiteY206" fmla="*/ 1346200 h 1701800"/>
                <a:gd name="connsiteX207" fmla="*/ 5359400 w 5775419"/>
                <a:gd name="connsiteY207" fmla="*/ 1295400 h 1701800"/>
                <a:gd name="connsiteX208" fmla="*/ 5461000 w 5775419"/>
                <a:gd name="connsiteY208" fmla="*/ 1244600 h 1701800"/>
                <a:gd name="connsiteX209" fmla="*/ 5664200 w 5775419"/>
                <a:gd name="connsiteY209" fmla="*/ 1168400 h 1701800"/>
                <a:gd name="connsiteX210" fmla="*/ 5740400 w 5775419"/>
                <a:gd name="connsiteY210" fmla="*/ 1092200 h 1701800"/>
                <a:gd name="connsiteX211" fmla="*/ 5740400 w 5775419"/>
                <a:gd name="connsiteY211" fmla="*/ 762000 h 1701800"/>
                <a:gd name="connsiteX212" fmla="*/ 5638800 w 5775419"/>
                <a:gd name="connsiteY212" fmla="*/ 711200 h 1701800"/>
                <a:gd name="connsiteX213" fmla="*/ 5435600 w 5775419"/>
                <a:gd name="connsiteY213" fmla="*/ 558800 h 1701800"/>
                <a:gd name="connsiteX214" fmla="*/ 5308600 w 5775419"/>
                <a:gd name="connsiteY214" fmla="*/ 533400 h 1701800"/>
                <a:gd name="connsiteX215" fmla="*/ 5232400 w 5775419"/>
                <a:gd name="connsiteY215" fmla="*/ 508000 h 1701800"/>
                <a:gd name="connsiteX216" fmla="*/ 5054600 w 5775419"/>
                <a:gd name="connsiteY216" fmla="*/ 482600 h 1701800"/>
                <a:gd name="connsiteX217" fmla="*/ 4648200 w 5775419"/>
                <a:gd name="connsiteY217" fmla="*/ 406400 h 1701800"/>
                <a:gd name="connsiteX218" fmla="*/ 4521200 w 5775419"/>
                <a:gd name="connsiteY218" fmla="*/ 355600 h 1701800"/>
                <a:gd name="connsiteX219" fmla="*/ 4064000 w 5775419"/>
                <a:gd name="connsiteY219" fmla="*/ 304800 h 1701800"/>
                <a:gd name="connsiteX220" fmla="*/ 3048000 w 5775419"/>
                <a:gd name="connsiteY220" fmla="*/ 330200 h 1701800"/>
                <a:gd name="connsiteX221" fmla="*/ 2946400 w 5775419"/>
                <a:gd name="connsiteY221" fmla="*/ 355600 h 1701800"/>
                <a:gd name="connsiteX222" fmla="*/ 2743200 w 5775419"/>
                <a:gd name="connsiteY222" fmla="*/ 508000 h 1701800"/>
                <a:gd name="connsiteX223" fmla="*/ 2667000 w 5775419"/>
                <a:gd name="connsiteY223" fmla="*/ 660400 h 1701800"/>
                <a:gd name="connsiteX224" fmla="*/ 2616200 w 5775419"/>
                <a:gd name="connsiteY224" fmla="*/ 762000 h 1701800"/>
                <a:gd name="connsiteX225" fmla="*/ 2692400 w 5775419"/>
                <a:gd name="connsiteY225" fmla="*/ 1219200 h 1701800"/>
                <a:gd name="connsiteX226" fmla="*/ 2768600 w 5775419"/>
                <a:gd name="connsiteY226" fmla="*/ 1270000 h 1701800"/>
                <a:gd name="connsiteX227" fmla="*/ 2895600 w 5775419"/>
                <a:gd name="connsiteY227" fmla="*/ 1320800 h 1701800"/>
                <a:gd name="connsiteX228" fmla="*/ 4038600 w 5775419"/>
                <a:gd name="connsiteY228" fmla="*/ 1295400 h 1701800"/>
                <a:gd name="connsiteX229" fmla="*/ 4216400 w 5775419"/>
                <a:gd name="connsiteY229" fmla="*/ 1219200 h 1701800"/>
                <a:gd name="connsiteX230" fmla="*/ 4572000 w 5775419"/>
                <a:gd name="connsiteY230" fmla="*/ 1117600 h 1701800"/>
                <a:gd name="connsiteX231" fmla="*/ 4927600 w 5775419"/>
                <a:gd name="connsiteY231" fmla="*/ 965200 h 1701800"/>
                <a:gd name="connsiteX232" fmla="*/ 5105400 w 5775419"/>
                <a:gd name="connsiteY232" fmla="*/ 762000 h 1701800"/>
                <a:gd name="connsiteX233" fmla="*/ 5130800 w 5775419"/>
                <a:gd name="connsiteY233" fmla="*/ 685800 h 1701800"/>
                <a:gd name="connsiteX234" fmla="*/ 5080000 w 5775419"/>
                <a:gd name="connsiteY234" fmla="*/ 406400 h 1701800"/>
                <a:gd name="connsiteX235" fmla="*/ 5029200 w 5775419"/>
                <a:gd name="connsiteY235" fmla="*/ 330200 h 1701800"/>
                <a:gd name="connsiteX236" fmla="*/ 4800600 w 5775419"/>
                <a:gd name="connsiteY236" fmla="*/ 228600 h 1701800"/>
                <a:gd name="connsiteX237" fmla="*/ 4445000 w 5775419"/>
                <a:gd name="connsiteY237" fmla="*/ 127000 h 1701800"/>
                <a:gd name="connsiteX238" fmla="*/ 4292600 w 5775419"/>
                <a:gd name="connsiteY238" fmla="*/ 101600 h 1701800"/>
                <a:gd name="connsiteX239" fmla="*/ 4038600 w 5775419"/>
                <a:gd name="connsiteY239" fmla="*/ 50800 h 1701800"/>
                <a:gd name="connsiteX240" fmla="*/ 2895600 w 5775419"/>
                <a:gd name="connsiteY240" fmla="*/ 76200 h 1701800"/>
                <a:gd name="connsiteX241" fmla="*/ 2336800 w 5775419"/>
                <a:gd name="connsiteY241" fmla="*/ 228600 h 1701800"/>
                <a:gd name="connsiteX242" fmla="*/ 2133600 w 5775419"/>
                <a:gd name="connsiteY242" fmla="*/ 279400 h 1701800"/>
                <a:gd name="connsiteX243" fmla="*/ 1955800 w 5775419"/>
                <a:gd name="connsiteY243" fmla="*/ 304800 h 1701800"/>
                <a:gd name="connsiteX244" fmla="*/ 1625600 w 5775419"/>
                <a:gd name="connsiteY244" fmla="*/ 381000 h 1701800"/>
                <a:gd name="connsiteX245" fmla="*/ 1524000 w 5775419"/>
                <a:gd name="connsiteY245" fmla="*/ 406400 h 1701800"/>
                <a:gd name="connsiteX246" fmla="*/ 1346200 w 5775419"/>
                <a:gd name="connsiteY246" fmla="*/ 431800 h 1701800"/>
                <a:gd name="connsiteX247" fmla="*/ 1193800 w 5775419"/>
                <a:gd name="connsiteY247" fmla="*/ 457200 h 1701800"/>
                <a:gd name="connsiteX248" fmla="*/ 863600 w 5775419"/>
                <a:gd name="connsiteY248" fmla="*/ 482600 h 1701800"/>
                <a:gd name="connsiteX249" fmla="*/ 762000 w 5775419"/>
                <a:gd name="connsiteY249" fmla="*/ 508000 h 1701800"/>
                <a:gd name="connsiteX250" fmla="*/ 609600 w 5775419"/>
                <a:gd name="connsiteY250" fmla="*/ 533400 h 1701800"/>
                <a:gd name="connsiteX251" fmla="*/ 533400 w 5775419"/>
                <a:gd name="connsiteY251" fmla="*/ 558800 h 1701800"/>
                <a:gd name="connsiteX252" fmla="*/ 406400 w 5775419"/>
                <a:gd name="connsiteY252" fmla="*/ 584200 h 1701800"/>
                <a:gd name="connsiteX253" fmla="*/ 254000 w 5775419"/>
                <a:gd name="connsiteY253" fmla="*/ 635000 h 1701800"/>
                <a:gd name="connsiteX254" fmla="*/ 228600 w 5775419"/>
                <a:gd name="connsiteY254" fmla="*/ 711200 h 1701800"/>
                <a:gd name="connsiteX255" fmla="*/ 304800 w 5775419"/>
                <a:gd name="connsiteY255" fmla="*/ 965200 h 1701800"/>
                <a:gd name="connsiteX256" fmla="*/ 381000 w 5775419"/>
                <a:gd name="connsiteY256" fmla="*/ 1016000 h 1701800"/>
                <a:gd name="connsiteX257" fmla="*/ 914400 w 5775419"/>
                <a:gd name="connsiteY257" fmla="*/ 1117600 h 1701800"/>
                <a:gd name="connsiteX258" fmla="*/ 1092200 w 5775419"/>
                <a:gd name="connsiteY258" fmla="*/ 1143000 h 1701800"/>
                <a:gd name="connsiteX259" fmla="*/ 1320800 w 5775419"/>
                <a:gd name="connsiteY259" fmla="*/ 1168400 h 1701800"/>
                <a:gd name="connsiteX260" fmla="*/ 1524000 w 5775419"/>
                <a:gd name="connsiteY260" fmla="*/ 1193800 h 170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Lst>
              <a:rect l="l" t="t" r="r" b="b"/>
              <a:pathLst>
                <a:path w="5775419" h="1701800">
                  <a:moveTo>
                    <a:pt x="3403600" y="1244600"/>
                  </a:moveTo>
                  <a:cubicBezTo>
                    <a:pt x="3598333" y="1227667"/>
                    <a:pt x="3802363" y="1255612"/>
                    <a:pt x="3987800" y="1193800"/>
                  </a:cubicBezTo>
                  <a:cubicBezTo>
                    <a:pt x="4013200" y="1185333"/>
                    <a:pt x="4040053" y="1180374"/>
                    <a:pt x="4064000" y="1168400"/>
                  </a:cubicBezTo>
                  <a:cubicBezTo>
                    <a:pt x="4091304" y="1154748"/>
                    <a:pt x="4114800" y="1134533"/>
                    <a:pt x="4140200" y="1117600"/>
                  </a:cubicBezTo>
                  <a:cubicBezTo>
                    <a:pt x="4148667" y="1092200"/>
                    <a:pt x="4158245" y="1067144"/>
                    <a:pt x="4165600" y="1041400"/>
                  </a:cubicBezTo>
                  <a:cubicBezTo>
                    <a:pt x="4196573" y="932996"/>
                    <a:pt x="4190211" y="930650"/>
                    <a:pt x="4216400" y="812800"/>
                  </a:cubicBezTo>
                  <a:cubicBezTo>
                    <a:pt x="4223973" y="778722"/>
                    <a:pt x="4233333" y="745067"/>
                    <a:pt x="4241800" y="711200"/>
                  </a:cubicBezTo>
                  <a:cubicBezTo>
                    <a:pt x="4193253" y="419916"/>
                    <a:pt x="4262055" y="521343"/>
                    <a:pt x="3759200" y="584200"/>
                  </a:cubicBezTo>
                  <a:cubicBezTo>
                    <a:pt x="3706066" y="590842"/>
                    <a:pt x="3657600" y="618067"/>
                    <a:pt x="3606800" y="635000"/>
                  </a:cubicBezTo>
                  <a:cubicBezTo>
                    <a:pt x="3581400" y="643467"/>
                    <a:pt x="3552877" y="645548"/>
                    <a:pt x="3530600" y="660400"/>
                  </a:cubicBezTo>
                  <a:cubicBezTo>
                    <a:pt x="3505200" y="677333"/>
                    <a:pt x="3481704" y="697548"/>
                    <a:pt x="3454400" y="711200"/>
                  </a:cubicBezTo>
                  <a:cubicBezTo>
                    <a:pt x="3430453" y="723174"/>
                    <a:pt x="3402147" y="724626"/>
                    <a:pt x="3378200" y="736600"/>
                  </a:cubicBezTo>
                  <a:cubicBezTo>
                    <a:pt x="3350896" y="750252"/>
                    <a:pt x="3329304" y="773748"/>
                    <a:pt x="3302000" y="787400"/>
                  </a:cubicBezTo>
                  <a:cubicBezTo>
                    <a:pt x="3278053" y="799374"/>
                    <a:pt x="3249747" y="800826"/>
                    <a:pt x="3225800" y="812800"/>
                  </a:cubicBezTo>
                  <a:cubicBezTo>
                    <a:pt x="3198496" y="826452"/>
                    <a:pt x="3177496" y="851202"/>
                    <a:pt x="3149600" y="863600"/>
                  </a:cubicBezTo>
                  <a:cubicBezTo>
                    <a:pt x="3100667" y="885348"/>
                    <a:pt x="3045095" y="890453"/>
                    <a:pt x="2997200" y="914400"/>
                  </a:cubicBezTo>
                  <a:cubicBezTo>
                    <a:pt x="2963333" y="931333"/>
                    <a:pt x="2931053" y="951905"/>
                    <a:pt x="2895600" y="965200"/>
                  </a:cubicBezTo>
                  <a:cubicBezTo>
                    <a:pt x="2862914" y="977457"/>
                    <a:pt x="2827566" y="981010"/>
                    <a:pt x="2794000" y="990600"/>
                  </a:cubicBezTo>
                  <a:cubicBezTo>
                    <a:pt x="2768256" y="997955"/>
                    <a:pt x="2743544" y="1008645"/>
                    <a:pt x="2717800" y="1016000"/>
                  </a:cubicBezTo>
                  <a:cubicBezTo>
                    <a:pt x="2684234" y="1025590"/>
                    <a:pt x="2648886" y="1029143"/>
                    <a:pt x="2616200" y="1041400"/>
                  </a:cubicBezTo>
                  <a:cubicBezTo>
                    <a:pt x="2580747" y="1054695"/>
                    <a:pt x="2550053" y="1078905"/>
                    <a:pt x="2514600" y="1092200"/>
                  </a:cubicBezTo>
                  <a:cubicBezTo>
                    <a:pt x="2436425" y="1121516"/>
                    <a:pt x="2366465" y="1118860"/>
                    <a:pt x="2286000" y="1143000"/>
                  </a:cubicBezTo>
                  <a:cubicBezTo>
                    <a:pt x="2242328" y="1156101"/>
                    <a:pt x="2203382" y="1183357"/>
                    <a:pt x="2159000" y="1193800"/>
                  </a:cubicBezTo>
                  <a:cubicBezTo>
                    <a:pt x="2058737" y="1217391"/>
                    <a:pt x="1954126" y="1219618"/>
                    <a:pt x="1854200" y="1244600"/>
                  </a:cubicBezTo>
                  <a:cubicBezTo>
                    <a:pt x="1820333" y="1253067"/>
                    <a:pt x="1785286" y="1257743"/>
                    <a:pt x="1752600" y="1270000"/>
                  </a:cubicBezTo>
                  <a:cubicBezTo>
                    <a:pt x="1717147" y="1283295"/>
                    <a:pt x="1684867" y="1303867"/>
                    <a:pt x="1651000" y="1320800"/>
                  </a:cubicBezTo>
                  <a:cubicBezTo>
                    <a:pt x="1313273" y="1293782"/>
                    <a:pt x="1051224" y="1455146"/>
                    <a:pt x="965200" y="1168400"/>
                  </a:cubicBezTo>
                  <a:cubicBezTo>
                    <a:pt x="950401" y="1119071"/>
                    <a:pt x="948267" y="1066800"/>
                    <a:pt x="939800" y="1016000"/>
                  </a:cubicBezTo>
                  <a:cubicBezTo>
                    <a:pt x="947948" y="918221"/>
                    <a:pt x="900238" y="697739"/>
                    <a:pt x="1041400" y="635000"/>
                  </a:cubicBezTo>
                  <a:cubicBezTo>
                    <a:pt x="1088462" y="614084"/>
                    <a:pt x="1143000" y="618067"/>
                    <a:pt x="1193800" y="609600"/>
                  </a:cubicBezTo>
                  <a:lnTo>
                    <a:pt x="2438400" y="635000"/>
                  </a:lnTo>
                  <a:cubicBezTo>
                    <a:pt x="2664526" y="661828"/>
                    <a:pt x="2656025" y="790446"/>
                    <a:pt x="2794000" y="889000"/>
                  </a:cubicBezTo>
                  <a:cubicBezTo>
                    <a:pt x="2815787" y="904562"/>
                    <a:pt x="2846253" y="902426"/>
                    <a:pt x="2870200" y="914400"/>
                  </a:cubicBezTo>
                  <a:cubicBezTo>
                    <a:pt x="2959199" y="958899"/>
                    <a:pt x="2979940" y="1010724"/>
                    <a:pt x="3073400" y="1066800"/>
                  </a:cubicBezTo>
                  <a:cubicBezTo>
                    <a:pt x="3112497" y="1090258"/>
                    <a:pt x="3159619" y="1097210"/>
                    <a:pt x="3200400" y="1117600"/>
                  </a:cubicBezTo>
                  <a:cubicBezTo>
                    <a:pt x="3227704" y="1131252"/>
                    <a:pt x="3248704" y="1156002"/>
                    <a:pt x="3276600" y="1168400"/>
                  </a:cubicBezTo>
                  <a:cubicBezTo>
                    <a:pt x="3325533" y="1190148"/>
                    <a:pt x="3380252" y="1197042"/>
                    <a:pt x="3429000" y="1219200"/>
                  </a:cubicBezTo>
                  <a:cubicBezTo>
                    <a:pt x="3473944" y="1239629"/>
                    <a:pt x="3509604" y="1278529"/>
                    <a:pt x="3556000" y="1295400"/>
                  </a:cubicBezTo>
                  <a:cubicBezTo>
                    <a:pt x="3604400" y="1313000"/>
                    <a:pt x="3658437" y="1308309"/>
                    <a:pt x="3708400" y="1320800"/>
                  </a:cubicBezTo>
                  <a:cubicBezTo>
                    <a:pt x="3985042" y="1389961"/>
                    <a:pt x="3733609" y="1358191"/>
                    <a:pt x="4038600" y="1422400"/>
                  </a:cubicBezTo>
                  <a:cubicBezTo>
                    <a:pt x="4139392" y="1443619"/>
                    <a:pt x="4343400" y="1473200"/>
                    <a:pt x="4343400" y="1473200"/>
                  </a:cubicBezTo>
                  <a:cubicBezTo>
                    <a:pt x="4521200" y="1464733"/>
                    <a:pt x="4700720" y="1473886"/>
                    <a:pt x="4876800" y="1447800"/>
                  </a:cubicBezTo>
                  <a:cubicBezTo>
                    <a:pt x="4932983" y="1439477"/>
                    <a:pt x="4979339" y="1398797"/>
                    <a:pt x="5029200" y="1371600"/>
                  </a:cubicBezTo>
                  <a:cubicBezTo>
                    <a:pt x="5072541" y="1347960"/>
                    <a:pt x="5114335" y="1321565"/>
                    <a:pt x="5156200" y="1295400"/>
                  </a:cubicBezTo>
                  <a:cubicBezTo>
                    <a:pt x="5182087" y="1279221"/>
                    <a:pt x="5205096" y="1258252"/>
                    <a:pt x="5232400" y="1244600"/>
                  </a:cubicBezTo>
                  <a:cubicBezTo>
                    <a:pt x="5256347" y="1232626"/>
                    <a:pt x="5283200" y="1227667"/>
                    <a:pt x="5308600" y="1219200"/>
                  </a:cubicBezTo>
                  <a:cubicBezTo>
                    <a:pt x="5361154" y="1140370"/>
                    <a:pt x="5384800" y="1125854"/>
                    <a:pt x="5384800" y="1016000"/>
                  </a:cubicBezTo>
                  <a:cubicBezTo>
                    <a:pt x="5384800" y="784998"/>
                    <a:pt x="5450525" y="556297"/>
                    <a:pt x="5257800" y="406400"/>
                  </a:cubicBezTo>
                  <a:cubicBezTo>
                    <a:pt x="5199963" y="361416"/>
                    <a:pt x="5072067" y="343853"/>
                    <a:pt x="5003800" y="330200"/>
                  </a:cubicBezTo>
                  <a:cubicBezTo>
                    <a:pt x="4856407" y="336900"/>
                    <a:pt x="4558975" y="299496"/>
                    <a:pt x="4368800" y="381000"/>
                  </a:cubicBezTo>
                  <a:cubicBezTo>
                    <a:pt x="4272795" y="422145"/>
                    <a:pt x="4115647" y="515338"/>
                    <a:pt x="4064000" y="584200"/>
                  </a:cubicBezTo>
                  <a:cubicBezTo>
                    <a:pt x="4038600" y="618067"/>
                    <a:pt x="4019659" y="657923"/>
                    <a:pt x="3987800" y="685800"/>
                  </a:cubicBezTo>
                  <a:cubicBezTo>
                    <a:pt x="3846982" y="809016"/>
                    <a:pt x="3902678" y="728361"/>
                    <a:pt x="3784600" y="787400"/>
                  </a:cubicBezTo>
                  <a:cubicBezTo>
                    <a:pt x="3740443" y="809478"/>
                    <a:pt x="3698677" y="836215"/>
                    <a:pt x="3657600" y="863600"/>
                  </a:cubicBezTo>
                  <a:cubicBezTo>
                    <a:pt x="3550042" y="935305"/>
                    <a:pt x="3445616" y="1044914"/>
                    <a:pt x="3327400" y="1092200"/>
                  </a:cubicBezTo>
                  <a:cubicBezTo>
                    <a:pt x="3242733" y="1126067"/>
                    <a:pt x="3154962" y="1153019"/>
                    <a:pt x="3073400" y="1193800"/>
                  </a:cubicBezTo>
                  <a:cubicBezTo>
                    <a:pt x="2940576" y="1260212"/>
                    <a:pt x="3008534" y="1235417"/>
                    <a:pt x="2870200" y="1270000"/>
                  </a:cubicBezTo>
                  <a:cubicBezTo>
                    <a:pt x="2827867" y="1295400"/>
                    <a:pt x="2790035" y="1330588"/>
                    <a:pt x="2743200" y="1346200"/>
                  </a:cubicBezTo>
                  <a:cubicBezTo>
                    <a:pt x="2661287" y="1373504"/>
                    <a:pt x="2489200" y="1397000"/>
                    <a:pt x="2489200" y="1397000"/>
                  </a:cubicBezTo>
                  <a:cubicBezTo>
                    <a:pt x="2116667" y="1388533"/>
                    <a:pt x="1743533" y="1394371"/>
                    <a:pt x="1371600" y="1371600"/>
                  </a:cubicBezTo>
                  <a:cubicBezTo>
                    <a:pt x="1326091" y="1368814"/>
                    <a:pt x="1282537" y="1346091"/>
                    <a:pt x="1244600" y="1320800"/>
                  </a:cubicBezTo>
                  <a:cubicBezTo>
                    <a:pt x="1204749" y="1294233"/>
                    <a:pt x="1171737" y="1257516"/>
                    <a:pt x="1143000" y="1219200"/>
                  </a:cubicBezTo>
                  <a:cubicBezTo>
                    <a:pt x="1120282" y="1188909"/>
                    <a:pt x="1110986" y="1150475"/>
                    <a:pt x="1092200" y="1117600"/>
                  </a:cubicBezTo>
                  <a:cubicBezTo>
                    <a:pt x="1077054" y="1091095"/>
                    <a:pt x="1058333" y="1066800"/>
                    <a:pt x="1041400" y="1041400"/>
                  </a:cubicBezTo>
                  <a:cubicBezTo>
                    <a:pt x="1010725" y="918702"/>
                    <a:pt x="990600" y="857475"/>
                    <a:pt x="990600" y="711200"/>
                  </a:cubicBezTo>
                  <a:cubicBezTo>
                    <a:pt x="990600" y="592365"/>
                    <a:pt x="1007533" y="474133"/>
                    <a:pt x="1016000" y="355600"/>
                  </a:cubicBezTo>
                  <a:cubicBezTo>
                    <a:pt x="1168400" y="381000"/>
                    <a:pt x="1322964" y="395743"/>
                    <a:pt x="1473200" y="431800"/>
                  </a:cubicBezTo>
                  <a:cubicBezTo>
                    <a:pt x="1609925" y="464614"/>
                    <a:pt x="1947660" y="681730"/>
                    <a:pt x="2006600" y="711200"/>
                  </a:cubicBezTo>
                  <a:cubicBezTo>
                    <a:pt x="2382028" y="898914"/>
                    <a:pt x="1915019" y="661887"/>
                    <a:pt x="2336800" y="889000"/>
                  </a:cubicBezTo>
                  <a:cubicBezTo>
                    <a:pt x="2386807" y="915927"/>
                    <a:pt x="2439339" y="938003"/>
                    <a:pt x="2489200" y="965200"/>
                  </a:cubicBezTo>
                  <a:cubicBezTo>
                    <a:pt x="2532541" y="988840"/>
                    <a:pt x="2571256" y="1020971"/>
                    <a:pt x="2616200" y="1041400"/>
                  </a:cubicBezTo>
                  <a:cubicBezTo>
                    <a:pt x="2664948" y="1063558"/>
                    <a:pt x="2718276" y="1073900"/>
                    <a:pt x="2768600" y="1092200"/>
                  </a:cubicBezTo>
                  <a:cubicBezTo>
                    <a:pt x="2904568" y="1141643"/>
                    <a:pt x="3039533" y="1193800"/>
                    <a:pt x="3175000" y="1244600"/>
                  </a:cubicBezTo>
                  <a:cubicBezTo>
                    <a:pt x="3242733" y="1270000"/>
                    <a:pt x="3308021" y="1303255"/>
                    <a:pt x="3378200" y="1320800"/>
                  </a:cubicBezTo>
                  <a:lnTo>
                    <a:pt x="3581400" y="1371600"/>
                  </a:lnTo>
                  <a:cubicBezTo>
                    <a:pt x="3640957" y="1387482"/>
                    <a:pt x="3698930" y="1409485"/>
                    <a:pt x="3759200" y="1422400"/>
                  </a:cubicBezTo>
                  <a:cubicBezTo>
                    <a:pt x="3817739" y="1434944"/>
                    <a:pt x="3877946" y="1437958"/>
                    <a:pt x="3937000" y="1447800"/>
                  </a:cubicBezTo>
                  <a:cubicBezTo>
                    <a:pt x="3979584" y="1454897"/>
                    <a:pt x="4021525" y="1465477"/>
                    <a:pt x="4064000" y="1473200"/>
                  </a:cubicBezTo>
                  <a:cubicBezTo>
                    <a:pt x="4114670" y="1482413"/>
                    <a:pt x="4165600" y="1490133"/>
                    <a:pt x="4216400" y="1498600"/>
                  </a:cubicBezTo>
                  <a:cubicBezTo>
                    <a:pt x="4445000" y="1490133"/>
                    <a:pt x="4674383" y="1493911"/>
                    <a:pt x="4902200" y="1473200"/>
                  </a:cubicBezTo>
                  <a:cubicBezTo>
                    <a:pt x="4955528" y="1468352"/>
                    <a:pt x="5004462" y="1441202"/>
                    <a:pt x="5054600" y="1422400"/>
                  </a:cubicBezTo>
                  <a:cubicBezTo>
                    <a:pt x="5139983" y="1390381"/>
                    <a:pt x="5232726" y="1371382"/>
                    <a:pt x="5308600" y="1320800"/>
                  </a:cubicBezTo>
                  <a:cubicBezTo>
                    <a:pt x="5483277" y="1204348"/>
                    <a:pt x="5403079" y="1238507"/>
                    <a:pt x="5537200" y="1193800"/>
                  </a:cubicBezTo>
                  <a:cubicBezTo>
                    <a:pt x="5693442" y="959437"/>
                    <a:pt x="5646461" y="1065880"/>
                    <a:pt x="5511800" y="508000"/>
                  </a:cubicBezTo>
                  <a:cubicBezTo>
                    <a:pt x="5495426" y="440164"/>
                    <a:pt x="5396580" y="364334"/>
                    <a:pt x="5334000" y="330200"/>
                  </a:cubicBezTo>
                  <a:cubicBezTo>
                    <a:pt x="5267519" y="293937"/>
                    <a:pt x="5130800" y="228600"/>
                    <a:pt x="5130800" y="228600"/>
                  </a:cubicBezTo>
                  <a:cubicBezTo>
                    <a:pt x="5113867" y="203200"/>
                    <a:pt x="5107304" y="166052"/>
                    <a:pt x="5080000" y="152400"/>
                  </a:cubicBezTo>
                  <a:cubicBezTo>
                    <a:pt x="5033936" y="129368"/>
                    <a:pt x="4978583" y="134283"/>
                    <a:pt x="4927600" y="127000"/>
                  </a:cubicBezTo>
                  <a:cubicBezTo>
                    <a:pt x="4783653" y="106436"/>
                    <a:pt x="4726767" y="108542"/>
                    <a:pt x="4597400" y="76200"/>
                  </a:cubicBezTo>
                  <a:cubicBezTo>
                    <a:pt x="4571425" y="69706"/>
                    <a:pt x="4546600" y="59267"/>
                    <a:pt x="4521200" y="50800"/>
                  </a:cubicBezTo>
                  <a:cubicBezTo>
                    <a:pt x="4182533" y="67733"/>
                    <a:pt x="3842958" y="71577"/>
                    <a:pt x="3505200" y="101600"/>
                  </a:cubicBezTo>
                  <a:cubicBezTo>
                    <a:pt x="3459785" y="105637"/>
                    <a:pt x="3421049" y="136818"/>
                    <a:pt x="3378200" y="152400"/>
                  </a:cubicBezTo>
                  <a:cubicBezTo>
                    <a:pt x="2541812" y="456541"/>
                    <a:pt x="4249126" y="-171775"/>
                    <a:pt x="2971800" y="254000"/>
                  </a:cubicBezTo>
                  <a:cubicBezTo>
                    <a:pt x="2946400" y="262467"/>
                    <a:pt x="2922366" y="278755"/>
                    <a:pt x="2895600" y="279400"/>
                  </a:cubicBezTo>
                  <a:cubicBezTo>
                    <a:pt x="2218410" y="295718"/>
                    <a:pt x="1540933" y="296333"/>
                    <a:pt x="863600" y="304800"/>
                  </a:cubicBezTo>
                  <a:cubicBezTo>
                    <a:pt x="795867" y="321733"/>
                    <a:pt x="709769" y="306231"/>
                    <a:pt x="660400" y="355600"/>
                  </a:cubicBezTo>
                  <a:cubicBezTo>
                    <a:pt x="594579" y="421421"/>
                    <a:pt x="480446" y="512307"/>
                    <a:pt x="431800" y="609600"/>
                  </a:cubicBezTo>
                  <a:cubicBezTo>
                    <a:pt x="411500" y="650200"/>
                    <a:pt x="391851" y="749422"/>
                    <a:pt x="381000" y="787400"/>
                  </a:cubicBezTo>
                  <a:cubicBezTo>
                    <a:pt x="308122" y="1042474"/>
                    <a:pt x="409605" y="647582"/>
                    <a:pt x="330200" y="965200"/>
                  </a:cubicBezTo>
                  <a:cubicBezTo>
                    <a:pt x="347133" y="1100667"/>
                    <a:pt x="342478" y="1240627"/>
                    <a:pt x="381000" y="1371600"/>
                  </a:cubicBezTo>
                  <a:cubicBezTo>
                    <a:pt x="388555" y="1397286"/>
                    <a:pt x="433253" y="1385026"/>
                    <a:pt x="457200" y="1397000"/>
                  </a:cubicBezTo>
                  <a:cubicBezTo>
                    <a:pt x="484504" y="1410652"/>
                    <a:pt x="505504" y="1435402"/>
                    <a:pt x="533400" y="1447800"/>
                  </a:cubicBezTo>
                  <a:cubicBezTo>
                    <a:pt x="596717" y="1475941"/>
                    <a:pt x="713516" y="1507581"/>
                    <a:pt x="787400" y="1524000"/>
                  </a:cubicBezTo>
                  <a:cubicBezTo>
                    <a:pt x="829544" y="1533365"/>
                    <a:pt x="872750" y="1538041"/>
                    <a:pt x="914400" y="1549400"/>
                  </a:cubicBezTo>
                  <a:cubicBezTo>
                    <a:pt x="966061" y="1563489"/>
                    <a:pt x="1014623" y="1588159"/>
                    <a:pt x="1066800" y="1600200"/>
                  </a:cubicBezTo>
                  <a:cubicBezTo>
                    <a:pt x="1125135" y="1613662"/>
                    <a:pt x="1185546" y="1615758"/>
                    <a:pt x="1244600" y="1625600"/>
                  </a:cubicBezTo>
                  <a:cubicBezTo>
                    <a:pt x="1329651" y="1639775"/>
                    <a:pt x="1439302" y="1669342"/>
                    <a:pt x="1524000" y="1676400"/>
                  </a:cubicBezTo>
                  <a:cubicBezTo>
                    <a:pt x="1676108" y="1689076"/>
                    <a:pt x="1828800" y="1693333"/>
                    <a:pt x="1981200" y="1701800"/>
                  </a:cubicBezTo>
                  <a:cubicBezTo>
                    <a:pt x="2523067" y="1693333"/>
                    <a:pt x="3065289" y="1697775"/>
                    <a:pt x="3606800" y="1676400"/>
                  </a:cubicBezTo>
                  <a:cubicBezTo>
                    <a:pt x="3709721" y="1672337"/>
                    <a:pt x="3911600" y="1625600"/>
                    <a:pt x="3911600" y="1625600"/>
                  </a:cubicBezTo>
                  <a:cubicBezTo>
                    <a:pt x="4011490" y="1585644"/>
                    <a:pt x="4039940" y="1567629"/>
                    <a:pt x="4140200" y="1549400"/>
                  </a:cubicBezTo>
                  <a:cubicBezTo>
                    <a:pt x="4215535" y="1535703"/>
                    <a:pt x="4364002" y="1522899"/>
                    <a:pt x="4445000" y="1498600"/>
                  </a:cubicBezTo>
                  <a:cubicBezTo>
                    <a:pt x="4750930" y="1406821"/>
                    <a:pt x="4378929" y="1479979"/>
                    <a:pt x="4724400" y="1422400"/>
                  </a:cubicBezTo>
                  <a:cubicBezTo>
                    <a:pt x="4758267" y="1405467"/>
                    <a:pt x="4790079" y="1383574"/>
                    <a:pt x="4826000" y="1371600"/>
                  </a:cubicBezTo>
                  <a:cubicBezTo>
                    <a:pt x="4892235" y="1349522"/>
                    <a:pt x="5029200" y="1320800"/>
                    <a:pt x="5029200" y="1320800"/>
                  </a:cubicBezTo>
                  <a:cubicBezTo>
                    <a:pt x="5046133" y="1295400"/>
                    <a:pt x="5054600" y="1261533"/>
                    <a:pt x="5080000" y="1244600"/>
                  </a:cubicBezTo>
                  <a:cubicBezTo>
                    <a:pt x="5230356" y="1144363"/>
                    <a:pt x="5153088" y="1304735"/>
                    <a:pt x="5207000" y="1143000"/>
                  </a:cubicBezTo>
                  <a:cubicBezTo>
                    <a:pt x="5198533" y="1066800"/>
                    <a:pt x="5200195" y="988780"/>
                    <a:pt x="5181600" y="914400"/>
                  </a:cubicBezTo>
                  <a:cubicBezTo>
                    <a:pt x="5174196" y="884784"/>
                    <a:pt x="5150343" y="861651"/>
                    <a:pt x="5130800" y="838200"/>
                  </a:cubicBezTo>
                  <a:cubicBezTo>
                    <a:pt x="5090675" y="790050"/>
                    <a:pt x="5035486" y="739743"/>
                    <a:pt x="4978400" y="711200"/>
                  </a:cubicBezTo>
                  <a:cubicBezTo>
                    <a:pt x="4937619" y="690810"/>
                    <a:pt x="4892181" y="680790"/>
                    <a:pt x="4851400" y="660400"/>
                  </a:cubicBezTo>
                  <a:cubicBezTo>
                    <a:pt x="4824096" y="646748"/>
                    <a:pt x="4802991" y="622232"/>
                    <a:pt x="4775200" y="609600"/>
                  </a:cubicBezTo>
                  <a:cubicBezTo>
                    <a:pt x="4711221" y="580519"/>
                    <a:pt x="4500456" y="507479"/>
                    <a:pt x="4419600" y="482600"/>
                  </a:cubicBezTo>
                  <a:cubicBezTo>
                    <a:pt x="4360687" y="464473"/>
                    <a:pt x="4300713" y="449927"/>
                    <a:pt x="4241800" y="431800"/>
                  </a:cubicBezTo>
                  <a:cubicBezTo>
                    <a:pt x="4190620" y="416052"/>
                    <a:pt x="4140580" y="396748"/>
                    <a:pt x="4089400" y="381000"/>
                  </a:cubicBezTo>
                  <a:cubicBezTo>
                    <a:pt x="4030487" y="362873"/>
                    <a:pt x="3970513" y="348327"/>
                    <a:pt x="3911600" y="330200"/>
                  </a:cubicBezTo>
                  <a:cubicBezTo>
                    <a:pt x="3860420" y="314452"/>
                    <a:pt x="3812395" y="285538"/>
                    <a:pt x="3759200" y="279400"/>
                  </a:cubicBezTo>
                  <a:cubicBezTo>
                    <a:pt x="3590773" y="259966"/>
                    <a:pt x="3420533" y="262467"/>
                    <a:pt x="3251200" y="254000"/>
                  </a:cubicBezTo>
                  <a:cubicBezTo>
                    <a:pt x="3065137" y="191979"/>
                    <a:pt x="3294253" y="262135"/>
                    <a:pt x="2921000" y="203200"/>
                  </a:cubicBezTo>
                  <a:cubicBezTo>
                    <a:pt x="2843896" y="191026"/>
                    <a:pt x="2768600" y="169333"/>
                    <a:pt x="2692400" y="152400"/>
                  </a:cubicBezTo>
                  <a:cubicBezTo>
                    <a:pt x="2328333" y="169333"/>
                    <a:pt x="1962347" y="162202"/>
                    <a:pt x="1600200" y="203200"/>
                  </a:cubicBezTo>
                  <a:cubicBezTo>
                    <a:pt x="1509590" y="213458"/>
                    <a:pt x="1432709" y="275964"/>
                    <a:pt x="1346200" y="304800"/>
                  </a:cubicBezTo>
                  <a:cubicBezTo>
                    <a:pt x="1270000" y="330200"/>
                    <a:pt x="1184432" y="336445"/>
                    <a:pt x="1117600" y="381000"/>
                  </a:cubicBezTo>
                  <a:cubicBezTo>
                    <a:pt x="1019123" y="446652"/>
                    <a:pt x="1070360" y="422147"/>
                    <a:pt x="965200" y="457200"/>
                  </a:cubicBezTo>
                  <a:cubicBezTo>
                    <a:pt x="939800" y="482600"/>
                    <a:pt x="918888" y="513475"/>
                    <a:pt x="889000" y="533400"/>
                  </a:cubicBezTo>
                  <a:cubicBezTo>
                    <a:pt x="866723" y="548252"/>
                    <a:pt x="834587" y="543238"/>
                    <a:pt x="812800" y="558800"/>
                  </a:cubicBezTo>
                  <a:cubicBezTo>
                    <a:pt x="773826" y="586638"/>
                    <a:pt x="747244" y="628861"/>
                    <a:pt x="711200" y="660400"/>
                  </a:cubicBezTo>
                  <a:cubicBezTo>
                    <a:pt x="679341" y="688277"/>
                    <a:pt x="639534" y="706666"/>
                    <a:pt x="609600" y="736600"/>
                  </a:cubicBezTo>
                  <a:cubicBezTo>
                    <a:pt x="560361" y="785839"/>
                    <a:pt x="554058" y="827025"/>
                    <a:pt x="533400" y="889000"/>
                  </a:cubicBezTo>
                  <a:cubicBezTo>
                    <a:pt x="550333" y="914400"/>
                    <a:pt x="562614" y="943614"/>
                    <a:pt x="584200" y="965200"/>
                  </a:cubicBezTo>
                  <a:cubicBezTo>
                    <a:pt x="632150" y="1013150"/>
                    <a:pt x="723016" y="1068056"/>
                    <a:pt x="787400" y="1092200"/>
                  </a:cubicBezTo>
                  <a:cubicBezTo>
                    <a:pt x="820086" y="1104457"/>
                    <a:pt x="854922" y="1110027"/>
                    <a:pt x="889000" y="1117600"/>
                  </a:cubicBezTo>
                  <a:cubicBezTo>
                    <a:pt x="1061175" y="1155861"/>
                    <a:pt x="1048453" y="1146245"/>
                    <a:pt x="1270000" y="1168400"/>
                  </a:cubicBezTo>
                  <a:cubicBezTo>
                    <a:pt x="1303867" y="1176867"/>
                    <a:pt x="1337166" y="1188061"/>
                    <a:pt x="1371600" y="1193800"/>
                  </a:cubicBezTo>
                  <a:cubicBezTo>
                    <a:pt x="1584083" y="1229214"/>
                    <a:pt x="1789244" y="1231814"/>
                    <a:pt x="2006600" y="1244600"/>
                  </a:cubicBezTo>
                  <a:lnTo>
                    <a:pt x="2971800" y="1219200"/>
                  </a:lnTo>
                  <a:cubicBezTo>
                    <a:pt x="3023248" y="1216861"/>
                    <a:pt x="3073530" y="1203013"/>
                    <a:pt x="3124200" y="1193800"/>
                  </a:cubicBezTo>
                  <a:cubicBezTo>
                    <a:pt x="3166675" y="1186077"/>
                    <a:pt x="3208725" y="1176123"/>
                    <a:pt x="3251200" y="1168400"/>
                  </a:cubicBezTo>
                  <a:cubicBezTo>
                    <a:pt x="3301870" y="1159187"/>
                    <a:pt x="3353418" y="1154580"/>
                    <a:pt x="3403600" y="1143000"/>
                  </a:cubicBezTo>
                  <a:cubicBezTo>
                    <a:pt x="3463660" y="1129140"/>
                    <a:pt x="3521602" y="1107149"/>
                    <a:pt x="3581400" y="1092200"/>
                  </a:cubicBezTo>
                  <a:cubicBezTo>
                    <a:pt x="3828809" y="1030348"/>
                    <a:pt x="3629260" y="1118776"/>
                    <a:pt x="4013200" y="965200"/>
                  </a:cubicBezTo>
                  <a:cubicBezTo>
                    <a:pt x="4058459" y="947097"/>
                    <a:pt x="4196497" y="895959"/>
                    <a:pt x="4241800" y="863600"/>
                  </a:cubicBezTo>
                  <a:cubicBezTo>
                    <a:pt x="4271030" y="842721"/>
                    <a:pt x="4290405" y="810396"/>
                    <a:pt x="4318000" y="787400"/>
                  </a:cubicBezTo>
                  <a:cubicBezTo>
                    <a:pt x="4487831" y="645874"/>
                    <a:pt x="4288957" y="868153"/>
                    <a:pt x="4495800" y="609600"/>
                  </a:cubicBezTo>
                  <a:cubicBezTo>
                    <a:pt x="4534096" y="494713"/>
                    <a:pt x="4561377" y="456429"/>
                    <a:pt x="4470400" y="304800"/>
                  </a:cubicBezTo>
                  <a:cubicBezTo>
                    <a:pt x="4452439" y="274866"/>
                    <a:pt x="4402667" y="287867"/>
                    <a:pt x="4368800" y="279400"/>
                  </a:cubicBezTo>
                  <a:cubicBezTo>
                    <a:pt x="4343400" y="262467"/>
                    <a:pt x="4319904" y="242252"/>
                    <a:pt x="4292600" y="228600"/>
                  </a:cubicBezTo>
                  <a:cubicBezTo>
                    <a:pt x="4207495" y="186047"/>
                    <a:pt x="4060232" y="185848"/>
                    <a:pt x="3987800" y="177800"/>
                  </a:cubicBezTo>
                  <a:cubicBezTo>
                    <a:pt x="3953933" y="169333"/>
                    <a:pt x="3920758" y="157337"/>
                    <a:pt x="3886200" y="152400"/>
                  </a:cubicBezTo>
                  <a:cubicBezTo>
                    <a:pt x="3737302" y="131129"/>
                    <a:pt x="3405146" y="110782"/>
                    <a:pt x="3276600" y="101600"/>
                  </a:cubicBezTo>
                  <a:lnTo>
                    <a:pt x="1625600" y="127000"/>
                  </a:lnTo>
                  <a:cubicBezTo>
                    <a:pt x="1590706" y="128011"/>
                    <a:pt x="1558695" y="148545"/>
                    <a:pt x="1524000" y="152400"/>
                  </a:cubicBezTo>
                  <a:cubicBezTo>
                    <a:pt x="1405891" y="165523"/>
                    <a:pt x="1286933" y="169333"/>
                    <a:pt x="1168400" y="177800"/>
                  </a:cubicBezTo>
                  <a:cubicBezTo>
                    <a:pt x="1092200" y="203200"/>
                    <a:pt x="1011642" y="218079"/>
                    <a:pt x="939800" y="254000"/>
                  </a:cubicBezTo>
                  <a:cubicBezTo>
                    <a:pt x="602835" y="422482"/>
                    <a:pt x="1023616" y="218079"/>
                    <a:pt x="762000" y="330200"/>
                  </a:cubicBezTo>
                  <a:cubicBezTo>
                    <a:pt x="542292" y="424361"/>
                    <a:pt x="762903" y="346832"/>
                    <a:pt x="584200" y="406400"/>
                  </a:cubicBezTo>
                  <a:cubicBezTo>
                    <a:pt x="550333" y="431800"/>
                    <a:pt x="520464" y="463668"/>
                    <a:pt x="482600" y="482600"/>
                  </a:cubicBezTo>
                  <a:cubicBezTo>
                    <a:pt x="451376" y="498212"/>
                    <a:pt x="413686" y="495743"/>
                    <a:pt x="381000" y="508000"/>
                  </a:cubicBezTo>
                  <a:cubicBezTo>
                    <a:pt x="345547" y="521295"/>
                    <a:pt x="313267" y="541867"/>
                    <a:pt x="279400" y="558800"/>
                  </a:cubicBezTo>
                  <a:cubicBezTo>
                    <a:pt x="149860" y="753110"/>
                    <a:pt x="327518" y="513928"/>
                    <a:pt x="127000" y="685800"/>
                  </a:cubicBezTo>
                  <a:cubicBezTo>
                    <a:pt x="102496" y="706804"/>
                    <a:pt x="23796" y="827906"/>
                    <a:pt x="0" y="863600"/>
                  </a:cubicBezTo>
                  <a:cubicBezTo>
                    <a:pt x="8467" y="965200"/>
                    <a:pt x="-6840" y="1071680"/>
                    <a:pt x="25400" y="1168400"/>
                  </a:cubicBezTo>
                  <a:cubicBezTo>
                    <a:pt x="38787" y="1208561"/>
                    <a:pt x="92552" y="1219994"/>
                    <a:pt x="127000" y="1244600"/>
                  </a:cubicBezTo>
                  <a:cubicBezTo>
                    <a:pt x="296850" y="1365921"/>
                    <a:pt x="111641" y="1236921"/>
                    <a:pt x="279400" y="1320800"/>
                  </a:cubicBezTo>
                  <a:cubicBezTo>
                    <a:pt x="306704" y="1334452"/>
                    <a:pt x="325290" y="1367963"/>
                    <a:pt x="355600" y="1371600"/>
                  </a:cubicBezTo>
                  <a:cubicBezTo>
                    <a:pt x="540731" y="1393816"/>
                    <a:pt x="728133" y="1388533"/>
                    <a:pt x="914400" y="1397000"/>
                  </a:cubicBezTo>
                  <a:cubicBezTo>
                    <a:pt x="1117600" y="1388533"/>
                    <a:pt x="1321868" y="1394059"/>
                    <a:pt x="1524000" y="1371600"/>
                  </a:cubicBezTo>
                  <a:cubicBezTo>
                    <a:pt x="1554340" y="1368229"/>
                    <a:pt x="1572896" y="1334452"/>
                    <a:pt x="1600200" y="1320800"/>
                  </a:cubicBezTo>
                  <a:cubicBezTo>
                    <a:pt x="1624147" y="1308826"/>
                    <a:pt x="1652026" y="1306479"/>
                    <a:pt x="1676400" y="1295400"/>
                  </a:cubicBezTo>
                  <a:lnTo>
                    <a:pt x="1981200" y="1143000"/>
                  </a:lnTo>
                  <a:lnTo>
                    <a:pt x="2082800" y="1092200"/>
                  </a:lnTo>
                  <a:cubicBezTo>
                    <a:pt x="2124910" y="1029035"/>
                    <a:pt x="2156778" y="988060"/>
                    <a:pt x="2184400" y="914400"/>
                  </a:cubicBezTo>
                  <a:cubicBezTo>
                    <a:pt x="2201294" y="869349"/>
                    <a:pt x="2226422" y="725301"/>
                    <a:pt x="2235200" y="685800"/>
                  </a:cubicBezTo>
                  <a:cubicBezTo>
                    <a:pt x="2242773" y="651722"/>
                    <a:pt x="2246849" y="616286"/>
                    <a:pt x="2260600" y="584200"/>
                  </a:cubicBezTo>
                  <a:cubicBezTo>
                    <a:pt x="2272625" y="556141"/>
                    <a:pt x="2297748" y="535304"/>
                    <a:pt x="2311400" y="508000"/>
                  </a:cubicBezTo>
                  <a:cubicBezTo>
                    <a:pt x="2323374" y="484053"/>
                    <a:pt x="2328333" y="457200"/>
                    <a:pt x="2336800" y="431800"/>
                  </a:cubicBezTo>
                  <a:cubicBezTo>
                    <a:pt x="2319867" y="330200"/>
                    <a:pt x="2318572" y="224716"/>
                    <a:pt x="2286000" y="127000"/>
                  </a:cubicBezTo>
                  <a:cubicBezTo>
                    <a:pt x="2259156" y="46469"/>
                    <a:pt x="2172694" y="39732"/>
                    <a:pt x="2108200" y="25400"/>
                  </a:cubicBezTo>
                  <a:cubicBezTo>
                    <a:pt x="2066056" y="16035"/>
                    <a:pt x="2023533" y="8467"/>
                    <a:pt x="1981200" y="0"/>
                  </a:cubicBezTo>
                  <a:cubicBezTo>
                    <a:pt x="1769533" y="16933"/>
                    <a:pt x="1556680" y="22736"/>
                    <a:pt x="1346200" y="50800"/>
                  </a:cubicBezTo>
                  <a:cubicBezTo>
                    <a:pt x="1301006" y="56826"/>
                    <a:pt x="1260517" y="82319"/>
                    <a:pt x="1219200" y="101600"/>
                  </a:cubicBezTo>
                  <a:cubicBezTo>
                    <a:pt x="1133421" y="141630"/>
                    <a:pt x="1049867" y="186267"/>
                    <a:pt x="965200" y="228600"/>
                  </a:cubicBezTo>
                  <a:lnTo>
                    <a:pt x="711200" y="355600"/>
                  </a:lnTo>
                  <a:cubicBezTo>
                    <a:pt x="638827" y="391786"/>
                    <a:pt x="546387" y="434760"/>
                    <a:pt x="482600" y="482600"/>
                  </a:cubicBezTo>
                  <a:cubicBezTo>
                    <a:pt x="417409" y="531493"/>
                    <a:pt x="398625" y="570463"/>
                    <a:pt x="355600" y="635000"/>
                  </a:cubicBezTo>
                  <a:cubicBezTo>
                    <a:pt x="384743" y="707857"/>
                    <a:pt x="403200" y="779291"/>
                    <a:pt x="457200" y="838200"/>
                  </a:cubicBezTo>
                  <a:cubicBezTo>
                    <a:pt x="530018" y="917638"/>
                    <a:pt x="592235" y="1013335"/>
                    <a:pt x="685800" y="1066800"/>
                  </a:cubicBezTo>
                  <a:cubicBezTo>
                    <a:pt x="774776" y="1117643"/>
                    <a:pt x="917483" y="1203551"/>
                    <a:pt x="1016000" y="1244600"/>
                  </a:cubicBezTo>
                  <a:cubicBezTo>
                    <a:pt x="1065429" y="1265195"/>
                    <a:pt x="1118971" y="1274805"/>
                    <a:pt x="1168400" y="1295400"/>
                  </a:cubicBezTo>
                  <a:cubicBezTo>
                    <a:pt x="1220827" y="1317245"/>
                    <a:pt x="1267313" y="1352497"/>
                    <a:pt x="1320800" y="1371600"/>
                  </a:cubicBezTo>
                  <a:cubicBezTo>
                    <a:pt x="1386550" y="1395082"/>
                    <a:pt x="1456539" y="1404411"/>
                    <a:pt x="1524000" y="1422400"/>
                  </a:cubicBezTo>
                  <a:cubicBezTo>
                    <a:pt x="1583557" y="1438282"/>
                    <a:pt x="1641800" y="1459082"/>
                    <a:pt x="1701800" y="1473200"/>
                  </a:cubicBezTo>
                  <a:cubicBezTo>
                    <a:pt x="1785848" y="1492976"/>
                    <a:pt x="1870461" y="1510871"/>
                    <a:pt x="1955800" y="1524000"/>
                  </a:cubicBezTo>
                  <a:cubicBezTo>
                    <a:pt x="2090733" y="1544759"/>
                    <a:pt x="2362200" y="1574800"/>
                    <a:pt x="2362200" y="1574800"/>
                  </a:cubicBezTo>
                  <a:cubicBezTo>
                    <a:pt x="3005667" y="1566333"/>
                    <a:pt x="3649613" y="1575644"/>
                    <a:pt x="4292600" y="1549400"/>
                  </a:cubicBezTo>
                  <a:cubicBezTo>
                    <a:pt x="4439438" y="1543407"/>
                    <a:pt x="4792805" y="1482966"/>
                    <a:pt x="5003800" y="1447800"/>
                  </a:cubicBezTo>
                  <a:cubicBezTo>
                    <a:pt x="5380268" y="1297213"/>
                    <a:pt x="4912043" y="1488581"/>
                    <a:pt x="5232400" y="1346200"/>
                  </a:cubicBezTo>
                  <a:cubicBezTo>
                    <a:pt x="5274065" y="1327682"/>
                    <a:pt x="5317735" y="1313918"/>
                    <a:pt x="5359400" y="1295400"/>
                  </a:cubicBezTo>
                  <a:cubicBezTo>
                    <a:pt x="5394001" y="1280022"/>
                    <a:pt x="5425547" y="1257895"/>
                    <a:pt x="5461000" y="1244600"/>
                  </a:cubicBezTo>
                  <a:cubicBezTo>
                    <a:pt x="5572957" y="1202616"/>
                    <a:pt x="5559986" y="1242839"/>
                    <a:pt x="5664200" y="1168400"/>
                  </a:cubicBezTo>
                  <a:cubicBezTo>
                    <a:pt x="5693430" y="1147521"/>
                    <a:pt x="5715000" y="1117600"/>
                    <a:pt x="5740400" y="1092200"/>
                  </a:cubicBezTo>
                  <a:cubicBezTo>
                    <a:pt x="5769785" y="974658"/>
                    <a:pt x="5801741" y="896951"/>
                    <a:pt x="5740400" y="762000"/>
                  </a:cubicBezTo>
                  <a:cubicBezTo>
                    <a:pt x="5724732" y="727530"/>
                    <a:pt x="5670305" y="732203"/>
                    <a:pt x="5638800" y="711200"/>
                  </a:cubicBezTo>
                  <a:cubicBezTo>
                    <a:pt x="5568353" y="664235"/>
                    <a:pt x="5518622" y="575404"/>
                    <a:pt x="5435600" y="558800"/>
                  </a:cubicBezTo>
                  <a:cubicBezTo>
                    <a:pt x="5393267" y="550333"/>
                    <a:pt x="5350483" y="543871"/>
                    <a:pt x="5308600" y="533400"/>
                  </a:cubicBezTo>
                  <a:cubicBezTo>
                    <a:pt x="5282625" y="526906"/>
                    <a:pt x="5258654" y="513251"/>
                    <a:pt x="5232400" y="508000"/>
                  </a:cubicBezTo>
                  <a:cubicBezTo>
                    <a:pt x="5173694" y="496259"/>
                    <a:pt x="5113443" y="493633"/>
                    <a:pt x="5054600" y="482600"/>
                  </a:cubicBezTo>
                  <a:cubicBezTo>
                    <a:pt x="4544302" y="386919"/>
                    <a:pt x="5074503" y="467300"/>
                    <a:pt x="4648200" y="406400"/>
                  </a:cubicBezTo>
                  <a:cubicBezTo>
                    <a:pt x="4605867" y="389467"/>
                    <a:pt x="4564455" y="370018"/>
                    <a:pt x="4521200" y="355600"/>
                  </a:cubicBezTo>
                  <a:cubicBezTo>
                    <a:pt x="4373322" y="306307"/>
                    <a:pt x="4219501" y="315907"/>
                    <a:pt x="4064000" y="304800"/>
                  </a:cubicBezTo>
                  <a:cubicBezTo>
                    <a:pt x="3725333" y="313267"/>
                    <a:pt x="3386423" y="314817"/>
                    <a:pt x="3048000" y="330200"/>
                  </a:cubicBezTo>
                  <a:cubicBezTo>
                    <a:pt x="3013127" y="331785"/>
                    <a:pt x="2978486" y="341849"/>
                    <a:pt x="2946400" y="355600"/>
                  </a:cubicBezTo>
                  <a:cubicBezTo>
                    <a:pt x="2905364" y="373187"/>
                    <a:pt x="2751481" y="499719"/>
                    <a:pt x="2743200" y="508000"/>
                  </a:cubicBezTo>
                  <a:cubicBezTo>
                    <a:pt x="2682184" y="569016"/>
                    <a:pt x="2697988" y="588095"/>
                    <a:pt x="2667000" y="660400"/>
                  </a:cubicBezTo>
                  <a:cubicBezTo>
                    <a:pt x="2652085" y="695203"/>
                    <a:pt x="2633133" y="728133"/>
                    <a:pt x="2616200" y="762000"/>
                  </a:cubicBezTo>
                  <a:cubicBezTo>
                    <a:pt x="2625552" y="902287"/>
                    <a:pt x="2575333" y="1102133"/>
                    <a:pt x="2692400" y="1219200"/>
                  </a:cubicBezTo>
                  <a:cubicBezTo>
                    <a:pt x="2713986" y="1240786"/>
                    <a:pt x="2741296" y="1256348"/>
                    <a:pt x="2768600" y="1270000"/>
                  </a:cubicBezTo>
                  <a:cubicBezTo>
                    <a:pt x="2809381" y="1290390"/>
                    <a:pt x="2853267" y="1303867"/>
                    <a:pt x="2895600" y="1320800"/>
                  </a:cubicBezTo>
                  <a:cubicBezTo>
                    <a:pt x="3276600" y="1312333"/>
                    <a:pt x="3658628" y="1324629"/>
                    <a:pt x="4038600" y="1295400"/>
                  </a:cubicBezTo>
                  <a:cubicBezTo>
                    <a:pt x="4102890" y="1290455"/>
                    <a:pt x="4155229" y="1239590"/>
                    <a:pt x="4216400" y="1219200"/>
                  </a:cubicBezTo>
                  <a:cubicBezTo>
                    <a:pt x="4390603" y="1161132"/>
                    <a:pt x="4415448" y="1186092"/>
                    <a:pt x="4572000" y="1117600"/>
                  </a:cubicBezTo>
                  <a:cubicBezTo>
                    <a:pt x="4952298" y="951220"/>
                    <a:pt x="4699104" y="1022324"/>
                    <a:pt x="4927600" y="965200"/>
                  </a:cubicBezTo>
                  <a:cubicBezTo>
                    <a:pt x="5121456" y="835963"/>
                    <a:pt x="5058097" y="927561"/>
                    <a:pt x="5105400" y="762000"/>
                  </a:cubicBezTo>
                  <a:cubicBezTo>
                    <a:pt x="5112755" y="736256"/>
                    <a:pt x="5122333" y="711200"/>
                    <a:pt x="5130800" y="685800"/>
                  </a:cubicBezTo>
                  <a:cubicBezTo>
                    <a:pt x="5122044" y="615754"/>
                    <a:pt x="5119155" y="484710"/>
                    <a:pt x="5080000" y="406400"/>
                  </a:cubicBezTo>
                  <a:cubicBezTo>
                    <a:pt x="5066348" y="379096"/>
                    <a:pt x="5050786" y="351786"/>
                    <a:pt x="5029200" y="330200"/>
                  </a:cubicBezTo>
                  <a:cubicBezTo>
                    <a:pt x="4954485" y="255485"/>
                    <a:pt x="4901202" y="278901"/>
                    <a:pt x="4800600" y="228600"/>
                  </a:cubicBezTo>
                  <a:cubicBezTo>
                    <a:pt x="4634539" y="145569"/>
                    <a:pt x="4707016" y="170669"/>
                    <a:pt x="4445000" y="127000"/>
                  </a:cubicBezTo>
                  <a:cubicBezTo>
                    <a:pt x="4394200" y="118533"/>
                    <a:pt x="4343219" y="111091"/>
                    <a:pt x="4292600" y="101600"/>
                  </a:cubicBezTo>
                  <a:cubicBezTo>
                    <a:pt x="4207735" y="85688"/>
                    <a:pt x="4038600" y="50800"/>
                    <a:pt x="4038600" y="50800"/>
                  </a:cubicBezTo>
                  <a:cubicBezTo>
                    <a:pt x="3657600" y="59267"/>
                    <a:pt x="3275420" y="45067"/>
                    <a:pt x="2895600" y="76200"/>
                  </a:cubicBezTo>
                  <a:cubicBezTo>
                    <a:pt x="2641641" y="97016"/>
                    <a:pt x="2543290" y="169603"/>
                    <a:pt x="2336800" y="228600"/>
                  </a:cubicBezTo>
                  <a:cubicBezTo>
                    <a:pt x="2269668" y="247780"/>
                    <a:pt x="2202062" y="265708"/>
                    <a:pt x="2133600" y="279400"/>
                  </a:cubicBezTo>
                  <a:cubicBezTo>
                    <a:pt x="2074894" y="291141"/>
                    <a:pt x="2014854" y="294958"/>
                    <a:pt x="1955800" y="304800"/>
                  </a:cubicBezTo>
                  <a:cubicBezTo>
                    <a:pt x="1838523" y="324346"/>
                    <a:pt x="1744241" y="351340"/>
                    <a:pt x="1625600" y="381000"/>
                  </a:cubicBezTo>
                  <a:cubicBezTo>
                    <a:pt x="1591733" y="389467"/>
                    <a:pt x="1558558" y="401463"/>
                    <a:pt x="1524000" y="406400"/>
                  </a:cubicBezTo>
                  <a:lnTo>
                    <a:pt x="1346200" y="431800"/>
                  </a:lnTo>
                  <a:cubicBezTo>
                    <a:pt x="1295298" y="439631"/>
                    <a:pt x="1245018" y="451809"/>
                    <a:pt x="1193800" y="457200"/>
                  </a:cubicBezTo>
                  <a:cubicBezTo>
                    <a:pt x="1084015" y="468756"/>
                    <a:pt x="973667" y="474133"/>
                    <a:pt x="863600" y="482600"/>
                  </a:cubicBezTo>
                  <a:cubicBezTo>
                    <a:pt x="829733" y="491067"/>
                    <a:pt x="796231" y="501154"/>
                    <a:pt x="762000" y="508000"/>
                  </a:cubicBezTo>
                  <a:cubicBezTo>
                    <a:pt x="711499" y="518100"/>
                    <a:pt x="659874" y="522228"/>
                    <a:pt x="609600" y="533400"/>
                  </a:cubicBezTo>
                  <a:cubicBezTo>
                    <a:pt x="583464" y="539208"/>
                    <a:pt x="559375" y="552306"/>
                    <a:pt x="533400" y="558800"/>
                  </a:cubicBezTo>
                  <a:cubicBezTo>
                    <a:pt x="491517" y="569271"/>
                    <a:pt x="448050" y="572841"/>
                    <a:pt x="406400" y="584200"/>
                  </a:cubicBezTo>
                  <a:cubicBezTo>
                    <a:pt x="354739" y="598289"/>
                    <a:pt x="254000" y="635000"/>
                    <a:pt x="254000" y="635000"/>
                  </a:cubicBezTo>
                  <a:cubicBezTo>
                    <a:pt x="245533" y="660400"/>
                    <a:pt x="228600" y="684426"/>
                    <a:pt x="228600" y="711200"/>
                  </a:cubicBezTo>
                  <a:cubicBezTo>
                    <a:pt x="228600" y="807125"/>
                    <a:pt x="235944" y="896344"/>
                    <a:pt x="304800" y="965200"/>
                  </a:cubicBezTo>
                  <a:cubicBezTo>
                    <a:pt x="326386" y="986786"/>
                    <a:pt x="355600" y="999067"/>
                    <a:pt x="381000" y="1016000"/>
                  </a:cubicBezTo>
                  <a:cubicBezTo>
                    <a:pt x="522816" y="1228724"/>
                    <a:pt x="392557" y="1077458"/>
                    <a:pt x="914400" y="1117600"/>
                  </a:cubicBezTo>
                  <a:cubicBezTo>
                    <a:pt x="974092" y="1122192"/>
                    <a:pt x="1032794" y="1135574"/>
                    <a:pt x="1092200" y="1143000"/>
                  </a:cubicBezTo>
                  <a:cubicBezTo>
                    <a:pt x="1168277" y="1152510"/>
                    <a:pt x="1244600" y="1159933"/>
                    <a:pt x="1320800" y="1168400"/>
                  </a:cubicBezTo>
                  <a:cubicBezTo>
                    <a:pt x="1437161" y="1207187"/>
                    <a:pt x="1370226" y="1193800"/>
                    <a:pt x="1524000" y="1193800"/>
                  </a:cubicBezTo>
                </a:path>
              </a:pathLst>
            </a:custGeom>
            <a:ln w="47625">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686" name="Group 685"/>
            <p:cNvGrpSpPr/>
            <p:nvPr/>
          </p:nvGrpSpPr>
          <p:grpSpPr>
            <a:xfrm flipV="1">
              <a:off x="24945984" y="8195740"/>
              <a:ext cx="1447794" cy="100044"/>
              <a:chOff x="18135600" y="17907000"/>
              <a:chExt cx="4056399" cy="304800"/>
            </a:xfrm>
          </p:grpSpPr>
          <p:sp>
            <p:nvSpPr>
              <p:cNvPr id="687" name="Rectangle 686"/>
              <p:cNvSpPr/>
              <p:nvPr/>
            </p:nvSpPr>
            <p:spPr>
              <a:xfrm flipH="1">
                <a:off x="19354800" y="17907000"/>
                <a:ext cx="322599" cy="304800"/>
              </a:xfrm>
              <a:prstGeom prst="rect">
                <a:avLst/>
              </a:prstGeom>
              <a:solidFill>
                <a:schemeClr val="accent2">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688" name="Rectangle 687"/>
              <p:cNvSpPr/>
              <p:nvPr/>
            </p:nvSpPr>
            <p:spPr>
              <a:xfrm flipH="1">
                <a:off x="19659600" y="17907000"/>
                <a:ext cx="1127760" cy="304800"/>
              </a:xfrm>
              <a:prstGeom prst="rect">
                <a:avLst/>
              </a:prstGeom>
              <a:solidFill>
                <a:srgbClr val="00C6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689" name="Rectangle 688"/>
              <p:cNvSpPr/>
              <p:nvPr/>
            </p:nvSpPr>
            <p:spPr>
              <a:xfrm flipH="1">
                <a:off x="20802600" y="17907000"/>
                <a:ext cx="792480" cy="304800"/>
              </a:xfrm>
              <a:prstGeom prst="rect">
                <a:avLst/>
              </a:prstGeom>
              <a:solidFill>
                <a:schemeClr val="accent4">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690" name="Rectangle 689"/>
              <p:cNvSpPr/>
              <p:nvPr/>
            </p:nvSpPr>
            <p:spPr>
              <a:xfrm flipH="1">
                <a:off x="18440400" y="17907000"/>
                <a:ext cx="914400" cy="304800"/>
              </a:xfrm>
              <a:prstGeom prst="rect">
                <a:avLst/>
              </a:prstGeom>
              <a:solidFill>
                <a:schemeClr val="accent5">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691" name="Rectangle 690"/>
              <p:cNvSpPr/>
              <p:nvPr/>
            </p:nvSpPr>
            <p:spPr>
              <a:xfrm flipH="1">
                <a:off x="18135600" y="17907000"/>
                <a:ext cx="322599" cy="304800"/>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692" name="Rectangle 691"/>
              <p:cNvSpPr/>
              <p:nvPr/>
            </p:nvSpPr>
            <p:spPr>
              <a:xfrm flipH="1">
                <a:off x="21564600" y="17907000"/>
                <a:ext cx="292119" cy="304800"/>
              </a:xfrm>
              <a:prstGeom prst="rect">
                <a:avLst/>
              </a:prstGeom>
              <a:solidFill>
                <a:schemeClr val="accent3">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693" name="Rectangle 692"/>
              <p:cNvSpPr/>
              <p:nvPr/>
            </p:nvSpPr>
            <p:spPr>
              <a:xfrm flipH="1">
                <a:off x="21869400" y="17907000"/>
                <a:ext cx="322599" cy="304800"/>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grpSp>
        <p:sp>
          <p:nvSpPr>
            <p:cNvPr id="694" name="TextBox 693"/>
            <p:cNvSpPr txBox="1"/>
            <p:nvPr/>
          </p:nvSpPr>
          <p:spPr>
            <a:xfrm>
              <a:off x="26876766" y="7916340"/>
              <a:ext cx="1596634" cy="923330"/>
            </a:xfrm>
            <a:prstGeom prst="rect">
              <a:avLst/>
            </a:prstGeom>
            <a:noFill/>
          </p:spPr>
          <p:txBody>
            <a:bodyPr wrap="square" rtlCol="0">
              <a:spAutoFit/>
            </a:bodyPr>
            <a:lstStyle/>
            <a:p>
              <a:r>
                <a:rPr lang="en-US" sz="5400" b="1" dirty="0" smtClean="0">
                  <a:solidFill>
                    <a:srgbClr val="FFFFFF"/>
                  </a:solidFill>
                </a:rPr>
                <a:t>X 38</a:t>
              </a:r>
            </a:p>
          </p:txBody>
        </p:sp>
        <p:sp>
          <p:nvSpPr>
            <p:cNvPr id="1432" name="TextBox 1431"/>
            <p:cNvSpPr txBox="1"/>
            <p:nvPr/>
          </p:nvSpPr>
          <p:spPr>
            <a:xfrm>
              <a:off x="14528800" y="6972300"/>
              <a:ext cx="14757400" cy="1015663"/>
            </a:xfrm>
            <a:prstGeom prst="rect">
              <a:avLst/>
            </a:prstGeom>
            <a:noFill/>
          </p:spPr>
          <p:txBody>
            <a:bodyPr wrap="square" rtlCol="0">
              <a:spAutoFit/>
            </a:bodyPr>
            <a:lstStyle/>
            <a:p>
              <a:pPr algn="ctr"/>
              <a:r>
                <a:rPr lang="en-US" sz="2600" b="1" dirty="0" smtClean="0">
                  <a:solidFill>
                    <a:schemeClr val="bg1"/>
                  </a:solidFill>
                </a:rPr>
                <a:t>38 pools of </a:t>
              </a:r>
              <a:r>
                <a:rPr lang="en-US" sz="2600" b="1" dirty="0" err="1" smtClean="0">
                  <a:solidFill>
                    <a:schemeClr val="bg1"/>
                  </a:solidFill>
                </a:rPr>
                <a:t>gDNA</a:t>
              </a:r>
              <a:r>
                <a:rPr lang="en-US" sz="2600" b="1" dirty="0" smtClean="0">
                  <a:solidFill>
                    <a:schemeClr val="bg1"/>
                  </a:solidFill>
                </a:rPr>
                <a:t> from transgenic lines carrying constructs with different promoters </a:t>
              </a:r>
              <a:endParaRPr lang="en-US" sz="2600" b="1" dirty="0">
                <a:solidFill>
                  <a:schemeClr val="bg1"/>
                </a:solidFill>
              </a:endParaRPr>
            </a:p>
            <a:p>
              <a:endParaRPr lang="en-US" sz="3200" b="1" dirty="0" smtClean="0"/>
            </a:p>
          </p:txBody>
        </p:sp>
      </p:grpSp>
      <p:grpSp>
        <p:nvGrpSpPr>
          <p:cNvPr id="18" name="Group 17"/>
          <p:cNvGrpSpPr/>
          <p:nvPr/>
        </p:nvGrpSpPr>
        <p:grpSpPr>
          <a:xfrm>
            <a:off x="14554200" y="9164408"/>
            <a:ext cx="14757400" cy="2731076"/>
            <a:chOff x="14554200" y="9664700"/>
            <a:chExt cx="14757400" cy="2731076"/>
          </a:xfrm>
        </p:grpSpPr>
        <p:sp>
          <p:nvSpPr>
            <p:cNvPr id="628" name="Rounded Rectangle 627"/>
            <p:cNvSpPr/>
            <p:nvPr/>
          </p:nvSpPr>
          <p:spPr>
            <a:xfrm>
              <a:off x="15048831" y="9762064"/>
              <a:ext cx="13716000" cy="2590800"/>
            </a:xfrm>
            <a:prstGeom prst="roundRect">
              <a:avLst/>
            </a:prstGeom>
            <a:solidFill>
              <a:schemeClr val="accent1">
                <a:lumMod val="50000"/>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2400" b="1" dirty="0" smtClean="0">
                <a:solidFill>
                  <a:schemeClr val="bg1"/>
                </a:solidFill>
              </a:endParaRPr>
            </a:p>
          </p:txBody>
        </p:sp>
        <p:grpSp>
          <p:nvGrpSpPr>
            <p:cNvPr id="30" name="Group 29"/>
            <p:cNvGrpSpPr/>
            <p:nvPr/>
          </p:nvGrpSpPr>
          <p:grpSpPr>
            <a:xfrm>
              <a:off x="15151100" y="10401300"/>
              <a:ext cx="1479550" cy="1270000"/>
              <a:chOff x="838200" y="33756600"/>
              <a:chExt cx="1828800" cy="1245297"/>
            </a:xfrm>
          </p:grpSpPr>
          <p:sp>
            <p:nvSpPr>
              <p:cNvPr id="29" name="Freeform 28"/>
              <p:cNvSpPr/>
              <p:nvPr/>
            </p:nvSpPr>
            <p:spPr>
              <a:xfrm>
                <a:off x="838200" y="33756600"/>
                <a:ext cx="1828800" cy="598929"/>
              </a:xfrm>
              <a:custGeom>
                <a:avLst/>
                <a:gdLst>
                  <a:gd name="connsiteX0" fmla="*/ 0 w 1828800"/>
                  <a:gd name="connsiteY0" fmla="*/ 265368 h 598929"/>
                  <a:gd name="connsiteX1" fmla="*/ 508000 w 1828800"/>
                  <a:gd name="connsiteY1" fmla="*/ 11368 h 598929"/>
                  <a:gd name="connsiteX2" fmla="*/ 1244600 w 1828800"/>
                  <a:gd name="connsiteY2" fmla="*/ 595568 h 598929"/>
                  <a:gd name="connsiteX3" fmla="*/ 1676400 w 1828800"/>
                  <a:gd name="connsiteY3" fmla="*/ 239968 h 598929"/>
                  <a:gd name="connsiteX4" fmla="*/ 1828800 w 1828800"/>
                  <a:gd name="connsiteY4" fmla="*/ 11368 h 598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 h="598929">
                    <a:moveTo>
                      <a:pt x="0" y="265368"/>
                    </a:moveTo>
                    <a:cubicBezTo>
                      <a:pt x="150283" y="110851"/>
                      <a:pt x="300567" y="-43665"/>
                      <a:pt x="508000" y="11368"/>
                    </a:cubicBezTo>
                    <a:cubicBezTo>
                      <a:pt x="715433" y="66401"/>
                      <a:pt x="1049867" y="557468"/>
                      <a:pt x="1244600" y="595568"/>
                    </a:cubicBezTo>
                    <a:cubicBezTo>
                      <a:pt x="1439333" y="633668"/>
                      <a:pt x="1579033" y="337335"/>
                      <a:pt x="1676400" y="239968"/>
                    </a:cubicBezTo>
                    <a:cubicBezTo>
                      <a:pt x="1773767" y="142601"/>
                      <a:pt x="1752600" y="121435"/>
                      <a:pt x="1828800" y="11368"/>
                    </a:cubicBezTo>
                  </a:path>
                </a:pathLst>
              </a:custGeom>
              <a:ln w="60325">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95" name="Freeform 694"/>
              <p:cNvSpPr/>
              <p:nvPr/>
            </p:nvSpPr>
            <p:spPr>
              <a:xfrm>
                <a:off x="838200" y="34098168"/>
                <a:ext cx="1828800" cy="598929"/>
              </a:xfrm>
              <a:custGeom>
                <a:avLst/>
                <a:gdLst>
                  <a:gd name="connsiteX0" fmla="*/ 0 w 1828800"/>
                  <a:gd name="connsiteY0" fmla="*/ 265368 h 598929"/>
                  <a:gd name="connsiteX1" fmla="*/ 508000 w 1828800"/>
                  <a:gd name="connsiteY1" fmla="*/ 11368 h 598929"/>
                  <a:gd name="connsiteX2" fmla="*/ 1244600 w 1828800"/>
                  <a:gd name="connsiteY2" fmla="*/ 595568 h 598929"/>
                  <a:gd name="connsiteX3" fmla="*/ 1676400 w 1828800"/>
                  <a:gd name="connsiteY3" fmla="*/ 239968 h 598929"/>
                  <a:gd name="connsiteX4" fmla="*/ 1828800 w 1828800"/>
                  <a:gd name="connsiteY4" fmla="*/ 11368 h 598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 h="598929">
                    <a:moveTo>
                      <a:pt x="0" y="265368"/>
                    </a:moveTo>
                    <a:cubicBezTo>
                      <a:pt x="150283" y="110851"/>
                      <a:pt x="300567" y="-43665"/>
                      <a:pt x="508000" y="11368"/>
                    </a:cubicBezTo>
                    <a:cubicBezTo>
                      <a:pt x="715433" y="66401"/>
                      <a:pt x="1049867" y="557468"/>
                      <a:pt x="1244600" y="595568"/>
                    </a:cubicBezTo>
                    <a:cubicBezTo>
                      <a:pt x="1439333" y="633668"/>
                      <a:pt x="1579033" y="337335"/>
                      <a:pt x="1676400" y="239968"/>
                    </a:cubicBezTo>
                    <a:cubicBezTo>
                      <a:pt x="1773767" y="142601"/>
                      <a:pt x="1752600" y="121435"/>
                      <a:pt x="1828800" y="11368"/>
                    </a:cubicBezTo>
                  </a:path>
                </a:pathLst>
              </a:custGeom>
              <a:ln w="60325">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96" name="Freeform 695"/>
              <p:cNvSpPr/>
              <p:nvPr/>
            </p:nvSpPr>
            <p:spPr>
              <a:xfrm>
                <a:off x="838200" y="34402968"/>
                <a:ext cx="1828800" cy="598929"/>
              </a:xfrm>
              <a:custGeom>
                <a:avLst/>
                <a:gdLst>
                  <a:gd name="connsiteX0" fmla="*/ 0 w 1828800"/>
                  <a:gd name="connsiteY0" fmla="*/ 265368 h 598929"/>
                  <a:gd name="connsiteX1" fmla="*/ 508000 w 1828800"/>
                  <a:gd name="connsiteY1" fmla="*/ 11368 h 598929"/>
                  <a:gd name="connsiteX2" fmla="*/ 1244600 w 1828800"/>
                  <a:gd name="connsiteY2" fmla="*/ 595568 h 598929"/>
                  <a:gd name="connsiteX3" fmla="*/ 1676400 w 1828800"/>
                  <a:gd name="connsiteY3" fmla="*/ 239968 h 598929"/>
                  <a:gd name="connsiteX4" fmla="*/ 1828800 w 1828800"/>
                  <a:gd name="connsiteY4" fmla="*/ 11368 h 598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 h="598929">
                    <a:moveTo>
                      <a:pt x="0" y="265368"/>
                    </a:moveTo>
                    <a:cubicBezTo>
                      <a:pt x="150283" y="110851"/>
                      <a:pt x="300567" y="-43665"/>
                      <a:pt x="508000" y="11368"/>
                    </a:cubicBezTo>
                    <a:cubicBezTo>
                      <a:pt x="715433" y="66401"/>
                      <a:pt x="1049867" y="557468"/>
                      <a:pt x="1244600" y="595568"/>
                    </a:cubicBezTo>
                    <a:cubicBezTo>
                      <a:pt x="1439333" y="633668"/>
                      <a:pt x="1579033" y="337335"/>
                      <a:pt x="1676400" y="239968"/>
                    </a:cubicBezTo>
                    <a:cubicBezTo>
                      <a:pt x="1773767" y="142601"/>
                      <a:pt x="1752600" y="121435"/>
                      <a:pt x="1828800" y="11368"/>
                    </a:cubicBezTo>
                  </a:path>
                </a:pathLst>
              </a:custGeom>
              <a:ln w="60325">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33" name="Straight Arrow Connector 32"/>
            <p:cNvCxnSpPr/>
            <p:nvPr/>
          </p:nvCxnSpPr>
          <p:spPr>
            <a:xfrm>
              <a:off x="16723116" y="11061700"/>
              <a:ext cx="533400" cy="0"/>
            </a:xfrm>
            <a:prstGeom prst="straightConnector1">
              <a:avLst/>
            </a:prstGeom>
            <a:ln w="50800">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15167366" y="11811000"/>
              <a:ext cx="1975621" cy="584776"/>
            </a:xfrm>
            <a:prstGeom prst="rect">
              <a:avLst/>
            </a:prstGeom>
            <a:noFill/>
          </p:spPr>
          <p:txBody>
            <a:bodyPr wrap="none" rtlCol="0">
              <a:spAutoFit/>
            </a:bodyPr>
            <a:lstStyle/>
            <a:p>
              <a:r>
                <a:rPr lang="en-US" sz="3200" b="1" dirty="0">
                  <a:solidFill>
                    <a:srgbClr val="FFFFFF"/>
                  </a:solidFill>
                </a:rPr>
                <a:t>S</a:t>
              </a:r>
              <a:r>
                <a:rPr lang="en-US" sz="3200" b="1" dirty="0" smtClean="0">
                  <a:solidFill>
                    <a:srgbClr val="FFFFFF"/>
                  </a:solidFill>
                </a:rPr>
                <a:t>onication</a:t>
              </a:r>
            </a:p>
          </p:txBody>
        </p:sp>
        <p:sp>
          <p:nvSpPr>
            <p:cNvPr id="794" name="TextBox 793"/>
            <p:cNvSpPr txBox="1"/>
            <p:nvPr/>
          </p:nvSpPr>
          <p:spPr>
            <a:xfrm>
              <a:off x="17955016" y="11811000"/>
              <a:ext cx="2646878" cy="584776"/>
            </a:xfrm>
            <a:prstGeom prst="rect">
              <a:avLst/>
            </a:prstGeom>
            <a:noFill/>
          </p:spPr>
          <p:txBody>
            <a:bodyPr wrap="none" rtlCol="0">
              <a:spAutoFit/>
            </a:bodyPr>
            <a:lstStyle/>
            <a:p>
              <a:r>
                <a:rPr lang="en-US" sz="3200" b="1" dirty="0" smtClean="0">
                  <a:solidFill>
                    <a:srgbClr val="FFFFFF"/>
                  </a:solidFill>
                </a:rPr>
                <a:t>Sheared gDNA</a:t>
              </a:r>
            </a:p>
          </p:txBody>
        </p:sp>
        <p:cxnSp>
          <p:nvCxnSpPr>
            <p:cNvPr id="795" name="Straight Arrow Connector 794"/>
            <p:cNvCxnSpPr/>
            <p:nvPr/>
          </p:nvCxnSpPr>
          <p:spPr>
            <a:xfrm>
              <a:off x="21326866" y="11042650"/>
              <a:ext cx="533400" cy="0"/>
            </a:xfrm>
            <a:prstGeom prst="straightConnector1">
              <a:avLst/>
            </a:prstGeom>
            <a:ln w="50800">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803" name="TextBox 802"/>
            <p:cNvSpPr txBox="1"/>
            <p:nvPr/>
          </p:nvSpPr>
          <p:spPr>
            <a:xfrm>
              <a:off x="21155416" y="11811000"/>
              <a:ext cx="3226364" cy="584776"/>
            </a:xfrm>
            <a:prstGeom prst="rect">
              <a:avLst/>
            </a:prstGeom>
            <a:noFill/>
          </p:spPr>
          <p:txBody>
            <a:bodyPr wrap="none" rtlCol="0">
              <a:spAutoFit/>
            </a:bodyPr>
            <a:lstStyle/>
            <a:p>
              <a:r>
                <a:rPr lang="en-US" sz="3200" b="1" dirty="0" smtClean="0">
                  <a:solidFill>
                    <a:srgbClr val="FFFFFF"/>
                  </a:solidFill>
                </a:rPr>
                <a:t>AMPure XP beads</a:t>
              </a:r>
            </a:p>
          </p:txBody>
        </p:sp>
        <p:cxnSp>
          <p:nvCxnSpPr>
            <p:cNvPr id="804" name="Straight Arrow Connector 803"/>
            <p:cNvCxnSpPr/>
            <p:nvPr/>
          </p:nvCxnSpPr>
          <p:spPr>
            <a:xfrm>
              <a:off x="23360991" y="11042650"/>
              <a:ext cx="533400" cy="0"/>
            </a:xfrm>
            <a:prstGeom prst="straightConnector1">
              <a:avLst/>
            </a:prstGeom>
            <a:ln w="50800">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879" name="TextBox 878"/>
            <p:cNvSpPr txBox="1"/>
            <p:nvPr/>
          </p:nvSpPr>
          <p:spPr>
            <a:xfrm>
              <a:off x="24518229" y="11811000"/>
              <a:ext cx="3425337" cy="584776"/>
            </a:xfrm>
            <a:prstGeom prst="rect">
              <a:avLst/>
            </a:prstGeom>
            <a:noFill/>
          </p:spPr>
          <p:txBody>
            <a:bodyPr wrap="none" rtlCol="0">
              <a:spAutoFit/>
            </a:bodyPr>
            <a:lstStyle/>
            <a:p>
              <a:r>
                <a:rPr lang="en-US" sz="3200" b="1" dirty="0" smtClean="0">
                  <a:solidFill>
                    <a:srgbClr val="FFFFFF"/>
                  </a:solidFill>
                </a:rPr>
                <a:t>Size selected gDNA</a:t>
              </a:r>
            </a:p>
          </p:txBody>
        </p:sp>
        <p:sp>
          <p:nvSpPr>
            <p:cNvPr id="944" name="TextBox 943"/>
            <p:cNvSpPr txBox="1"/>
            <p:nvPr/>
          </p:nvSpPr>
          <p:spPr>
            <a:xfrm>
              <a:off x="27781071" y="10739219"/>
              <a:ext cx="1011289" cy="646331"/>
            </a:xfrm>
            <a:prstGeom prst="rect">
              <a:avLst/>
            </a:prstGeom>
            <a:noFill/>
          </p:spPr>
          <p:txBody>
            <a:bodyPr wrap="none" rtlCol="0">
              <a:spAutoFit/>
            </a:bodyPr>
            <a:lstStyle/>
            <a:p>
              <a:r>
                <a:rPr lang="en-US" sz="3600" b="1" dirty="0" smtClean="0">
                  <a:solidFill>
                    <a:srgbClr val="FFFFFF"/>
                  </a:solidFill>
                </a:rPr>
                <a:t>X 38</a:t>
              </a:r>
            </a:p>
          </p:txBody>
        </p:sp>
        <p:grpSp>
          <p:nvGrpSpPr>
            <p:cNvPr id="10" name="Group 9"/>
            <p:cNvGrpSpPr/>
            <p:nvPr/>
          </p:nvGrpSpPr>
          <p:grpSpPr>
            <a:xfrm>
              <a:off x="17092083" y="10388600"/>
              <a:ext cx="4447118" cy="1333500"/>
              <a:chOff x="16579848" y="10490200"/>
              <a:chExt cx="5244349" cy="1349958"/>
            </a:xfrm>
          </p:grpSpPr>
          <p:grpSp>
            <p:nvGrpSpPr>
              <p:cNvPr id="8" name="Group 7"/>
              <p:cNvGrpSpPr/>
              <p:nvPr/>
            </p:nvGrpSpPr>
            <p:grpSpPr>
              <a:xfrm>
                <a:off x="16579848" y="10490200"/>
                <a:ext cx="5244349" cy="647696"/>
                <a:chOff x="16685794" y="10363199"/>
                <a:chExt cx="5997763" cy="850897"/>
              </a:xfrm>
            </p:grpSpPr>
            <p:sp>
              <p:nvSpPr>
                <p:cNvPr id="1109" name="Rectangle 1108"/>
                <p:cNvSpPr/>
                <p:nvPr/>
              </p:nvSpPr>
              <p:spPr>
                <a:xfrm flipH="1" flipV="1">
                  <a:off x="19053922" y="10363199"/>
                  <a:ext cx="2853577" cy="101599"/>
                </a:xfrm>
                <a:prstGeom prst="rect">
                  <a:avLst/>
                </a:prstGeom>
                <a:solidFill>
                  <a:srgbClr val="CCFFCC"/>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110" name="Rectangle 1109"/>
                <p:cNvSpPr/>
                <p:nvPr/>
              </p:nvSpPr>
              <p:spPr>
                <a:xfrm flipH="1" flipV="1">
                  <a:off x="18383250" y="10363199"/>
                  <a:ext cx="675584" cy="101599"/>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113" name="Rectangle 1112"/>
                <p:cNvSpPr/>
                <p:nvPr/>
              </p:nvSpPr>
              <p:spPr>
                <a:xfrm flipH="1" flipV="1">
                  <a:off x="16685794" y="10363199"/>
                  <a:ext cx="1700627" cy="95252"/>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1167" name="Rectangle 1166"/>
                <p:cNvSpPr/>
                <p:nvPr/>
              </p:nvSpPr>
              <p:spPr>
                <a:xfrm flipH="1" flipV="1">
                  <a:off x="20412825" y="10562166"/>
                  <a:ext cx="1167650" cy="95250"/>
                </a:xfrm>
                <a:prstGeom prst="rect">
                  <a:avLst/>
                </a:prstGeom>
                <a:solidFill>
                  <a:srgbClr val="0000FF"/>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168" name="Rectangle 1167"/>
                <p:cNvSpPr/>
                <p:nvPr/>
              </p:nvSpPr>
              <p:spPr>
                <a:xfrm flipH="1" flipV="1">
                  <a:off x="19742150" y="10562166"/>
                  <a:ext cx="675584" cy="101599"/>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169" name="Rectangle 1168"/>
                <p:cNvSpPr/>
                <p:nvPr/>
              </p:nvSpPr>
              <p:spPr>
                <a:xfrm flipH="1" flipV="1">
                  <a:off x="17154522" y="10560049"/>
                  <a:ext cx="2587627" cy="97367"/>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1170" name="Rectangle 1169"/>
                <p:cNvSpPr/>
                <p:nvPr/>
              </p:nvSpPr>
              <p:spPr>
                <a:xfrm flipH="1" flipV="1">
                  <a:off x="18260171" y="10744200"/>
                  <a:ext cx="3761629" cy="101597"/>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171" name="Rectangle 1170"/>
                <p:cNvSpPr/>
                <p:nvPr/>
              </p:nvSpPr>
              <p:spPr>
                <a:xfrm flipH="1" flipV="1">
                  <a:off x="17589500" y="10744199"/>
                  <a:ext cx="675584" cy="101599"/>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172" name="Rectangle 1171"/>
                <p:cNvSpPr/>
                <p:nvPr/>
              </p:nvSpPr>
              <p:spPr>
                <a:xfrm flipH="1" flipV="1">
                  <a:off x="16772943" y="10746938"/>
                  <a:ext cx="810206" cy="98861"/>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1173" name="Rectangle 1172"/>
                <p:cNvSpPr/>
                <p:nvPr/>
              </p:nvSpPr>
              <p:spPr>
                <a:xfrm flipH="1" flipV="1">
                  <a:off x="17625170" y="10928349"/>
                  <a:ext cx="4485529" cy="95247"/>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174" name="Rectangle 1173"/>
                <p:cNvSpPr/>
                <p:nvPr/>
              </p:nvSpPr>
              <p:spPr>
                <a:xfrm flipH="1" flipV="1">
                  <a:off x="16954500" y="10921999"/>
                  <a:ext cx="675584" cy="101599"/>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179" name="Rectangle 1178"/>
                <p:cNvSpPr/>
                <p:nvPr/>
              </p:nvSpPr>
              <p:spPr>
                <a:xfrm flipH="1" flipV="1">
                  <a:off x="19638431" y="11108265"/>
                  <a:ext cx="2273299" cy="101598"/>
                </a:xfrm>
                <a:prstGeom prst="rect">
                  <a:avLst/>
                </a:prstGeom>
                <a:solidFill>
                  <a:srgbClr val="FFFF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180" name="Rectangle 1179"/>
                <p:cNvSpPr/>
                <p:nvPr/>
              </p:nvSpPr>
              <p:spPr>
                <a:xfrm flipH="1" flipV="1">
                  <a:off x="18961100" y="11108264"/>
                  <a:ext cx="675584" cy="101600"/>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182" name="Rectangle 1181"/>
                <p:cNvSpPr/>
                <p:nvPr/>
              </p:nvSpPr>
              <p:spPr>
                <a:xfrm flipH="1" flipV="1">
                  <a:off x="17102666" y="11104031"/>
                  <a:ext cx="1930397" cy="110065"/>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214" name="Rectangle 1213"/>
                <p:cNvSpPr/>
                <p:nvPr/>
              </p:nvSpPr>
              <p:spPr>
                <a:xfrm flipH="1" flipV="1">
                  <a:off x="22007973" y="10745694"/>
                  <a:ext cx="675584" cy="101599"/>
                </a:xfrm>
                <a:prstGeom prst="rect">
                  <a:avLst/>
                </a:prstGeom>
                <a:solidFill>
                  <a:schemeClr val="accent2">
                    <a:lumMod val="50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grpSp>
          <p:grpSp>
            <p:nvGrpSpPr>
              <p:cNvPr id="1199" name="Group 1198"/>
              <p:cNvGrpSpPr/>
              <p:nvPr/>
            </p:nvGrpSpPr>
            <p:grpSpPr>
              <a:xfrm>
                <a:off x="16668763" y="11201392"/>
                <a:ext cx="4998866" cy="638766"/>
                <a:chOff x="16787473" y="10363199"/>
                <a:chExt cx="5717010" cy="839166"/>
              </a:xfrm>
            </p:grpSpPr>
            <p:sp>
              <p:nvSpPr>
                <p:cNvPr id="1200" name="Rectangle 1199"/>
                <p:cNvSpPr/>
                <p:nvPr/>
              </p:nvSpPr>
              <p:spPr>
                <a:xfrm flipH="1" flipV="1">
                  <a:off x="19053922" y="10363199"/>
                  <a:ext cx="2853577" cy="101599"/>
                </a:xfrm>
                <a:prstGeom prst="rect">
                  <a:avLst/>
                </a:prstGeom>
                <a:solidFill>
                  <a:schemeClr val="accent4">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201" name="Rectangle 1200"/>
                <p:cNvSpPr/>
                <p:nvPr/>
              </p:nvSpPr>
              <p:spPr>
                <a:xfrm flipH="1" flipV="1">
                  <a:off x="18383250" y="10363199"/>
                  <a:ext cx="675584" cy="101599"/>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202" name="Rectangle 1201"/>
                <p:cNvSpPr/>
                <p:nvPr/>
              </p:nvSpPr>
              <p:spPr>
                <a:xfrm flipH="1" flipV="1">
                  <a:off x="16992599" y="10363200"/>
                  <a:ext cx="1393823" cy="95250"/>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1203" name="Rectangle 1202"/>
                <p:cNvSpPr/>
                <p:nvPr/>
              </p:nvSpPr>
              <p:spPr>
                <a:xfrm flipH="1" flipV="1">
                  <a:off x="20412822" y="10546727"/>
                  <a:ext cx="1872160" cy="102347"/>
                </a:xfrm>
                <a:prstGeom prst="rect">
                  <a:avLst/>
                </a:prstGeom>
                <a:solidFill>
                  <a:schemeClr val="accent5">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204" name="Rectangle 1203"/>
                <p:cNvSpPr/>
                <p:nvPr/>
              </p:nvSpPr>
              <p:spPr>
                <a:xfrm flipH="1" flipV="1">
                  <a:off x="19742150" y="10545482"/>
                  <a:ext cx="675584" cy="101599"/>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205" name="Rectangle 1204"/>
                <p:cNvSpPr/>
                <p:nvPr/>
              </p:nvSpPr>
              <p:spPr>
                <a:xfrm flipH="1" flipV="1">
                  <a:off x="17154522" y="10543365"/>
                  <a:ext cx="2587627" cy="97367"/>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1206" name="Rectangle 1205"/>
                <p:cNvSpPr/>
                <p:nvPr/>
              </p:nvSpPr>
              <p:spPr>
                <a:xfrm flipH="1" flipV="1">
                  <a:off x="17967426" y="10726127"/>
                  <a:ext cx="4054372" cy="102986"/>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207" name="Rectangle 1206"/>
                <p:cNvSpPr/>
                <p:nvPr/>
              </p:nvSpPr>
              <p:spPr>
                <a:xfrm flipH="1" flipV="1">
                  <a:off x="17292626" y="10727515"/>
                  <a:ext cx="675585" cy="101599"/>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208" name="Rectangle 1207"/>
                <p:cNvSpPr/>
                <p:nvPr/>
              </p:nvSpPr>
              <p:spPr>
                <a:xfrm flipH="1" flipV="1">
                  <a:off x="16992592" y="10726127"/>
                  <a:ext cx="299590" cy="104177"/>
                </a:xfrm>
                <a:prstGeom prst="rect">
                  <a:avLst/>
                </a:prstGeom>
                <a:solidFill>
                  <a:schemeClr val="accent3">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1209" name="Rectangle 1208"/>
                <p:cNvSpPr/>
                <p:nvPr/>
              </p:nvSpPr>
              <p:spPr>
                <a:xfrm flipH="1" flipV="1">
                  <a:off x="17138599" y="10905440"/>
                  <a:ext cx="5182690" cy="101471"/>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210" name="Rectangle 1209"/>
                <p:cNvSpPr/>
                <p:nvPr/>
              </p:nvSpPr>
              <p:spPr>
                <a:xfrm flipH="1" flipV="1">
                  <a:off x="16787473" y="10905441"/>
                  <a:ext cx="348782" cy="101472"/>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212" name="Rectangle 1211"/>
                <p:cNvSpPr/>
                <p:nvPr/>
              </p:nvSpPr>
              <p:spPr>
                <a:xfrm flipH="1" flipV="1">
                  <a:off x="21828900" y="11091580"/>
                  <a:ext cx="675583" cy="110785"/>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213" name="Rectangle 1212"/>
                <p:cNvSpPr/>
                <p:nvPr/>
              </p:nvSpPr>
              <p:spPr>
                <a:xfrm flipH="1" flipV="1">
                  <a:off x="17102664" y="11090747"/>
                  <a:ext cx="4741458" cy="106664"/>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grpSp>
        </p:grpSp>
        <p:sp>
          <p:nvSpPr>
            <p:cNvPr id="11" name="Oval 10"/>
            <p:cNvSpPr/>
            <p:nvPr/>
          </p:nvSpPr>
          <p:spPr>
            <a:xfrm>
              <a:off x="21926551" y="10293350"/>
              <a:ext cx="533400" cy="533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5" name="Oval 1214"/>
            <p:cNvSpPr/>
            <p:nvPr/>
          </p:nvSpPr>
          <p:spPr>
            <a:xfrm>
              <a:off x="22026035" y="11264900"/>
              <a:ext cx="533400" cy="533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6" name="Oval 1215"/>
            <p:cNvSpPr/>
            <p:nvPr/>
          </p:nvSpPr>
          <p:spPr>
            <a:xfrm>
              <a:off x="22917153" y="10255250"/>
              <a:ext cx="533400" cy="533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7" name="Oval 1216"/>
            <p:cNvSpPr/>
            <p:nvPr/>
          </p:nvSpPr>
          <p:spPr>
            <a:xfrm>
              <a:off x="22851539" y="11226799"/>
              <a:ext cx="533400" cy="533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8" name="Oval 1217"/>
            <p:cNvSpPr/>
            <p:nvPr/>
          </p:nvSpPr>
          <p:spPr>
            <a:xfrm>
              <a:off x="22421852" y="10742083"/>
              <a:ext cx="533400" cy="533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87" name="Group 1286"/>
            <p:cNvGrpSpPr/>
            <p:nvPr/>
          </p:nvGrpSpPr>
          <p:grpSpPr>
            <a:xfrm>
              <a:off x="24278161" y="10350500"/>
              <a:ext cx="3297775" cy="1435102"/>
              <a:chOff x="16855413" y="10488303"/>
              <a:chExt cx="4005627" cy="1351858"/>
            </a:xfrm>
          </p:grpSpPr>
          <p:grpSp>
            <p:nvGrpSpPr>
              <p:cNvPr id="1288" name="Group 1287"/>
              <p:cNvGrpSpPr/>
              <p:nvPr/>
            </p:nvGrpSpPr>
            <p:grpSpPr>
              <a:xfrm>
                <a:off x="16855413" y="10488303"/>
                <a:ext cx="4005624" cy="646360"/>
                <a:chOff x="17000947" y="10360721"/>
                <a:chExt cx="4581080" cy="849143"/>
              </a:xfrm>
            </p:grpSpPr>
            <p:sp>
              <p:nvSpPr>
                <p:cNvPr id="1303" name="Rectangle 1302"/>
                <p:cNvSpPr/>
                <p:nvPr/>
              </p:nvSpPr>
              <p:spPr>
                <a:xfrm flipH="1" flipV="1">
                  <a:off x="19053921" y="10375605"/>
                  <a:ext cx="2528103" cy="89194"/>
                </a:xfrm>
                <a:prstGeom prst="rect">
                  <a:avLst/>
                </a:prstGeom>
                <a:solidFill>
                  <a:srgbClr val="CCFFCC"/>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04" name="Rectangle 1303"/>
                <p:cNvSpPr/>
                <p:nvPr/>
              </p:nvSpPr>
              <p:spPr>
                <a:xfrm flipH="1" flipV="1">
                  <a:off x="18383250" y="10363199"/>
                  <a:ext cx="675584" cy="101599"/>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05" name="Rectangle 1304"/>
                <p:cNvSpPr/>
                <p:nvPr/>
              </p:nvSpPr>
              <p:spPr>
                <a:xfrm flipH="1" flipV="1">
                  <a:off x="17000948" y="10360721"/>
                  <a:ext cx="1385472" cy="97731"/>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1306" name="Rectangle 1305"/>
                <p:cNvSpPr/>
                <p:nvPr/>
              </p:nvSpPr>
              <p:spPr>
                <a:xfrm flipH="1" flipV="1">
                  <a:off x="20412825" y="10562166"/>
                  <a:ext cx="1167650" cy="95250"/>
                </a:xfrm>
                <a:prstGeom prst="rect">
                  <a:avLst/>
                </a:prstGeom>
                <a:solidFill>
                  <a:srgbClr val="0000FF"/>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07" name="Rectangle 1306"/>
                <p:cNvSpPr/>
                <p:nvPr/>
              </p:nvSpPr>
              <p:spPr>
                <a:xfrm flipH="1" flipV="1">
                  <a:off x="19742150" y="10562166"/>
                  <a:ext cx="675584" cy="101599"/>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08" name="Rectangle 1307"/>
                <p:cNvSpPr/>
                <p:nvPr/>
              </p:nvSpPr>
              <p:spPr>
                <a:xfrm flipH="1" flipV="1">
                  <a:off x="17000949" y="10559153"/>
                  <a:ext cx="2741199" cy="98264"/>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1309" name="Rectangle 1308"/>
                <p:cNvSpPr/>
                <p:nvPr/>
              </p:nvSpPr>
              <p:spPr>
                <a:xfrm flipH="1" flipV="1">
                  <a:off x="18260171" y="10742704"/>
                  <a:ext cx="3321855" cy="103093"/>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10" name="Rectangle 1309"/>
                <p:cNvSpPr/>
                <p:nvPr/>
              </p:nvSpPr>
              <p:spPr>
                <a:xfrm flipH="1" flipV="1">
                  <a:off x="17589500" y="10744199"/>
                  <a:ext cx="675584" cy="101599"/>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11" name="Rectangle 1310"/>
                <p:cNvSpPr/>
                <p:nvPr/>
              </p:nvSpPr>
              <p:spPr>
                <a:xfrm flipH="1" flipV="1">
                  <a:off x="17000949" y="10747663"/>
                  <a:ext cx="587496" cy="98136"/>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1312" name="Rectangle 1311"/>
                <p:cNvSpPr/>
                <p:nvPr/>
              </p:nvSpPr>
              <p:spPr>
                <a:xfrm flipH="1" flipV="1">
                  <a:off x="17625170" y="10921293"/>
                  <a:ext cx="3956857" cy="102304"/>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13" name="Rectangle 1312"/>
                <p:cNvSpPr/>
                <p:nvPr/>
              </p:nvSpPr>
              <p:spPr>
                <a:xfrm flipH="1" flipV="1">
                  <a:off x="17000948" y="10921291"/>
                  <a:ext cx="629134" cy="102307"/>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14" name="Rectangle 1313"/>
                <p:cNvSpPr/>
                <p:nvPr/>
              </p:nvSpPr>
              <p:spPr>
                <a:xfrm flipH="1" flipV="1">
                  <a:off x="19638431" y="11109803"/>
                  <a:ext cx="1943594" cy="100059"/>
                </a:xfrm>
                <a:prstGeom prst="rect">
                  <a:avLst/>
                </a:prstGeom>
                <a:solidFill>
                  <a:srgbClr val="FFFF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15" name="Rectangle 1314"/>
                <p:cNvSpPr/>
                <p:nvPr/>
              </p:nvSpPr>
              <p:spPr>
                <a:xfrm flipH="1" flipV="1">
                  <a:off x="18961100" y="11108264"/>
                  <a:ext cx="675584" cy="101600"/>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16" name="Rectangle 1315"/>
                <p:cNvSpPr/>
                <p:nvPr/>
              </p:nvSpPr>
              <p:spPr>
                <a:xfrm flipH="1" flipV="1">
                  <a:off x="17000947" y="11114751"/>
                  <a:ext cx="2032113" cy="94264"/>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grpSp>
          <p:grpSp>
            <p:nvGrpSpPr>
              <p:cNvPr id="1289" name="Group 1288"/>
              <p:cNvGrpSpPr/>
              <p:nvPr/>
            </p:nvGrpSpPr>
            <p:grpSpPr>
              <a:xfrm>
                <a:off x="16855417" y="11200106"/>
                <a:ext cx="4005623" cy="640055"/>
                <a:chOff x="17000937" y="10361505"/>
                <a:chExt cx="4581074" cy="840859"/>
              </a:xfrm>
            </p:grpSpPr>
            <p:sp>
              <p:nvSpPr>
                <p:cNvPr id="1290" name="Rectangle 1289"/>
                <p:cNvSpPr/>
                <p:nvPr/>
              </p:nvSpPr>
              <p:spPr>
                <a:xfrm flipH="1" flipV="1">
                  <a:off x="19053919" y="10361505"/>
                  <a:ext cx="2528089" cy="103292"/>
                </a:xfrm>
                <a:prstGeom prst="rect">
                  <a:avLst/>
                </a:prstGeom>
                <a:solidFill>
                  <a:schemeClr val="accent4">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291" name="Rectangle 1290"/>
                <p:cNvSpPr/>
                <p:nvPr/>
              </p:nvSpPr>
              <p:spPr>
                <a:xfrm flipH="1" flipV="1">
                  <a:off x="18383250" y="10363199"/>
                  <a:ext cx="675584" cy="101599"/>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292" name="Rectangle 1291"/>
                <p:cNvSpPr/>
                <p:nvPr/>
              </p:nvSpPr>
              <p:spPr>
                <a:xfrm flipH="1" flipV="1">
                  <a:off x="17000938" y="10363988"/>
                  <a:ext cx="1385483" cy="94461"/>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1293" name="Rectangle 1292"/>
                <p:cNvSpPr/>
                <p:nvPr/>
              </p:nvSpPr>
              <p:spPr>
                <a:xfrm flipH="1" flipV="1">
                  <a:off x="20412822" y="10543815"/>
                  <a:ext cx="1169189" cy="101538"/>
                </a:xfrm>
                <a:prstGeom prst="rect">
                  <a:avLst/>
                </a:prstGeom>
                <a:solidFill>
                  <a:schemeClr val="accent5">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294" name="Rectangle 1293"/>
                <p:cNvSpPr/>
                <p:nvPr/>
              </p:nvSpPr>
              <p:spPr>
                <a:xfrm flipH="1" flipV="1">
                  <a:off x="19742150" y="10545482"/>
                  <a:ext cx="675584" cy="101599"/>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295" name="Rectangle 1294"/>
                <p:cNvSpPr/>
                <p:nvPr/>
              </p:nvSpPr>
              <p:spPr>
                <a:xfrm flipH="1" flipV="1">
                  <a:off x="17000939" y="10543815"/>
                  <a:ext cx="2747318" cy="96916"/>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1296" name="Rectangle 1295"/>
                <p:cNvSpPr/>
                <p:nvPr/>
              </p:nvSpPr>
              <p:spPr>
                <a:xfrm flipH="1" flipV="1">
                  <a:off x="17967424" y="10721163"/>
                  <a:ext cx="3611939" cy="107949"/>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297" name="Rectangle 1296"/>
                <p:cNvSpPr/>
                <p:nvPr/>
              </p:nvSpPr>
              <p:spPr>
                <a:xfrm flipH="1" flipV="1">
                  <a:off x="17292626" y="10727515"/>
                  <a:ext cx="675585" cy="101599"/>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298" name="Rectangle 1297"/>
                <p:cNvSpPr/>
                <p:nvPr/>
              </p:nvSpPr>
              <p:spPr>
                <a:xfrm flipH="1" flipV="1">
                  <a:off x="17003584" y="10726127"/>
                  <a:ext cx="296538" cy="104177"/>
                </a:xfrm>
                <a:prstGeom prst="rect">
                  <a:avLst/>
                </a:prstGeom>
                <a:solidFill>
                  <a:schemeClr val="accent3">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1299" name="Rectangle 1298"/>
                <p:cNvSpPr/>
                <p:nvPr/>
              </p:nvSpPr>
              <p:spPr>
                <a:xfrm flipH="1" flipV="1">
                  <a:off x="17138599" y="10909671"/>
                  <a:ext cx="4440766" cy="97236"/>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00" name="Rectangle 1299"/>
                <p:cNvSpPr/>
                <p:nvPr/>
              </p:nvSpPr>
              <p:spPr>
                <a:xfrm flipH="1" flipV="1">
                  <a:off x="17000938" y="10908437"/>
                  <a:ext cx="135314" cy="104177"/>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01" name="Rectangle 1300"/>
                <p:cNvSpPr/>
                <p:nvPr/>
              </p:nvSpPr>
              <p:spPr>
                <a:xfrm flipH="1" flipV="1">
                  <a:off x="20915332" y="11091579"/>
                  <a:ext cx="664032" cy="110785"/>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02" name="Rectangle 1301"/>
                <p:cNvSpPr/>
                <p:nvPr/>
              </p:nvSpPr>
              <p:spPr>
                <a:xfrm flipH="1" flipV="1">
                  <a:off x="17000937" y="11093224"/>
                  <a:ext cx="3915099" cy="104183"/>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grpSp>
        </p:grpSp>
        <p:sp>
          <p:nvSpPr>
            <p:cNvPr id="1433" name="TextBox 1432"/>
            <p:cNvSpPr txBox="1"/>
            <p:nvPr/>
          </p:nvSpPr>
          <p:spPr>
            <a:xfrm>
              <a:off x="14554200" y="9664700"/>
              <a:ext cx="14757400" cy="1015663"/>
            </a:xfrm>
            <a:prstGeom prst="rect">
              <a:avLst/>
            </a:prstGeom>
            <a:noFill/>
          </p:spPr>
          <p:txBody>
            <a:bodyPr wrap="square" rtlCol="0">
              <a:spAutoFit/>
            </a:bodyPr>
            <a:lstStyle/>
            <a:p>
              <a:pPr algn="ctr"/>
              <a:r>
                <a:rPr lang="en-US" sz="2800" b="1" dirty="0">
                  <a:solidFill>
                    <a:schemeClr val="bg1"/>
                  </a:solidFill>
                </a:rPr>
                <a:t>gDNA sheared by sonication, ~400bp fragments were selected using AMPure XP Beads</a:t>
              </a:r>
            </a:p>
            <a:p>
              <a:endParaRPr lang="en-US" sz="3200" b="1" dirty="0" smtClean="0"/>
            </a:p>
          </p:txBody>
        </p:sp>
      </p:grpSp>
      <p:grpSp>
        <p:nvGrpSpPr>
          <p:cNvPr id="24" name="Group 23"/>
          <p:cNvGrpSpPr/>
          <p:nvPr/>
        </p:nvGrpSpPr>
        <p:grpSpPr>
          <a:xfrm>
            <a:off x="21915967" y="14427192"/>
            <a:ext cx="6849533" cy="7732394"/>
            <a:chOff x="21915967" y="15042936"/>
            <a:chExt cx="6849533" cy="7732394"/>
          </a:xfrm>
        </p:grpSpPr>
        <p:sp>
          <p:nvSpPr>
            <p:cNvPr id="1420" name="Rounded Rectangle 1419"/>
            <p:cNvSpPr/>
            <p:nvPr/>
          </p:nvSpPr>
          <p:spPr>
            <a:xfrm>
              <a:off x="21915967" y="15053730"/>
              <a:ext cx="6849533" cy="7721600"/>
            </a:xfrm>
            <a:prstGeom prst="roundRect">
              <a:avLst/>
            </a:prstGeom>
            <a:solidFill>
              <a:schemeClr val="accent1">
                <a:lumMod val="50000"/>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2400" b="1" dirty="0" smtClean="0">
                <a:solidFill>
                  <a:schemeClr val="bg1"/>
                </a:solidFill>
              </a:endParaRPr>
            </a:p>
          </p:txBody>
        </p:sp>
        <p:sp>
          <p:nvSpPr>
            <p:cNvPr id="1431" name="TextBox 1430"/>
            <p:cNvSpPr txBox="1"/>
            <p:nvPr/>
          </p:nvSpPr>
          <p:spPr>
            <a:xfrm>
              <a:off x="22203834" y="15042936"/>
              <a:ext cx="6333066" cy="523220"/>
            </a:xfrm>
            <a:prstGeom prst="rect">
              <a:avLst/>
            </a:prstGeom>
            <a:noFill/>
          </p:spPr>
          <p:txBody>
            <a:bodyPr wrap="square" rtlCol="0">
              <a:spAutoFit/>
            </a:bodyPr>
            <a:lstStyle/>
            <a:p>
              <a:pPr algn="ctr"/>
              <a:r>
                <a:rPr lang="en-US" sz="2800" b="1" dirty="0" smtClean="0">
                  <a:solidFill>
                    <a:srgbClr val="FFFFFF"/>
                  </a:solidFill>
                </a:rPr>
                <a:t>Border-junction Capture Efficiency   </a:t>
              </a:r>
            </a:p>
          </p:txBody>
        </p:sp>
        <p:sp>
          <p:nvSpPr>
            <p:cNvPr id="1435" name="TextBox 1434"/>
            <p:cNvSpPr txBox="1"/>
            <p:nvPr/>
          </p:nvSpPr>
          <p:spPr>
            <a:xfrm>
              <a:off x="22000634" y="15595962"/>
              <a:ext cx="6764866" cy="400110"/>
            </a:xfrm>
            <a:prstGeom prst="rect">
              <a:avLst/>
            </a:prstGeom>
            <a:noFill/>
          </p:spPr>
          <p:txBody>
            <a:bodyPr wrap="square" rtlCol="0">
              <a:spAutoFit/>
            </a:bodyPr>
            <a:lstStyle/>
            <a:p>
              <a:r>
                <a:rPr lang="en-US" sz="2000" dirty="0" smtClean="0">
                  <a:solidFill>
                    <a:srgbClr val="FFFFFF"/>
                  </a:solidFill>
                </a:rPr>
                <a:t>Capture Efficiency for Left (LB) and Right (RB) Border sequences</a:t>
              </a:r>
            </a:p>
          </p:txBody>
        </p:sp>
        <p:sp>
          <p:nvSpPr>
            <p:cNvPr id="1436" name="TextBox 1435"/>
            <p:cNvSpPr txBox="1"/>
            <p:nvPr/>
          </p:nvSpPr>
          <p:spPr>
            <a:xfrm>
              <a:off x="21974057" y="19074610"/>
              <a:ext cx="6764866" cy="400110"/>
            </a:xfrm>
            <a:prstGeom prst="rect">
              <a:avLst/>
            </a:prstGeom>
            <a:noFill/>
          </p:spPr>
          <p:txBody>
            <a:bodyPr wrap="square" rtlCol="0">
              <a:spAutoFit/>
            </a:bodyPr>
            <a:lstStyle/>
            <a:p>
              <a:r>
                <a:rPr lang="en-US" sz="2000" dirty="0" smtClean="0">
                  <a:solidFill>
                    <a:srgbClr val="FFFFFF"/>
                  </a:solidFill>
                </a:rPr>
                <a:t>Fold enrichment for LB and RB after amplification</a:t>
              </a:r>
            </a:p>
          </p:txBody>
        </p:sp>
      </p:grpSp>
      <p:sp>
        <p:nvSpPr>
          <p:cNvPr id="1437" name="Rectangle 1436"/>
          <p:cNvSpPr/>
          <p:nvPr/>
        </p:nvSpPr>
        <p:spPr>
          <a:xfrm>
            <a:off x="14862566" y="22359309"/>
            <a:ext cx="14020800" cy="18128291"/>
          </a:xfrm>
          <a:prstGeom prst="rect">
            <a:avLst/>
          </a:prstGeom>
          <a:no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92" name="Group 1391"/>
          <p:cNvGrpSpPr/>
          <p:nvPr/>
        </p:nvGrpSpPr>
        <p:grpSpPr>
          <a:xfrm>
            <a:off x="14859000" y="22234923"/>
            <a:ext cx="13871965" cy="8324378"/>
            <a:chOff x="14859000" y="23197023"/>
            <a:chExt cx="13871965" cy="8324378"/>
          </a:xfrm>
        </p:grpSpPr>
        <p:sp>
          <p:nvSpPr>
            <p:cNvPr id="1438" name="TextBox 1437"/>
            <p:cNvSpPr txBox="1"/>
            <p:nvPr/>
          </p:nvSpPr>
          <p:spPr>
            <a:xfrm>
              <a:off x="14859000" y="23197023"/>
              <a:ext cx="13871965" cy="646331"/>
            </a:xfrm>
            <a:prstGeom prst="rect">
              <a:avLst/>
            </a:prstGeom>
            <a:noFill/>
          </p:spPr>
          <p:txBody>
            <a:bodyPr wrap="square" rtlCol="0">
              <a:spAutoFit/>
            </a:bodyPr>
            <a:lstStyle/>
            <a:p>
              <a:r>
                <a:rPr lang="en-US" sz="3600" b="1" dirty="0" smtClean="0">
                  <a:solidFill>
                    <a:schemeClr val="bg1"/>
                  </a:solidFill>
                </a:rPr>
                <a:t>(6) Sequence Analysis and T-DNA insertion </a:t>
              </a:r>
              <a:r>
                <a:rPr lang="en-US" sz="3600" b="1" dirty="0">
                  <a:solidFill>
                    <a:schemeClr val="bg1"/>
                  </a:solidFill>
                </a:rPr>
                <a:t>mapping*</a:t>
              </a:r>
              <a:endParaRPr lang="en-US" sz="3600" b="1" dirty="0" smtClean="0">
                <a:solidFill>
                  <a:schemeClr val="bg1"/>
                </a:solidFill>
              </a:endParaRPr>
            </a:p>
          </p:txBody>
        </p:sp>
        <p:grpSp>
          <p:nvGrpSpPr>
            <p:cNvPr id="9" name="Group 8"/>
            <p:cNvGrpSpPr/>
            <p:nvPr/>
          </p:nvGrpSpPr>
          <p:grpSpPr>
            <a:xfrm>
              <a:off x="15138400" y="23876001"/>
              <a:ext cx="13354253" cy="7645400"/>
              <a:chOff x="15138400" y="24434800"/>
              <a:chExt cx="13354253" cy="9276207"/>
            </a:xfrm>
          </p:grpSpPr>
          <p:sp>
            <p:nvSpPr>
              <p:cNvPr id="558" name="Down Arrow 557"/>
              <p:cNvSpPr/>
              <p:nvPr/>
            </p:nvSpPr>
            <p:spPr>
              <a:xfrm>
                <a:off x="17316930" y="31645649"/>
                <a:ext cx="1308390" cy="713951"/>
              </a:xfrm>
              <a:prstGeom prst="downArrow">
                <a:avLst/>
              </a:prstGeom>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15138400" y="24434800"/>
                <a:ext cx="13354253" cy="9276207"/>
                <a:chOff x="15138400" y="24079200"/>
                <a:chExt cx="13354253" cy="9276207"/>
              </a:xfrm>
            </p:grpSpPr>
            <p:sp>
              <p:nvSpPr>
                <p:cNvPr id="62" name="Rounded Rectangle 61"/>
                <p:cNvSpPr/>
                <p:nvPr/>
              </p:nvSpPr>
              <p:spPr>
                <a:xfrm>
                  <a:off x="15161932" y="24079200"/>
                  <a:ext cx="5964721" cy="1012481"/>
                </a:xfrm>
                <a:prstGeom prst="roundRect">
                  <a:avLst/>
                </a:prstGeom>
                <a:solidFill>
                  <a:srgbClr val="3366FF">
                    <a:alpha val="47000"/>
                  </a:srgb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3200" b="1" dirty="0" smtClean="0">
                      <a:solidFill>
                        <a:schemeClr val="bg1"/>
                      </a:solidFill>
                    </a:rPr>
                    <a:t>MiSeq 2 x 250bp Sequence Data</a:t>
                  </a:r>
                  <a:endParaRPr lang="en-US" sz="3200" b="1" dirty="0">
                    <a:solidFill>
                      <a:schemeClr val="bg1"/>
                    </a:solidFill>
                  </a:endParaRPr>
                </a:p>
              </p:txBody>
            </p:sp>
            <p:sp>
              <p:nvSpPr>
                <p:cNvPr id="63" name="Down Arrow 62"/>
                <p:cNvSpPr/>
                <p:nvPr/>
              </p:nvSpPr>
              <p:spPr>
                <a:xfrm>
                  <a:off x="17316930" y="25143249"/>
                  <a:ext cx="1308390" cy="713951"/>
                </a:xfrm>
                <a:prstGeom prst="downArrow">
                  <a:avLst/>
                </a:prstGeom>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1" name="TextBox 1440"/>
                <p:cNvSpPr txBox="1"/>
                <p:nvPr/>
              </p:nvSpPr>
              <p:spPr>
                <a:xfrm>
                  <a:off x="18779248" y="25119388"/>
                  <a:ext cx="1202072" cy="707886"/>
                </a:xfrm>
                <a:prstGeom prst="rect">
                  <a:avLst/>
                </a:prstGeom>
                <a:noFill/>
              </p:spPr>
              <p:txBody>
                <a:bodyPr wrap="none" rtlCol="0">
                  <a:spAutoFit/>
                </a:bodyPr>
                <a:lstStyle/>
                <a:p>
                  <a:r>
                    <a:rPr lang="en-US" sz="4000" b="1" dirty="0" smtClean="0">
                      <a:solidFill>
                        <a:schemeClr val="bg1"/>
                      </a:solidFill>
                    </a:rPr>
                    <a:t>flash</a:t>
                  </a:r>
                </a:p>
              </p:txBody>
            </p:sp>
            <p:sp>
              <p:nvSpPr>
                <p:cNvPr id="1442" name="Rounded Rectangle 1441"/>
                <p:cNvSpPr/>
                <p:nvPr/>
              </p:nvSpPr>
              <p:spPr>
                <a:xfrm>
                  <a:off x="15138400" y="25958800"/>
                  <a:ext cx="5988253" cy="1057089"/>
                </a:xfrm>
                <a:prstGeom prst="roundRect">
                  <a:avLst/>
                </a:prstGeom>
                <a:solidFill>
                  <a:srgbClr val="3366FF">
                    <a:alpha val="47000"/>
                  </a:srgb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3200" b="1" dirty="0" smtClean="0">
                      <a:solidFill>
                        <a:schemeClr val="bg1"/>
                      </a:solidFill>
                    </a:rPr>
                    <a:t>Overlapping paired-end reads</a:t>
                  </a:r>
                  <a:endParaRPr lang="en-US" sz="3200" b="1" dirty="0">
                    <a:solidFill>
                      <a:schemeClr val="bg1"/>
                    </a:solidFill>
                  </a:endParaRPr>
                </a:p>
              </p:txBody>
            </p:sp>
            <p:sp>
              <p:nvSpPr>
                <p:cNvPr id="1444" name="TextBox 1443"/>
                <p:cNvSpPr txBox="1"/>
                <p:nvPr/>
              </p:nvSpPr>
              <p:spPr>
                <a:xfrm>
                  <a:off x="18779248" y="27018196"/>
                  <a:ext cx="1143713" cy="707886"/>
                </a:xfrm>
                <a:prstGeom prst="rect">
                  <a:avLst/>
                </a:prstGeom>
                <a:noFill/>
              </p:spPr>
              <p:txBody>
                <a:bodyPr wrap="none" rtlCol="0">
                  <a:spAutoFit/>
                </a:bodyPr>
                <a:lstStyle/>
                <a:p>
                  <a:r>
                    <a:rPr lang="en-US" sz="4000" b="1" dirty="0" err="1" smtClean="0">
                      <a:solidFill>
                        <a:schemeClr val="bg1"/>
                      </a:solidFill>
                    </a:rPr>
                    <a:t>grep</a:t>
                  </a:r>
                  <a:endParaRPr lang="en-US" sz="4000" b="1" dirty="0" smtClean="0">
                    <a:solidFill>
                      <a:schemeClr val="bg1"/>
                    </a:solidFill>
                  </a:endParaRPr>
                </a:p>
              </p:txBody>
            </p:sp>
            <p:sp>
              <p:nvSpPr>
                <p:cNvPr id="1445" name="Rounded Rectangle 1444"/>
                <p:cNvSpPr/>
                <p:nvPr/>
              </p:nvSpPr>
              <p:spPr>
                <a:xfrm>
                  <a:off x="15161932" y="27810933"/>
                  <a:ext cx="5964721" cy="1308464"/>
                </a:xfrm>
                <a:prstGeom prst="roundRect">
                  <a:avLst/>
                </a:prstGeom>
                <a:solidFill>
                  <a:srgbClr val="3366FF">
                    <a:alpha val="47000"/>
                  </a:srgb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3200" b="1" dirty="0" smtClean="0">
                      <a:solidFill>
                        <a:schemeClr val="bg1"/>
                      </a:solidFill>
                    </a:rPr>
                    <a:t>Filter reads containing LB RB sequences</a:t>
                  </a:r>
                  <a:endParaRPr lang="en-US" sz="3200" b="1" dirty="0">
                    <a:solidFill>
                      <a:schemeClr val="bg1"/>
                    </a:solidFill>
                  </a:endParaRPr>
                </a:p>
              </p:txBody>
            </p:sp>
            <p:sp>
              <p:nvSpPr>
                <p:cNvPr id="1447" name="TextBox 1446"/>
                <p:cNvSpPr txBox="1"/>
                <p:nvPr/>
              </p:nvSpPr>
              <p:spPr>
                <a:xfrm>
                  <a:off x="18779248" y="29175611"/>
                  <a:ext cx="2683752" cy="584776"/>
                </a:xfrm>
                <a:prstGeom prst="rect">
                  <a:avLst/>
                </a:prstGeom>
                <a:noFill/>
              </p:spPr>
              <p:txBody>
                <a:bodyPr wrap="square" rtlCol="0">
                  <a:spAutoFit/>
                </a:bodyPr>
                <a:lstStyle/>
                <a:p>
                  <a:r>
                    <a:rPr lang="en-US" sz="3200" b="1" dirty="0" smtClean="0">
                      <a:solidFill>
                        <a:schemeClr val="bg1"/>
                      </a:solidFill>
                    </a:rPr>
                    <a:t>Bowtie2 - local</a:t>
                  </a:r>
                </a:p>
              </p:txBody>
            </p:sp>
            <p:sp>
              <p:nvSpPr>
                <p:cNvPr id="1448" name="Rounded Rectangle 1447"/>
                <p:cNvSpPr/>
                <p:nvPr/>
              </p:nvSpPr>
              <p:spPr>
                <a:xfrm>
                  <a:off x="15161932" y="29951443"/>
                  <a:ext cx="5964721" cy="1308464"/>
                </a:xfrm>
                <a:prstGeom prst="roundRect">
                  <a:avLst/>
                </a:prstGeom>
                <a:solidFill>
                  <a:srgbClr val="3366FF">
                    <a:alpha val="47000"/>
                  </a:srgb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3200" b="1" dirty="0" smtClean="0">
                      <a:solidFill>
                        <a:schemeClr val="bg1"/>
                      </a:solidFill>
                    </a:rPr>
                    <a:t>Map Border–</a:t>
                  </a:r>
                  <a:r>
                    <a:rPr lang="en-US" sz="3200" b="1" dirty="0" err="1" smtClean="0">
                      <a:solidFill>
                        <a:schemeClr val="bg1"/>
                      </a:solidFill>
                    </a:rPr>
                    <a:t>gDNA</a:t>
                  </a:r>
                  <a:r>
                    <a:rPr lang="en-US" sz="3200" b="1" dirty="0" smtClean="0">
                      <a:solidFill>
                        <a:schemeClr val="bg1"/>
                      </a:solidFill>
                    </a:rPr>
                    <a:t> junction reads to genome</a:t>
                  </a:r>
                  <a:endParaRPr lang="en-US" sz="3200" b="1" dirty="0">
                    <a:solidFill>
                      <a:schemeClr val="bg1"/>
                    </a:solidFill>
                  </a:endParaRPr>
                </a:p>
              </p:txBody>
            </p:sp>
            <p:sp>
              <p:nvSpPr>
                <p:cNvPr id="1450" name="TextBox 1449"/>
                <p:cNvSpPr txBox="1"/>
                <p:nvPr/>
              </p:nvSpPr>
              <p:spPr>
                <a:xfrm>
                  <a:off x="18753847" y="31117090"/>
                  <a:ext cx="2340853" cy="830997"/>
                </a:xfrm>
                <a:prstGeom prst="rect">
                  <a:avLst/>
                </a:prstGeom>
                <a:noFill/>
              </p:spPr>
              <p:txBody>
                <a:bodyPr wrap="square" rtlCol="0">
                  <a:spAutoFit/>
                </a:bodyPr>
                <a:lstStyle/>
                <a:p>
                  <a:r>
                    <a:rPr lang="en-US" sz="2400" b="1" dirty="0" err="1" smtClean="0">
                      <a:solidFill>
                        <a:schemeClr val="bg1"/>
                      </a:solidFill>
                    </a:rPr>
                    <a:t>readGAligments</a:t>
                  </a:r>
                  <a:r>
                    <a:rPr lang="en-US" sz="2400" b="1" dirty="0">
                      <a:solidFill>
                        <a:schemeClr val="bg1"/>
                      </a:solidFill>
                    </a:rPr>
                    <a:t>, coverage</a:t>
                  </a:r>
                  <a:r>
                    <a:rPr lang="en-US" sz="2400" b="1" dirty="0" smtClean="0">
                      <a:solidFill>
                        <a:schemeClr val="bg1"/>
                      </a:solidFill>
                    </a:rPr>
                    <a:t>, peaks</a:t>
                  </a:r>
                  <a:endParaRPr lang="en-US" sz="2400" b="1" dirty="0">
                    <a:solidFill>
                      <a:schemeClr val="bg1"/>
                    </a:solidFill>
                  </a:endParaRPr>
                </a:p>
              </p:txBody>
            </p:sp>
            <p:sp>
              <p:nvSpPr>
                <p:cNvPr id="1451" name="Rounded Rectangle 1450"/>
                <p:cNvSpPr/>
                <p:nvPr/>
              </p:nvSpPr>
              <p:spPr>
                <a:xfrm>
                  <a:off x="15161932" y="32046943"/>
                  <a:ext cx="5964721" cy="1308464"/>
                </a:xfrm>
                <a:prstGeom prst="roundRect">
                  <a:avLst/>
                </a:prstGeom>
                <a:solidFill>
                  <a:srgbClr val="3366FF">
                    <a:alpha val="47000"/>
                  </a:srgb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3200" b="1" dirty="0" smtClean="0">
                      <a:solidFill>
                        <a:schemeClr val="bg1"/>
                      </a:solidFill>
                    </a:rPr>
                    <a:t>Coverage &gt;100 reads for each insertion site</a:t>
                  </a:r>
                </a:p>
                <a:p>
                  <a:pPr algn="ctr"/>
                  <a:endParaRPr lang="en-US" sz="3200" b="1" dirty="0">
                    <a:solidFill>
                      <a:schemeClr val="bg1"/>
                    </a:solidFill>
                  </a:endParaRPr>
                </a:p>
              </p:txBody>
            </p:sp>
            <p:sp>
              <p:nvSpPr>
                <p:cNvPr id="1452" name="Rounded Rectangle 1451"/>
                <p:cNvSpPr/>
                <p:nvPr/>
              </p:nvSpPr>
              <p:spPr>
                <a:xfrm>
                  <a:off x="22527932" y="24079200"/>
                  <a:ext cx="5964721" cy="1037881"/>
                </a:xfrm>
                <a:prstGeom prst="roundRect">
                  <a:avLst/>
                </a:prstGeom>
                <a:solidFill>
                  <a:srgbClr val="3366FF">
                    <a:alpha val="47000"/>
                  </a:srgb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2400" b="1" dirty="0" smtClean="0">
                      <a:solidFill>
                        <a:schemeClr val="bg1"/>
                      </a:solidFill>
                    </a:rPr>
                    <a:t>* 5,718,350 paired end reads for 21 lines</a:t>
                  </a:r>
                </a:p>
                <a:p>
                  <a:pPr algn="ctr"/>
                  <a:r>
                    <a:rPr lang="en-US" sz="2400" b="1" dirty="0" smtClean="0">
                      <a:solidFill>
                        <a:schemeClr val="bg1"/>
                      </a:solidFill>
                    </a:rPr>
                    <a:t>(min 94,890, max 652,658)</a:t>
                  </a:r>
                </a:p>
                <a:p>
                  <a:pPr algn="ctr"/>
                  <a:endParaRPr lang="en-US" sz="2400" b="1" dirty="0" smtClean="0">
                    <a:solidFill>
                      <a:schemeClr val="bg1"/>
                    </a:solidFill>
                  </a:endParaRPr>
                </a:p>
                <a:p>
                  <a:pPr algn="ctr"/>
                  <a:endParaRPr lang="en-US" sz="2400" b="1" dirty="0">
                    <a:solidFill>
                      <a:schemeClr val="bg1"/>
                    </a:solidFill>
                  </a:endParaRPr>
                </a:p>
              </p:txBody>
            </p:sp>
            <p:sp>
              <p:nvSpPr>
                <p:cNvPr id="1453" name="Down Arrow 1452"/>
                <p:cNvSpPr/>
                <p:nvPr/>
              </p:nvSpPr>
              <p:spPr>
                <a:xfrm>
                  <a:off x="24682930" y="25143249"/>
                  <a:ext cx="1308390" cy="713951"/>
                </a:xfrm>
                <a:prstGeom prst="downArrow">
                  <a:avLst/>
                </a:prstGeom>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4" name="Rounded Rectangle 1453"/>
                <p:cNvSpPr/>
                <p:nvPr/>
              </p:nvSpPr>
              <p:spPr>
                <a:xfrm>
                  <a:off x="22504400" y="25958800"/>
                  <a:ext cx="5988253" cy="1057089"/>
                </a:xfrm>
                <a:prstGeom prst="roundRect">
                  <a:avLst/>
                </a:prstGeom>
                <a:solidFill>
                  <a:srgbClr val="3366FF">
                    <a:alpha val="47000"/>
                  </a:srgb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2400" b="1" dirty="0" smtClean="0">
                      <a:solidFill>
                        <a:schemeClr val="bg1"/>
                      </a:solidFill>
                    </a:rPr>
                    <a:t>* 4,775,720 longer reads (390 </a:t>
                  </a:r>
                  <a:r>
                    <a:rPr lang="en-US" sz="2400" b="1" dirty="0" err="1" smtClean="0">
                      <a:solidFill>
                        <a:schemeClr val="bg1"/>
                      </a:solidFill>
                    </a:rPr>
                    <a:t>bp</a:t>
                  </a:r>
                  <a:r>
                    <a:rPr lang="en-US" sz="2400" b="1" dirty="0" smtClean="0">
                      <a:solidFill>
                        <a:schemeClr val="bg1"/>
                      </a:solidFill>
                    </a:rPr>
                    <a:t>)</a:t>
                  </a:r>
                </a:p>
                <a:p>
                  <a:pPr algn="ctr"/>
                  <a:r>
                    <a:rPr lang="en-US" sz="2400" b="1" dirty="0" smtClean="0">
                      <a:solidFill>
                        <a:schemeClr val="bg1"/>
                      </a:solidFill>
                    </a:rPr>
                    <a:t>(83%, min 73,547, max 534,791)</a:t>
                  </a:r>
                  <a:endParaRPr lang="en-US" sz="2400" b="1" dirty="0">
                    <a:solidFill>
                      <a:schemeClr val="bg1"/>
                    </a:solidFill>
                  </a:endParaRPr>
                </a:p>
              </p:txBody>
            </p:sp>
            <p:sp>
              <p:nvSpPr>
                <p:cNvPr id="1456" name="Rounded Rectangle 1455"/>
                <p:cNvSpPr/>
                <p:nvPr/>
              </p:nvSpPr>
              <p:spPr>
                <a:xfrm>
                  <a:off x="22527932" y="27810933"/>
                  <a:ext cx="5964721" cy="1308464"/>
                </a:xfrm>
                <a:prstGeom prst="roundRect">
                  <a:avLst/>
                </a:prstGeom>
                <a:solidFill>
                  <a:srgbClr val="3366FF">
                    <a:alpha val="47000"/>
                  </a:srgb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2800" b="1" dirty="0" smtClean="0">
                      <a:solidFill>
                        <a:schemeClr val="bg1"/>
                      </a:solidFill>
                    </a:rPr>
                    <a:t>* 229,856 border containing reads</a:t>
                  </a:r>
                </a:p>
                <a:p>
                  <a:pPr algn="ctr"/>
                  <a:r>
                    <a:rPr lang="en-US" sz="2800" b="1" dirty="0" smtClean="0">
                      <a:solidFill>
                        <a:schemeClr val="bg1"/>
                      </a:solidFill>
                    </a:rPr>
                    <a:t>(4.8%, min 2079, max 31,885)</a:t>
                  </a:r>
                  <a:endParaRPr lang="en-US" sz="2800" b="1" dirty="0">
                    <a:solidFill>
                      <a:schemeClr val="bg1"/>
                    </a:solidFill>
                  </a:endParaRPr>
                </a:p>
              </p:txBody>
            </p:sp>
            <p:sp>
              <p:nvSpPr>
                <p:cNvPr id="1458" name="Rounded Rectangle 1457"/>
                <p:cNvSpPr/>
                <p:nvPr/>
              </p:nvSpPr>
              <p:spPr>
                <a:xfrm>
                  <a:off x="22527932" y="29951443"/>
                  <a:ext cx="5964721" cy="1308464"/>
                </a:xfrm>
                <a:prstGeom prst="roundRect">
                  <a:avLst/>
                </a:prstGeom>
                <a:solidFill>
                  <a:srgbClr val="3366FF">
                    <a:alpha val="47000"/>
                  </a:srgb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3200" b="1" dirty="0" smtClean="0">
                      <a:solidFill>
                        <a:schemeClr val="bg1"/>
                      </a:solidFill>
                    </a:rPr>
                    <a:t>* 154,342 junction reads</a:t>
                  </a:r>
                </a:p>
                <a:p>
                  <a:pPr algn="ctr"/>
                  <a:r>
                    <a:rPr lang="en-US" sz="3200" b="1" dirty="0" smtClean="0">
                      <a:solidFill>
                        <a:schemeClr val="bg1"/>
                      </a:solidFill>
                    </a:rPr>
                    <a:t>(67.1%, min 1,095, max 20,101</a:t>
                  </a:r>
                  <a:endParaRPr lang="en-US" sz="3200" b="1" dirty="0">
                    <a:solidFill>
                      <a:schemeClr val="bg1"/>
                    </a:solidFill>
                  </a:endParaRPr>
                </a:p>
              </p:txBody>
            </p:sp>
            <p:sp>
              <p:nvSpPr>
                <p:cNvPr id="1460" name="Rounded Rectangle 1459"/>
                <p:cNvSpPr/>
                <p:nvPr/>
              </p:nvSpPr>
              <p:spPr>
                <a:xfrm>
                  <a:off x="22527932" y="32046943"/>
                  <a:ext cx="5964721" cy="1308464"/>
                </a:xfrm>
                <a:prstGeom prst="roundRect">
                  <a:avLst/>
                </a:prstGeom>
                <a:solidFill>
                  <a:srgbClr val="3366FF">
                    <a:alpha val="47000"/>
                  </a:srgb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3200" b="1" dirty="0" smtClean="0">
                      <a:solidFill>
                        <a:schemeClr val="bg1"/>
                      </a:solidFill>
                    </a:rPr>
                    <a:t>* 26 different insertions mapped</a:t>
                  </a:r>
                </a:p>
              </p:txBody>
            </p:sp>
            <p:sp>
              <p:nvSpPr>
                <p:cNvPr id="554" name="Down Arrow 553"/>
                <p:cNvSpPr/>
                <p:nvPr/>
              </p:nvSpPr>
              <p:spPr>
                <a:xfrm>
                  <a:off x="17316930" y="27048249"/>
                  <a:ext cx="1308390" cy="713951"/>
                </a:xfrm>
                <a:prstGeom prst="downArrow">
                  <a:avLst/>
                </a:prstGeom>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5" name="Down Arrow 554"/>
                <p:cNvSpPr/>
                <p:nvPr/>
              </p:nvSpPr>
              <p:spPr>
                <a:xfrm>
                  <a:off x="24682930" y="27048249"/>
                  <a:ext cx="1308390" cy="713951"/>
                </a:xfrm>
                <a:prstGeom prst="downArrow">
                  <a:avLst/>
                </a:prstGeom>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6" name="Down Arrow 555"/>
                <p:cNvSpPr/>
                <p:nvPr/>
              </p:nvSpPr>
              <p:spPr>
                <a:xfrm>
                  <a:off x="17316930" y="29181849"/>
                  <a:ext cx="1308390" cy="713951"/>
                </a:xfrm>
                <a:prstGeom prst="downArrow">
                  <a:avLst/>
                </a:prstGeom>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7" name="Down Arrow 556"/>
                <p:cNvSpPr/>
                <p:nvPr/>
              </p:nvSpPr>
              <p:spPr>
                <a:xfrm>
                  <a:off x="24682930" y="29181849"/>
                  <a:ext cx="1308390" cy="713951"/>
                </a:xfrm>
                <a:prstGeom prst="downArrow">
                  <a:avLst/>
                </a:prstGeom>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9" name="Down Arrow 558"/>
                <p:cNvSpPr/>
                <p:nvPr/>
              </p:nvSpPr>
              <p:spPr>
                <a:xfrm>
                  <a:off x="24682930" y="31290049"/>
                  <a:ext cx="1308390" cy="713951"/>
                </a:xfrm>
                <a:prstGeom prst="downArrow">
                  <a:avLst/>
                </a:prstGeom>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aphicFrame>
        <p:nvGraphicFramePr>
          <p:cNvPr id="13" name="Table 12"/>
          <p:cNvGraphicFramePr>
            <a:graphicFrameLocks noGrp="1"/>
          </p:cNvGraphicFramePr>
          <p:nvPr>
            <p:extLst>
              <p:ext uri="{D42A27DB-BD31-4B8C-83A1-F6EECF244321}">
                <p14:modId xmlns:p14="http://schemas.microsoft.com/office/powerpoint/2010/main" val="4122325720"/>
              </p:ext>
            </p:extLst>
          </p:nvPr>
        </p:nvGraphicFramePr>
        <p:xfrm>
          <a:off x="14986000" y="31397491"/>
          <a:ext cx="13766800" cy="8991608"/>
        </p:xfrm>
        <a:graphic>
          <a:graphicData uri="http://schemas.openxmlformats.org/drawingml/2006/table">
            <a:tbl>
              <a:tblPr/>
              <a:tblGrid>
                <a:gridCol w="3533888"/>
                <a:gridCol w="2704193"/>
                <a:gridCol w="2396898"/>
                <a:gridCol w="2181792"/>
                <a:gridCol w="2950029"/>
              </a:tblGrid>
              <a:tr h="423134">
                <a:tc>
                  <a:txBody>
                    <a:bodyPr/>
                    <a:lstStyle/>
                    <a:p>
                      <a:pPr algn="ctr" fontAlgn="b"/>
                      <a:r>
                        <a:rPr lang="en-US" sz="2400" b="1" i="0" u="none" strike="noStrike" dirty="0">
                          <a:solidFill>
                            <a:schemeClr val="bg1"/>
                          </a:solidFill>
                          <a:effectLst/>
                          <a:latin typeface="Calibri"/>
                        </a:rPr>
                        <a:t>Expression</a:t>
                      </a:r>
                    </a:p>
                  </a:txBody>
                  <a:tcPr marL="12700" marR="12700" marT="1270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50000"/>
                        <a:alpha val="54000"/>
                      </a:schemeClr>
                    </a:solidFill>
                  </a:tcPr>
                </a:tc>
                <a:tc>
                  <a:txBody>
                    <a:bodyPr/>
                    <a:lstStyle/>
                    <a:p>
                      <a:pPr algn="ctr" fontAlgn="b"/>
                      <a:r>
                        <a:rPr lang="en-US" sz="2400" b="1" i="0" u="none" strike="noStrike" dirty="0">
                          <a:solidFill>
                            <a:schemeClr val="bg1"/>
                          </a:solidFill>
                          <a:effectLst/>
                          <a:latin typeface="Calibri"/>
                        </a:rPr>
                        <a:t>Line</a:t>
                      </a:r>
                    </a:p>
                  </a:txBody>
                  <a:tcPr marL="12700" marR="12700" marT="1270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50000"/>
                        <a:alpha val="54000"/>
                      </a:schemeClr>
                    </a:solidFill>
                  </a:tcPr>
                </a:tc>
                <a:tc>
                  <a:txBody>
                    <a:bodyPr/>
                    <a:lstStyle/>
                    <a:p>
                      <a:pPr algn="ctr" fontAlgn="b"/>
                      <a:r>
                        <a:rPr lang="en-US" sz="2400" b="1" i="0" u="none" strike="noStrike" dirty="0" smtClean="0">
                          <a:solidFill>
                            <a:schemeClr val="bg1"/>
                          </a:solidFill>
                          <a:effectLst/>
                          <a:latin typeface="Calibri"/>
                        </a:rPr>
                        <a:t># </a:t>
                      </a:r>
                      <a:r>
                        <a:rPr lang="en-US" sz="2400" b="1" i="0" u="none" strike="noStrike" dirty="0">
                          <a:solidFill>
                            <a:schemeClr val="bg1"/>
                          </a:solidFill>
                          <a:effectLst/>
                          <a:latin typeface="Calibri"/>
                        </a:rPr>
                        <a:t>of insertions</a:t>
                      </a:r>
                    </a:p>
                  </a:txBody>
                  <a:tcPr marL="12700" marR="12700" marT="1270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50000"/>
                        <a:alpha val="54000"/>
                      </a:schemeClr>
                    </a:solidFill>
                  </a:tcPr>
                </a:tc>
                <a:tc>
                  <a:txBody>
                    <a:bodyPr/>
                    <a:lstStyle/>
                    <a:p>
                      <a:pPr algn="ctr" fontAlgn="b"/>
                      <a:r>
                        <a:rPr lang="en-US" sz="2400" b="1" i="0" u="none" strike="noStrike" dirty="0" err="1">
                          <a:solidFill>
                            <a:schemeClr val="bg1"/>
                          </a:solidFill>
                          <a:effectLst/>
                          <a:latin typeface="Calibri"/>
                        </a:rPr>
                        <a:t>Chr</a:t>
                      </a:r>
                      <a:r>
                        <a:rPr lang="en-US" sz="2400" b="1" i="0" u="none" strike="noStrike" dirty="0">
                          <a:solidFill>
                            <a:schemeClr val="bg1"/>
                          </a:solidFill>
                          <a:effectLst/>
                          <a:latin typeface="Calibri"/>
                        </a:rPr>
                        <a:t> Location</a:t>
                      </a:r>
                    </a:p>
                  </a:txBody>
                  <a:tcPr marL="12700" marR="12700" marT="1270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50000"/>
                        <a:alpha val="54000"/>
                      </a:schemeClr>
                    </a:solidFill>
                  </a:tcPr>
                </a:tc>
                <a:tc>
                  <a:txBody>
                    <a:bodyPr/>
                    <a:lstStyle/>
                    <a:p>
                      <a:pPr algn="ctr" fontAlgn="b"/>
                      <a:r>
                        <a:rPr lang="en-US" sz="2400" b="1" i="0" u="none" strike="noStrike" dirty="0">
                          <a:solidFill>
                            <a:schemeClr val="bg1"/>
                          </a:solidFill>
                          <a:effectLst/>
                          <a:latin typeface="Calibri"/>
                        </a:rPr>
                        <a:t>Nearest Gene</a:t>
                      </a:r>
                    </a:p>
                  </a:txBody>
                  <a:tcPr marL="12700" marR="12700" marT="1270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50000"/>
                        <a:alpha val="54000"/>
                      </a:schemeClr>
                    </a:solidFill>
                  </a:tcPr>
                </a:tc>
              </a:tr>
              <a:tr h="407267">
                <a:tc>
                  <a:txBody>
                    <a:bodyPr/>
                    <a:lstStyle/>
                    <a:p>
                      <a:pPr algn="ctr" fontAlgn="b"/>
                      <a:r>
                        <a:rPr lang="en-US" sz="2400" b="1" i="0" u="none" strike="noStrike" dirty="0" smtClean="0">
                          <a:solidFill>
                            <a:schemeClr val="bg1"/>
                          </a:solidFill>
                          <a:effectLst/>
                          <a:latin typeface="Calibri"/>
                        </a:rPr>
                        <a:t>Near-constitutive</a:t>
                      </a:r>
                      <a:endParaRPr lang="en-US" sz="2400" b="1" i="0" u="none" strike="noStrike" dirty="0">
                        <a:solidFill>
                          <a:schemeClr val="bg1"/>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4">
                        <a:lumMod val="75000"/>
                        <a:alpha val="54000"/>
                      </a:schemeClr>
                    </a:solidFill>
                  </a:tcPr>
                </a:tc>
                <a:tc>
                  <a:txBody>
                    <a:bodyPr/>
                    <a:lstStyle/>
                    <a:p>
                      <a:pPr algn="ctr" fontAlgn="b"/>
                      <a:r>
                        <a:rPr lang="en-US" sz="2400" b="1" i="0" u="none" strike="noStrike" dirty="0">
                          <a:solidFill>
                            <a:schemeClr val="bg1"/>
                          </a:solidFill>
                          <a:effectLst/>
                          <a:latin typeface="Calibri"/>
                        </a:rPr>
                        <a:t>35S:TRAP 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4">
                        <a:lumMod val="75000"/>
                        <a:alpha val="54000"/>
                      </a:schemeClr>
                    </a:solidFill>
                  </a:tcPr>
                </a:tc>
                <a:tc>
                  <a:txBody>
                    <a:bodyPr/>
                    <a:lstStyle/>
                    <a:p>
                      <a:pPr algn="ctr" fontAlgn="b"/>
                      <a:r>
                        <a:rPr lang="en-US" sz="2400" b="1" i="0" u="none" strike="noStrike" dirty="0">
                          <a:solidFill>
                            <a:schemeClr val="bg1"/>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accent4">
                        <a:lumMod val="75000"/>
                        <a:alpha val="54000"/>
                      </a:schemeClr>
                    </a:solidFill>
                  </a:tcPr>
                </a:tc>
                <a:tc>
                  <a:txBody>
                    <a:bodyPr/>
                    <a:lstStyle/>
                    <a:p>
                      <a:pPr algn="ctr" fontAlgn="b"/>
                      <a:r>
                        <a:rPr lang="de-DE" sz="2400" b="1" i="0" u="none" strike="noStrike" dirty="0" err="1">
                          <a:solidFill>
                            <a:schemeClr val="bg1"/>
                          </a:solidFill>
                          <a:effectLst/>
                          <a:latin typeface="Calibri"/>
                        </a:rPr>
                        <a:t>Chr</a:t>
                      </a:r>
                      <a:r>
                        <a:rPr lang="de-DE" sz="2400" b="1" i="0" u="none" strike="noStrike" dirty="0">
                          <a:solidFill>
                            <a:schemeClr val="bg1"/>
                          </a:solidFill>
                          <a:effectLst/>
                          <a:latin typeface="Calibri"/>
                        </a:rPr>
                        <a:t> 4</a:t>
                      </a:r>
                    </a:p>
                  </a:txBody>
                  <a:tcPr marL="12700" marR="12700" marT="12700" marB="0" anchor="b">
                    <a:lnL>
                      <a:noFill/>
                    </a:lnL>
                    <a:lnR>
                      <a:noFill/>
                    </a:lnR>
                    <a:lnT w="12700" cap="flat" cmpd="sng" algn="ctr">
                      <a:solidFill>
                        <a:srgbClr val="000000"/>
                      </a:solidFill>
                      <a:prstDash val="solid"/>
                      <a:round/>
                      <a:headEnd type="none" w="med" len="med"/>
                      <a:tailEnd type="none" w="med" len="med"/>
                    </a:lnT>
                    <a:lnB>
                      <a:noFill/>
                    </a:lnB>
                    <a:solidFill>
                      <a:schemeClr val="accent4">
                        <a:lumMod val="75000"/>
                        <a:alpha val="54000"/>
                      </a:schemeClr>
                    </a:solidFill>
                  </a:tcPr>
                </a:tc>
                <a:tc>
                  <a:txBody>
                    <a:bodyPr/>
                    <a:lstStyle/>
                    <a:p>
                      <a:pPr algn="ctr" fontAlgn="b"/>
                      <a:r>
                        <a:rPr lang="en-US" sz="2400" b="1" i="0" u="none" strike="noStrike" dirty="0">
                          <a:solidFill>
                            <a:schemeClr val="bg1"/>
                          </a:solidFill>
                          <a:effectLst/>
                          <a:latin typeface="Calibri"/>
                        </a:rPr>
                        <a:t>LOC_Os04g18140</a:t>
                      </a:r>
                    </a:p>
                  </a:txBody>
                  <a:tcPr marL="12700" marR="12700" marT="1270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4">
                        <a:lumMod val="75000"/>
                        <a:alpha val="54000"/>
                      </a:schemeClr>
                    </a:solidFill>
                  </a:tcPr>
                </a:tc>
              </a:tr>
              <a:tr h="407267">
                <a:tc>
                  <a:txBody>
                    <a:bodyPr/>
                    <a:lstStyle/>
                    <a:p>
                      <a:pPr algn="ctr" fontAlgn="b"/>
                      <a:r>
                        <a:rPr lang="en-US" sz="2400" b="1" i="0" u="none" strike="noStrike" dirty="0" smtClean="0">
                          <a:solidFill>
                            <a:schemeClr val="bg1"/>
                          </a:solidFill>
                          <a:effectLst/>
                          <a:latin typeface="Calibri"/>
                        </a:rPr>
                        <a:t>Near-constitutive</a:t>
                      </a:r>
                      <a:endParaRPr lang="en-US" sz="2400" b="1" i="0" u="none" strike="noStrike" dirty="0">
                        <a:solidFill>
                          <a:schemeClr val="bg1"/>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35S:TRAP 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dirty="0">
                          <a:solidFill>
                            <a:schemeClr val="bg1"/>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chemeClr val="accent4">
                        <a:lumMod val="75000"/>
                        <a:alpha val="54000"/>
                      </a:schemeClr>
                    </a:solidFill>
                  </a:tcPr>
                </a:tc>
                <a:tc>
                  <a:txBody>
                    <a:bodyPr/>
                    <a:lstStyle/>
                    <a:p>
                      <a:pPr algn="ctr" fontAlgn="b"/>
                      <a:r>
                        <a:rPr lang="de-DE" sz="2400" b="1" i="0" u="none" strike="noStrike">
                          <a:solidFill>
                            <a:schemeClr val="bg1"/>
                          </a:solidFill>
                          <a:effectLst/>
                          <a:latin typeface="Calibri"/>
                        </a:rPr>
                        <a:t>Chr 8</a:t>
                      </a:r>
                    </a:p>
                  </a:txBody>
                  <a:tcPr marL="12700" marR="12700" marT="12700" marB="0" anchor="b">
                    <a:lnL>
                      <a:noFill/>
                    </a:lnL>
                    <a:lnR>
                      <a:noFill/>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LOC_Os08g31100</a:t>
                      </a:r>
                    </a:p>
                  </a:txBody>
                  <a:tcPr marL="12700" marR="12700" marT="12700" marB="0" anchor="b">
                    <a:lnL>
                      <a:noFill/>
                    </a:lnL>
                    <a:lnR w="1270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r>
              <a:tr h="407267">
                <a:tc>
                  <a:txBody>
                    <a:bodyPr/>
                    <a:lstStyle/>
                    <a:p>
                      <a:pPr algn="ctr" fontAlgn="b"/>
                      <a:r>
                        <a:rPr lang="en-US" sz="2400" b="1" i="0" u="none" strike="noStrike" dirty="0" smtClean="0">
                          <a:solidFill>
                            <a:schemeClr val="bg1"/>
                          </a:solidFill>
                          <a:effectLst/>
                          <a:latin typeface="Calibri"/>
                        </a:rPr>
                        <a:t>Near-constitutive</a:t>
                      </a:r>
                      <a:endParaRPr lang="en-US" sz="2400" b="1" i="0" u="none" strike="noStrike" dirty="0">
                        <a:solidFill>
                          <a:schemeClr val="bg1"/>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35S:TRAP 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chemeClr val="accent4">
                        <a:lumMod val="75000"/>
                        <a:alpha val="54000"/>
                      </a:schemeClr>
                    </a:solidFill>
                  </a:tcPr>
                </a:tc>
                <a:tc>
                  <a:txBody>
                    <a:bodyPr/>
                    <a:lstStyle/>
                    <a:p>
                      <a:pPr algn="ctr" fontAlgn="b"/>
                      <a:r>
                        <a:rPr lang="de-DE" sz="2400" b="1" i="0" u="none" strike="noStrike">
                          <a:solidFill>
                            <a:schemeClr val="bg1"/>
                          </a:solidFill>
                          <a:effectLst/>
                          <a:latin typeface="Calibri"/>
                        </a:rPr>
                        <a:t>Chr 4</a:t>
                      </a:r>
                    </a:p>
                  </a:txBody>
                  <a:tcPr marL="12700" marR="12700" marT="12700" marB="0" anchor="b">
                    <a:lnL>
                      <a:noFill/>
                    </a:lnL>
                    <a:lnR>
                      <a:noFill/>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LOC_Os04g55800</a:t>
                      </a:r>
                    </a:p>
                  </a:txBody>
                  <a:tcPr marL="12700" marR="12700" marT="12700" marB="0" anchor="b">
                    <a:lnL>
                      <a:noFill/>
                    </a:lnL>
                    <a:lnR w="1270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r>
              <a:tr h="407267">
                <a:tc>
                  <a:txBody>
                    <a:bodyPr/>
                    <a:lstStyle/>
                    <a:p>
                      <a:pPr algn="ctr" fontAlgn="b"/>
                      <a:r>
                        <a:rPr lang="en-US" sz="2400" b="1" i="0" u="none" strike="noStrike" dirty="0" smtClean="0">
                          <a:solidFill>
                            <a:schemeClr val="bg1"/>
                          </a:solidFill>
                          <a:effectLst/>
                          <a:latin typeface="Calibri"/>
                        </a:rPr>
                        <a:t>Near-constitutive</a:t>
                      </a:r>
                      <a:endParaRPr lang="en-US" sz="2400" b="1" i="0" u="none" strike="noStrike" dirty="0">
                        <a:solidFill>
                          <a:schemeClr val="bg1"/>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dirty="0">
                          <a:solidFill>
                            <a:schemeClr val="bg1"/>
                          </a:solidFill>
                          <a:effectLst/>
                          <a:latin typeface="Calibri"/>
                        </a:rPr>
                        <a:t>35S:INTACT 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chemeClr val="accent4">
                        <a:lumMod val="75000"/>
                        <a:alpha val="54000"/>
                      </a:schemeClr>
                    </a:solidFill>
                  </a:tcPr>
                </a:tc>
                <a:tc>
                  <a:txBody>
                    <a:bodyPr/>
                    <a:lstStyle/>
                    <a:p>
                      <a:pPr algn="ctr" fontAlgn="b"/>
                      <a:r>
                        <a:rPr lang="de-DE" sz="2400" b="1" i="0" u="none" strike="noStrike">
                          <a:solidFill>
                            <a:schemeClr val="bg1"/>
                          </a:solidFill>
                          <a:effectLst/>
                          <a:latin typeface="Calibri"/>
                        </a:rPr>
                        <a:t>Chr 4</a:t>
                      </a:r>
                    </a:p>
                  </a:txBody>
                  <a:tcPr marL="12700" marR="12700" marT="12700" marB="0" anchor="b">
                    <a:lnL>
                      <a:noFill/>
                    </a:lnL>
                    <a:lnR>
                      <a:noFill/>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LOC_Os04g08660</a:t>
                      </a:r>
                    </a:p>
                  </a:txBody>
                  <a:tcPr marL="12700" marR="12700" marT="12700" marB="0" anchor="b">
                    <a:lnL>
                      <a:noFill/>
                    </a:lnL>
                    <a:lnR w="1270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r>
              <a:tr h="407267">
                <a:tc>
                  <a:txBody>
                    <a:bodyPr/>
                    <a:lstStyle/>
                    <a:p>
                      <a:pPr algn="ctr" fontAlgn="b"/>
                      <a:r>
                        <a:rPr lang="en-US" sz="2400" b="1" i="0" u="none" strike="noStrike" dirty="0" smtClean="0">
                          <a:solidFill>
                            <a:schemeClr val="bg1"/>
                          </a:solidFill>
                          <a:effectLst/>
                          <a:latin typeface="Calibri"/>
                        </a:rPr>
                        <a:t>Near-constitutive</a:t>
                      </a:r>
                      <a:endParaRPr lang="en-US" sz="2400" b="1" i="0" u="none" strike="noStrike" dirty="0">
                        <a:solidFill>
                          <a:schemeClr val="bg1"/>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35S:INTACT 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dirty="0">
                          <a:solidFill>
                            <a:schemeClr val="bg1"/>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chemeClr val="accent4">
                        <a:lumMod val="75000"/>
                        <a:alpha val="54000"/>
                      </a:schemeClr>
                    </a:solidFill>
                  </a:tcPr>
                </a:tc>
                <a:tc>
                  <a:txBody>
                    <a:bodyPr/>
                    <a:lstStyle/>
                    <a:p>
                      <a:pPr algn="ctr" fontAlgn="b"/>
                      <a:r>
                        <a:rPr lang="de-DE" sz="2400" b="1" i="0" u="none" strike="noStrike">
                          <a:solidFill>
                            <a:schemeClr val="bg1"/>
                          </a:solidFill>
                          <a:effectLst/>
                          <a:latin typeface="Calibri"/>
                        </a:rPr>
                        <a:t>Chr 6</a:t>
                      </a:r>
                    </a:p>
                  </a:txBody>
                  <a:tcPr marL="12700" marR="12700" marT="12700" marB="0" anchor="b">
                    <a:lnL>
                      <a:noFill/>
                    </a:lnL>
                    <a:lnR>
                      <a:noFill/>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LOC_ Os06g43090</a:t>
                      </a:r>
                    </a:p>
                  </a:txBody>
                  <a:tcPr marL="12700" marR="12700" marT="12700" marB="0" anchor="b">
                    <a:lnL>
                      <a:noFill/>
                    </a:lnL>
                    <a:lnR w="1270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r>
              <a:tr h="407267">
                <a:tc>
                  <a:txBody>
                    <a:bodyPr/>
                    <a:lstStyle/>
                    <a:p>
                      <a:pPr algn="ctr" fontAlgn="b"/>
                      <a:r>
                        <a:rPr lang="en-US" sz="2400" b="1" i="0" u="none" strike="noStrike" dirty="0" smtClean="0">
                          <a:solidFill>
                            <a:schemeClr val="bg1"/>
                          </a:solidFill>
                          <a:effectLst/>
                          <a:latin typeface="Calibri"/>
                        </a:rPr>
                        <a:t>Near-constitutive</a:t>
                      </a:r>
                      <a:endParaRPr lang="en-US" sz="2400" b="1" i="0" u="none" strike="noStrike" dirty="0">
                        <a:solidFill>
                          <a:schemeClr val="bg1"/>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35S:INTACT 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dirty="0">
                          <a:solidFill>
                            <a:schemeClr val="bg1"/>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chemeClr val="accent4">
                        <a:lumMod val="75000"/>
                        <a:alpha val="54000"/>
                      </a:schemeClr>
                    </a:solidFill>
                  </a:tcPr>
                </a:tc>
                <a:tc>
                  <a:txBody>
                    <a:bodyPr/>
                    <a:lstStyle/>
                    <a:p>
                      <a:pPr algn="ctr" fontAlgn="b"/>
                      <a:r>
                        <a:rPr lang="de-DE" sz="2400" b="1" i="0" u="none" strike="noStrike">
                          <a:solidFill>
                            <a:schemeClr val="bg1"/>
                          </a:solidFill>
                          <a:effectLst/>
                          <a:latin typeface="Calibri"/>
                        </a:rPr>
                        <a:t>Chr 8</a:t>
                      </a:r>
                    </a:p>
                  </a:txBody>
                  <a:tcPr marL="12700" marR="12700" marT="12700" marB="0" anchor="b">
                    <a:lnL>
                      <a:noFill/>
                    </a:lnL>
                    <a:lnR>
                      <a:noFill/>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LOC_Os08g08440</a:t>
                      </a:r>
                    </a:p>
                  </a:txBody>
                  <a:tcPr marL="12700" marR="12700" marT="12700" marB="0" anchor="b">
                    <a:lnL>
                      <a:noFill/>
                    </a:lnL>
                    <a:lnR w="1270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r>
              <a:tr h="407267">
                <a:tc>
                  <a:txBody>
                    <a:bodyPr/>
                    <a:lstStyle/>
                    <a:p>
                      <a:pPr algn="ctr" fontAlgn="b"/>
                      <a:r>
                        <a:rPr lang="en-US" sz="2400" b="1" i="0" u="none" strike="noStrike" dirty="0" smtClean="0">
                          <a:solidFill>
                            <a:schemeClr val="bg1"/>
                          </a:solidFill>
                          <a:effectLst/>
                          <a:latin typeface="Calibri"/>
                        </a:rPr>
                        <a:t>Quiescent </a:t>
                      </a:r>
                      <a:r>
                        <a:rPr lang="en-US" sz="2400" b="1" i="0" u="none" strike="noStrike" dirty="0">
                          <a:solidFill>
                            <a:schemeClr val="bg1"/>
                          </a:solidFill>
                          <a:effectLst/>
                          <a:latin typeface="Calibri"/>
                        </a:rPr>
                        <a:t>center</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QHB:TRAP 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2</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chemeClr val="accent4">
                        <a:lumMod val="75000"/>
                        <a:alpha val="54000"/>
                      </a:schemeClr>
                    </a:solidFill>
                  </a:tcPr>
                </a:tc>
                <a:tc>
                  <a:txBody>
                    <a:bodyPr/>
                    <a:lstStyle/>
                    <a:p>
                      <a:pPr algn="ctr" fontAlgn="b"/>
                      <a:r>
                        <a:rPr lang="de-DE" sz="2400" b="1" i="0" u="none" strike="noStrike">
                          <a:solidFill>
                            <a:schemeClr val="bg1"/>
                          </a:solidFill>
                          <a:effectLst/>
                          <a:latin typeface="Calibri"/>
                        </a:rPr>
                        <a:t>Chr 6</a:t>
                      </a:r>
                    </a:p>
                  </a:txBody>
                  <a:tcPr marL="12700" marR="12700" marT="12700" marB="0" anchor="b">
                    <a:lnL>
                      <a:noFill/>
                    </a:lnL>
                    <a:lnR>
                      <a:noFill/>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LOC_Os06g36590</a:t>
                      </a:r>
                    </a:p>
                  </a:txBody>
                  <a:tcPr marL="12700" marR="12700" marT="12700" marB="0" anchor="b">
                    <a:lnL>
                      <a:noFill/>
                    </a:lnL>
                    <a:lnR w="1270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r>
              <a:tr h="407267">
                <a:tc>
                  <a:txBody>
                    <a:bodyPr/>
                    <a:lstStyle/>
                    <a:p>
                      <a:pPr algn="ctr" fontAlgn="b"/>
                      <a:r>
                        <a:rPr lang="en-US" sz="2400" b="1" i="0" u="none" strike="noStrike" dirty="0" smtClean="0">
                          <a:solidFill>
                            <a:schemeClr val="bg1"/>
                          </a:solidFill>
                          <a:effectLst/>
                          <a:latin typeface="Calibri"/>
                        </a:rPr>
                        <a:t>Quiescent </a:t>
                      </a:r>
                      <a:r>
                        <a:rPr lang="en-US" sz="2400" b="1" i="0" u="none" strike="noStrike" dirty="0">
                          <a:solidFill>
                            <a:schemeClr val="bg1"/>
                          </a:solidFill>
                          <a:effectLst/>
                          <a:latin typeface="Calibri"/>
                        </a:rPr>
                        <a:t>center</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dirty="0">
                          <a:solidFill>
                            <a:schemeClr val="bg1"/>
                          </a:solidFill>
                          <a:effectLst/>
                          <a:latin typeface="Calibri"/>
                        </a:rPr>
                        <a:t>QHB:TRAP 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dirty="0">
                          <a:solidFill>
                            <a:schemeClr val="bg1"/>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chemeClr val="accent4">
                        <a:lumMod val="75000"/>
                        <a:alpha val="54000"/>
                      </a:schemeClr>
                    </a:solidFill>
                  </a:tcPr>
                </a:tc>
                <a:tc>
                  <a:txBody>
                    <a:bodyPr/>
                    <a:lstStyle/>
                    <a:p>
                      <a:pPr algn="ctr" fontAlgn="b"/>
                      <a:r>
                        <a:rPr lang="de-DE" sz="2400" b="1" i="0" u="none" strike="noStrike">
                          <a:solidFill>
                            <a:schemeClr val="bg1"/>
                          </a:solidFill>
                          <a:effectLst/>
                          <a:latin typeface="Calibri"/>
                        </a:rPr>
                        <a:t>Chr 9</a:t>
                      </a:r>
                    </a:p>
                  </a:txBody>
                  <a:tcPr marL="12700" marR="12700" marT="12700" marB="0" anchor="b">
                    <a:lnL>
                      <a:noFill/>
                    </a:lnL>
                    <a:lnR>
                      <a:noFill/>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LOC_Os09g12290</a:t>
                      </a:r>
                    </a:p>
                  </a:txBody>
                  <a:tcPr marL="12700" marR="12700" marT="12700" marB="0" anchor="b">
                    <a:lnL>
                      <a:noFill/>
                    </a:lnL>
                    <a:lnR w="1270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r>
              <a:tr h="407267">
                <a:tc>
                  <a:txBody>
                    <a:bodyPr/>
                    <a:lstStyle/>
                    <a:p>
                      <a:pPr algn="ctr" fontAlgn="b"/>
                      <a:r>
                        <a:rPr lang="en-US" sz="2400" b="1" i="0" u="none" strike="noStrike" dirty="0" smtClean="0">
                          <a:solidFill>
                            <a:schemeClr val="bg1"/>
                          </a:solidFill>
                          <a:effectLst/>
                          <a:latin typeface="Calibri"/>
                        </a:rPr>
                        <a:t>Quiescent </a:t>
                      </a:r>
                      <a:r>
                        <a:rPr lang="en-US" sz="2400" b="1" i="0" u="none" strike="noStrike" dirty="0">
                          <a:solidFill>
                            <a:schemeClr val="bg1"/>
                          </a:solidFill>
                          <a:effectLst/>
                          <a:latin typeface="Calibri"/>
                        </a:rPr>
                        <a:t>center</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QHB:TRAP 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4</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chemeClr val="accent4">
                        <a:lumMod val="75000"/>
                        <a:alpha val="54000"/>
                      </a:schemeClr>
                    </a:solidFill>
                  </a:tcPr>
                </a:tc>
                <a:tc>
                  <a:txBody>
                    <a:bodyPr/>
                    <a:lstStyle/>
                    <a:p>
                      <a:pPr algn="ctr" fontAlgn="b"/>
                      <a:r>
                        <a:rPr lang="de-DE" sz="2400" b="1" i="0" u="none" strike="noStrike">
                          <a:solidFill>
                            <a:schemeClr val="bg1"/>
                          </a:solidFill>
                          <a:effectLst/>
                          <a:latin typeface="Calibri"/>
                        </a:rPr>
                        <a:t>Chr 1, 2 , 3, 5</a:t>
                      </a:r>
                    </a:p>
                  </a:txBody>
                  <a:tcPr marL="12700" marR="12700" marT="12700" marB="0" anchor="b">
                    <a:lnL>
                      <a:noFill/>
                    </a:lnL>
                    <a:lnR>
                      <a:noFill/>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 </a:t>
                      </a:r>
                    </a:p>
                  </a:txBody>
                  <a:tcPr marL="12700" marR="12700" marT="12700" marB="0" anchor="b">
                    <a:lnL>
                      <a:noFill/>
                    </a:lnL>
                    <a:lnR w="1270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r>
              <a:tr h="407267">
                <a:tc>
                  <a:txBody>
                    <a:bodyPr/>
                    <a:lstStyle/>
                    <a:p>
                      <a:pPr algn="ctr" fontAlgn="b"/>
                      <a:r>
                        <a:rPr lang="en-US" sz="2400" b="1" i="0" u="none" strike="noStrike" dirty="0" smtClean="0">
                          <a:solidFill>
                            <a:schemeClr val="bg1"/>
                          </a:solidFill>
                          <a:effectLst/>
                          <a:latin typeface="Calibri"/>
                        </a:rPr>
                        <a:t>Quiescent </a:t>
                      </a:r>
                      <a:r>
                        <a:rPr lang="en-US" sz="2400" b="1" i="0" u="none" strike="noStrike" dirty="0">
                          <a:solidFill>
                            <a:schemeClr val="bg1"/>
                          </a:solidFill>
                          <a:effectLst/>
                          <a:latin typeface="Calibri"/>
                        </a:rPr>
                        <a:t>center</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QHB:TRAP 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2</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chemeClr val="accent4">
                        <a:lumMod val="75000"/>
                        <a:alpha val="54000"/>
                      </a:schemeClr>
                    </a:solidFill>
                  </a:tcPr>
                </a:tc>
                <a:tc>
                  <a:txBody>
                    <a:bodyPr/>
                    <a:lstStyle/>
                    <a:p>
                      <a:pPr algn="ctr" fontAlgn="b"/>
                      <a:r>
                        <a:rPr lang="de-DE" sz="2400" b="1" i="0" u="none" strike="noStrike">
                          <a:solidFill>
                            <a:schemeClr val="bg1"/>
                          </a:solidFill>
                          <a:effectLst/>
                          <a:latin typeface="Calibri"/>
                        </a:rPr>
                        <a:t>Chr 11</a:t>
                      </a:r>
                    </a:p>
                  </a:txBody>
                  <a:tcPr marL="12700" marR="12700" marT="12700" marB="0" anchor="b">
                    <a:lnL>
                      <a:noFill/>
                    </a:lnL>
                    <a:lnR>
                      <a:noFill/>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LOC_Os11g38462</a:t>
                      </a:r>
                    </a:p>
                  </a:txBody>
                  <a:tcPr marL="12700" marR="12700" marT="12700" marB="0" anchor="b">
                    <a:lnL>
                      <a:noFill/>
                    </a:lnL>
                    <a:lnR w="1270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r>
              <a:tr h="407267">
                <a:tc>
                  <a:txBody>
                    <a:bodyPr/>
                    <a:lstStyle/>
                    <a:p>
                      <a:pPr algn="ctr" fontAlgn="b"/>
                      <a:r>
                        <a:rPr lang="en-US" sz="2400" b="1" i="0" u="none" strike="noStrike" dirty="0" smtClean="0">
                          <a:solidFill>
                            <a:schemeClr val="bg1"/>
                          </a:solidFill>
                          <a:effectLst/>
                          <a:latin typeface="Calibri"/>
                        </a:rPr>
                        <a:t>Shoot </a:t>
                      </a:r>
                      <a:r>
                        <a:rPr lang="en-US" sz="2400" b="1" i="0" u="none" strike="noStrike" dirty="0">
                          <a:solidFill>
                            <a:schemeClr val="bg1"/>
                          </a:solidFill>
                          <a:effectLst/>
                          <a:latin typeface="Calibri"/>
                        </a:rPr>
                        <a:t>meristem</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OSH1:TRAP 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chemeClr val="accent4">
                        <a:lumMod val="75000"/>
                        <a:alpha val="54000"/>
                      </a:schemeClr>
                    </a:solidFill>
                  </a:tcPr>
                </a:tc>
                <a:tc>
                  <a:txBody>
                    <a:bodyPr/>
                    <a:lstStyle/>
                    <a:p>
                      <a:pPr algn="ctr" fontAlgn="b"/>
                      <a:r>
                        <a:rPr lang="de-DE" sz="2400" b="1" i="0" u="none" strike="noStrike">
                          <a:solidFill>
                            <a:schemeClr val="bg1"/>
                          </a:solidFill>
                          <a:effectLst/>
                          <a:latin typeface="Calibri"/>
                        </a:rPr>
                        <a:t>Chr 3</a:t>
                      </a:r>
                    </a:p>
                  </a:txBody>
                  <a:tcPr marL="12700" marR="12700" marT="12700" marB="0" anchor="b">
                    <a:lnL>
                      <a:noFill/>
                    </a:lnL>
                    <a:lnR>
                      <a:noFill/>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LOC_Os03g30260</a:t>
                      </a:r>
                    </a:p>
                  </a:txBody>
                  <a:tcPr marL="12700" marR="12700" marT="12700" marB="0" anchor="b">
                    <a:lnL>
                      <a:noFill/>
                    </a:lnL>
                    <a:lnR w="1270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r>
              <a:tr h="407267">
                <a:tc>
                  <a:txBody>
                    <a:bodyPr/>
                    <a:lstStyle/>
                    <a:p>
                      <a:pPr algn="ctr" fontAlgn="b"/>
                      <a:r>
                        <a:rPr lang="en-US" sz="2400" b="1" i="0" u="none" strike="noStrike" dirty="0" smtClean="0">
                          <a:solidFill>
                            <a:schemeClr val="bg1"/>
                          </a:solidFill>
                          <a:effectLst/>
                          <a:latin typeface="Calibri"/>
                        </a:rPr>
                        <a:t>Shoot </a:t>
                      </a:r>
                      <a:r>
                        <a:rPr lang="en-US" sz="2400" b="1" i="0" u="none" strike="noStrike" dirty="0">
                          <a:solidFill>
                            <a:schemeClr val="bg1"/>
                          </a:solidFill>
                          <a:effectLst/>
                          <a:latin typeface="Calibri"/>
                        </a:rPr>
                        <a:t>meristem</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dirty="0">
                          <a:solidFill>
                            <a:schemeClr val="bg1"/>
                          </a:solidFill>
                          <a:effectLst/>
                          <a:latin typeface="Calibri"/>
                        </a:rPr>
                        <a:t>OSH1:TRAP 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chemeClr val="accent4">
                        <a:lumMod val="75000"/>
                        <a:alpha val="54000"/>
                      </a:schemeClr>
                    </a:solidFill>
                  </a:tcPr>
                </a:tc>
                <a:tc>
                  <a:txBody>
                    <a:bodyPr/>
                    <a:lstStyle/>
                    <a:p>
                      <a:pPr algn="ctr" fontAlgn="b"/>
                      <a:r>
                        <a:rPr lang="de-DE" sz="2400" b="1" i="0" u="none" strike="noStrike">
                          <a:solidFill>
                            <a:schemeClr val="bg1"/>
                          </a:solidFill>
                          <a:effectLst/>
                          <a:latin typeface="Calibri"/>
                        </a:rPr>
                        <a:t>Chr 2</a:t>
                      </a:r>
                    </a:p>
                  </a:txBody>
                  <a:tcPr marL="12700" marR="12700" marT="12700" marB="0" anchor="b">
                    <a:lnL>
                      <a:noFill/>
                    </a:lnL>
                    <a:lnR>
                      <a:noFill/>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LOC_Os02g40454</a:t>
                      </a:r>
                    </a:p>
                  </a:txBody>
                  <a:tcPr marL="12700" marR="12700" marT="12700" marB="0" anchor="b">
                    <a:lnL>
                      <a:noFill/>
                    </a:lnL>
                    <a:lnR w="1270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r>
              <a:tr h="407267">
                <a:tc>
                  <a:txBody>
                    <a:bodyPr/>
                    <a:lstStyle/>
                    <a:p>
                      <a:pPr algn="ctr" fontAlgn="b"/>
                      <a:r>
                        <a:rPr lang="en-US" sz="2400" b="1" i="0" u="none" strike="noStrike" dirty="0" smtClean="0">
                          <a:solidFill>
                            <a:schemeClr val="bg1"/>
                          </a:solidFill>
                          <a:effectLst/>
                          <a:latin typeface="Calibri"/>
                        </a:rPr>
                        <a:t>Endo/</a:t>
                      </a:r>
                      <a:r>
                        <a:rPr lang="en-US" sz="2400" b="1" i="0" u="none" strike="noStrike" dirty="0" err="1" smtClean="0">
                          <a:solidFill>
                            <a:schemeClr val="bg1"/>
                          </a:solidFill>
                          <a:effectLst/>
                          <a:latin typeface="Calibri"/>
                        </a:rPr>
                        <a:t>Exodermis</a:t>
                      </a:r>
                      <a:endParaRPr lang="en-US" sz="2400" b="1" i="0" u="none" strike="noStrike" dirty="0">
                        <a:solidFill>
                          <a:schemeClr val="bg1"/>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LSI1:TRAP 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chemeClr val="accent4">
                        <a:lumMod val="75000"/>
                        <a:alpha val="54000"/>
                      </a:schemeClr>
                    </a:solidFill>
                  </a:tcPr>
                </a:tc>
                <a:tc>
                  <a:txBody>
                    <a:bodyPr/>
                    <a:lstStyle/>
                    <a:p>
                      <a:pPr algn="ctr" fontAlgn="b"/>
                      <a:r>
                        <a:rPr lang="de-DE" sz="2400" b="1" i="0" u="none" strike="noStrike">
                          <a:solidFill>
                            <a:schemeClr val="bg1"/>
                          </a:solidFill>
                          <a:effectLst/>
                          <a:latin typeface="Calibri"/>
                        </a:rPr>
                        <a:t>Chr 12</a:t>
                      </a:r>
                    </a:p>
                  </a:txBody>
                  <a:tcPr marL="12700" marR="12700" marT="12700" marB="0" anchor="b">
                    <a:lnL>
                      <a:noFill/>
                    </a:lnL>
                    <a:lnR>
                      <a:noFill/>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LOC_Os12g02710</a:t>
                      </a:r>
                    </a:p>
                  </a:txBody>
                  <a:tcPr marL="12700" marR="12700" marT="12700" marB="0" anchor="b">
                    <a:lnL>
                      <a:noFill/>
                    </a:lnL>
                    <a:lnR w="1270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r>
              <a:tr h="407267">
                <a:tc>
                  <a:txBody>
                    <a:bodyPr/>
                    <a:lstStyle/>
                    <a:p>
                      <a:pPr algn="ctr" fontAlgn="b"/>
                      <a:r>
                        <a:rPr lang="en-US" sz="2400" b="1" i="0" u="none" strike="noStrike" dirty="0" smtClean="0">
                          <a:solidFill>
                            <a:schemeClr val="bg1"/>
                          </a:solidFill>
                          <a:effectLst/>
                          <a:latin typeface="+mn-lt"/>
                        </a:rPr>
                        <a:t>Endo/</a:t>
                      </a:r>
                      <a:r>
                        <a:rPr lang="en-US" sz="2400" b="1" i="0" u="none" strike="noStrike" dirty="0" err="1" smtClean="0">
                          <a:solidFill>
                            <a:schemeClr val="bg1"/>
                          </a:solidFill>
                          <a:effectLst/>
                          <a:latin typeface="+mn-lt"/>
                        </a:rPr>
                        <a:t>Exodermis</a:t>
                      </a:r>
                      <a:endParaRPr lang="en-US" sz="2400" b="1" i="0" u="none" strike="noStrike" dirty="0">
                        <a:solidFill>
                          <a:schemeClr val="bg1"/>
                        </a:solidFill>
                        <a:effectLst/>
                        <a:latin typeface="+mn-lt"/>
                      </a:endParaRP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LSI1:TRAP 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chemeClr val="accent4">
                        <a:lumMod val="75000"/>
                        <a:alpha val="54000"/>
                      </a:schemeClr>
                    </a:solidFill>
                  </a:tcPr>
                </a:tc>
                <a:tc>
                  <a:txBody>
                    <a:bodyPr/>
                    <a:lstStyle/>
                    <a:p>
                      <a:pPr algn="ctr" fontAlgn="b"/>
                      <a:r>
                        <a:rPr lang="de-DE" sz="2400" b="1" i="0" u="none" strike="noStrike">
                          <a:solidFill>
                            <a:schemeClr val="bg1"/>
                          </a:solidFill>
                          <a:effectLst/>
                          <a:latin typeface="Calibri"/>
                        </a:rPr>
                        <a:t>Chr 7</a:t>
                      </a:r>
                    </a:p>
                  </a:txBody>
                  <a:tcPr marL="12700" marR="12700" marT="12700" marB="0" anchor="b">
                    <a:lnL>
                      <a:noFill/>
                    </a:lnL>
                    <a:lnR>
                      <a:noFill/>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LOC_Os07g10990</a:t>
                      </a:r>
                    </a:p>
                  </a:txBody>
                  <a:tcPr marL="12700" marR="12700" marT="12700" marB="0" anchor="b">
                    <a:lnL>
                      <a:noFill/>
                    </a:lnL>
                    <a:lnR w="1270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r>
              <a:tr h="407267">
                <a:tc>
                  <a:txBody>
                    <a:bodyPr/>
                    <a:lstStyle/>
                    <a:p>
                      <a:pPr algn="ctr" fontAlgn="b"/>
                      <a:r>
                        <a:rPr lang="en-US" sz="2400" b="1" i="0" u="none" strike="noStrike" dirty="0" smtClean="0">
                          <a:solidFill>
                            <a:schemeClr val="bg1"/>
                          </a:solidFill>
                          <a:effectLst/>
                          <a:latin typeface="+mn-lt"/>
                        </a:rPr>
                        <a:t>Endo/</a:t>
                      </a:r>
                      <a:r>
                        <a:rPr lang="en-US" sz="2400" b="1" i="0" u="none" strike="noStrike" dirty="0" err="1" smtClean="0">
                          <a:solidFill>
                            <a:schemeClr val="bg1"/>
                          </a:solidFill>
                          <a:effectLst/>
                          <a:latin typeface="+mn-lt"/>
                        </a:rPr>
                        <a:t>Exodermis</a:t>
                      </a:r>
                      <a:endParaRPr lang="en-US" sz="2400" b="1" i="0" u="none" strike="noStrike" dirty="0">
                        <a:solidFill>
                          <a:schemeClr val="bg1"/>
                        </a:solidFill>
                        <a:effectLst/>
                        <a:latin typeface="+mn-lt"/>
                      </a:endParaRP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LSI1:TRAP 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2</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chemeClr val="accent4">
                        <a:lumMod val="75000"/>
                        <a:alpha val="54000"/>
                      </a:schemeClr>
                    </a:solidFill>
                  </a:tcPr>
                </a:tc>
                <a:tc>
                  <a:txBody>
                    <a:bodyPr/>
                    <a:lstStyle/>
                    <a:p>
                      <a:pPr algn="ctr" fontAlgn="b"/>
                      <a:r>
                        <a:rPr lang="de-DE" sz="2400" b="1" i="0" u="none" strike="noStrike">
                          <a:solidFill>
                            <a:schemeClr val="bg1"/>
                          </a:solidFill>
                          <a:effectLst/>
                          <a:latin typeface="Calibri"/>
                        </a:rPr>
                        <a:t>Chr 10, 11</a:t>
                      </a:r>
                    </a:p>
                  </a:txBody>
                  <a:tcPr marL="12700" marR="12700" marT="12700" marB="0" anchor="b">
                    <a:lnL>
                      <a:noFill/>
                    </a:lnL>
                    <a:lnR>
                      <a:noFill/>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 </a:t>
                      </a:r>
                    </a:p>
                  </a:txBody>
                  <a:tcPr marL="12700" marR="12700" marT="12700" marB="0" anchor="b">
                    <a:lnL>
                      <a:noFill/>
                    </a:lnL>
                    <a:lnR w="1270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r>
              <a:tr h="407267">
                <a:tc>
                  <a:txBody>
                    <a:bodyPr/>
                    <a:lstStyle/>
                    <a:p>
                      <a:pPr algn="ctr" fontAlgn="b"/>
                      <a:r>
                        <a:rPr lang="en-US" sz="2400" b="1" i="0" u="none" strike="noStrike" dirty="0" smtClean="0">
                          <a:solidFill>
                            <a:schemeClr val="bg1"/>
                          </a:solidFill>
                          <a:effectLst/>
                          <a:latin typeface="+mn-lt"/>
                        </a:rPr>
                        <a:t>Endo/</a:t>
                      </a:r>
                      <a:r>
                        <a:rPr lang="en-US" sz="2400" b="1" i="0" u="none" strike="noStrike" dirty="0" err="1" smtClean="0">
                          <a:solidFill>
                            <a:schemeClr val="bg1"/>
                          </a:solidFill>
                          <a:effectLst/>
                          <a:latin typeface="+mn-lt"/>
                        </a:rPr>
                        <a:t>Exodermis</a:t>
                      </a:r>
                      <a:endParaRPr lang="en-US" sz="2400" b="1" i="0" u="none" strike="noStrike" dirty="0">
                        <a:solidFill>
                          <a:schemeClr val="bg1"/>
                        </a:solidFill>
                        <a:effectLst/>
                        <a:latin typeface="+mn-lt"/>
                      </a:endParaRP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LSI1:TRAP 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chemeClr val="accent4">
                        <a:lumMod val="75000"/>
                        <a:alpha val="54000"/>
                      </a:schemeClr>
                    </a:solidFill>
                  </a:tcPr>
                </a:tc>
                <a:tc>
                  <a:txBody>
                    <a:bodyPr/>
                    <a:lstStyle/>
                    <a:p>
                      <a:pPr algn="ctr" fontAlgn="b"/>
                      <a:r>
                        <a:rPr lang="de-DE" sz="2400" b="1" i="0" u="none" strike="noStrike">
                          <a:solidFill>
                            <a:schemeClr val="bg1"/>
                          </a:solidFill>
                          <a:effectLst/>
                          <a:latin typeface="Calibri"/>
                        </a:rPr>
                        <a:t>Chr 11</a:t>
                      </a:r>
                    </a:p>
                  </a:txBody>
                  <a:tcPr marL="12700" marR="12700" marT="12700" marB="0" anchor="b">
                    <a:lnL>
                      <a:noFill/>
                    </a:lnL>
                    <a:lnR>
                      <a:noFill/>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LOC_Os11g04030 </a:t>
                      </a:r>
                    </a:p>
                  </a:txBody>
                  <a:tcPr marL="12700" marR="12700" marT="12700" marB="0" anchor="b">
                    <a:lnL>
                      <a:noFill/>
                    </a:lnL>
                    <a:lnR w="1270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r>
              <a:tr h="407267">
                <a:tc>
                  <a:txBody>
                    <a:bodyPr/>
                    <a:lstStyle/>
                    <a:p>
                      <a:pPr algn="ctr" fontAlgn="b"/>
                      <a:r>
                        <a:rPr lang="en-US" sz="2400" b="1" i="0" u="none" strike="noStrike" dirty="0" smtClean="0">
                          <a:solidFill>
                            <a:schemeClr val="bg1"/>
                          </a:solidFill>
                          <a:effectLst/>
                          <a:latin typeface="+mn-lt"/>
                        </a:rPr>
                        <a:t>Endo/</a:t>
                      </a:r>
                      <a:r>
                        <a:rPr lang="en-US" sz="2400" b="1" i="0" u="none" strike="noStrike" dirty="0" err="1" smtClean="0">
                          <a:solidFill>
                            <a:schemeClr val="bg1"/>
                          </a:solidFill>
                          <a:effectLst/>
                          <a:latin typeface="+mn-lt"/>
                        </a:rPr>
                        <a:t>Exodermis</a:t>
                      </a:r>
                      <a:endParaRPr lang="en-US" sz="2400" b="1" i="0" u="none" strike="noStrike" dirty="0">
                        <a:solidFill>
                          <a:schemeClr val="bg1"/>
                        </a:solidFill>
                        <a:effectLst/>
                        <a:latin typeface="+mn-lt"/>
                      </a:endParaRP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LSI1:TRAP 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dirty="0">
                          <a:solidFill>
                            <a:schemeClr val="bg1"/>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chemeClr val="accent4">
                        <a:lumMod val="75000"/>
                        <a:alpha val="54000"/>
                      </a:schemeClr>
                    </a:solidFill>
                  </a:tcPr>
                </a:tc>
                <a:tc>
                  <a:txBody>
                    <a:bodyPr/>
                    <a:lstStyle/>
                    <a:p>
                      <a:pPr algn="ctr" fontAlgn="b"/>
                      <a:r>
                        <a:rPr lang="de-DE" sz="2400" b="1" i="0" u="none" strike="noStrike">
                          <a:solidFill>
                            <a:schemeClr val="bg1"/>
                          </a:solidFill>
                          <a:effectLst/>
                          <a:latin typeface="Calibri"/>
                        </a:rPr>
                        <a:t>Chr 10</a:t>
                      </a:r>
                    </a:p>
                  </a:txBody>
                  <a:tcPr marL="12700" marR="12700" marT="12700" marB="0" anchor="b">
                    <a:lnL>
                      <a:noFill/>
                    </a:lnL>
                    <a:lnR>
                      <a:noFill/>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LOC_Os10g08280</a:t>
                      </a:r>
                    </a:p>
                  </a:txBody>
                  <a:tcPr marL="12700" marR="12700" marT="12700" marB="0" anchor="b">
                    <a:lnL>
                      <a:noFill/>
                    </a:lnL>
                    <a:lnR w="1270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r>
              <a:tr h="407267">
                <a:tc>
                  <a:txBody>
                    <a:bodyPr/>
                    <a:lstStyle/>
                    <a:p>
                      <a:pPr algn="ctr" fontAlgn="b"/>
                      <a:r>
                        <a:rPr lang="en-US" sz="2400" b="1" i="0" u="none" strike="noStrike" dirty="0">
                          <a:solidFill>
                            <a:schemeClr val="bg1"/>
                          </a:solidFill>
                          <a:effectLst/>
                          <a:latin typeface="Calibri"/>
                        </a:rPr>
                        <a:t>Root stele</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SHR1:TRAP 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3</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chemeClr val="accent4">
                        <a:lumMod val="75000"/>
                        <a:alpha val="54000"/>
                      </a:schemeClr>
                    </a:solidFill>
                  </a:tcPr>
                </a:tc>
                <a:tc>
                  <a:txBody>
                    <a:bodyPr/>
                    <a:lstStyle/>
                    <a:p>
                      <a:pPr algn="ctr" fontAlgn="b"/>
                      <a:r>
                        <a:rPr lang="de-DE" sz="2400" b="1" i="0" u="none" strike="noStrike">
                          <a:solidFill>
                            <a:schemeClr val="bg1"/>
                          </a:solidFill>
                          <a:effectLst/>
                          <a:latin typeface="Calibri"/>
                        </a:rPr>
                        <a:t>Chr 1, 3 , 8</a:t>
                      </a:r>
                    </a:p>
                  </a:txBody>
                  <a:tcPr marL="12700" marR="12700" marT="12700" marB="0" anchor="b">
                    <a:lnL>
                      <a:noFill/>
                    </a:lnL>
                    <a:lnR>
                      <a:noFill/>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 </a:t>
                      </a:r>
                    </a:p>
                  </a:txBody>
                  <a:tcPr marL="12700" marR="12700" marT="12700" marB="0" anchor="b">
                    <a:lnL>
                      <a:noFill/>
                    </a:lnL>
                    <a:lnR w="1270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r>
              <a:tr h="407267">
                <a:tc>
                  <a:txBody>
                    <a:bodyPr/>
                    <a:lstStyle/>
                    <a:p>
                      <a:pPr algn="ctr" fontAlgn="b"/>
                      <a:r>
                        <a:rPr lang="en-US" sz="2400" b="1" i="0" u="none" strike="noStrike" dirty="0">
                          <a:solidFill>
                            <a:schemeClr val="bg1"/>
                          </a:solidFill>
                          <a:effectLst/>
                          <a:latin typeface="Calibri"/>
                        </a:rPr>
                        <a:t>Root stele</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SHR1:TRAP 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chemeClr val="accent4">
                        <a:lumMod val="75000"/>
                        <a:alpha val="54000"/>
                      </a:schemeClr>
                    </a:solidFill>
                  </a:tcPr>
                </a:tc>
                <a:tc>
                  <a:txBody>
                    <a:bodyPr/>
                    <a:lstStyle/>
                    <a:p>
                      <a:pPr algn="ctr" fontAlgn="b"/>
                      <a:r>
                        <a:rPr lang="de-DE" sz="2400" b="1" i="0" u="none" strike="noStrike">
                          <a:solidFill>
                            <a:schemeClr val="bg1"/>
                          </a:solidFill>
                          <a:effectLst/>
                          <a:latin typeface="Calibri"/>
                        </a:rPr>
                        <a:t>Chr 11</a:t>
                      </a:r>
                    </a:p>
                  </a:txBody>
                  <a:tcPr marL="12700" marR="12700" marT="12700" marB="0" anchor="b">
                    <a:lnL>
                      <a:noFill/>
                    </a:lnL>
                    <a:lnR>
                      <a:noFill/>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LOC_Os11g17200</a:t>
                      </a:r>
                    </a:p>
                  </a:txBody>
                  <a:tcPr marL="12700" marR="12700" marT="12700" marB="0" anchor="b">
                    <a:lnL>
                      <a:noFill/>
                    </a:lnL>
                    <a:lnR w="1270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r>
              <a:tr h="407267">
                <a:tc>
                  <a:txBody>
                    <a:bodyPr/>
                    <a:lstStyle/>
                    <a:p>
                      <a:pPr algn="ctr" fontAlgn="b"/>
                      <a:r>
                        <a:rPr lang="en-US" sz="2400" b="1" i="0" u="none" strike="noStrike" dirty="0">
                          <a:solidFill>
                            <a:schemeClr val="bg1"/>
                          </a:solidFill>
                          <a:effectLst/>
                          <a:latin typeface="Calibri"/>
                        </a:rPr>
                        <a:t>Root stele</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dirty="0">
                          <a:solidFill>
                            <a:schemeClr val="bg1"/>
                          </a:solidFill>
                          <a:effectLst/>
                          <a:latin typeface="Calibri"/>
                        </a:rPr>
                        <a:t>SHR1:TRAP 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c>
                  <a:txBody>
                    <a:bodyPr/>
                    <a:lstStyle/>
                    <a:p>
                      <a:pPr algn="ctr" fontAlgn="b"/>
                      <a:r>
                        <a:rPr lang="en-US" sz="2400" b="1" i="0" u="none" strike="noStrike" dirty="0">
                          <a:solidFill>
                            <a:schemeClr val="bg1"/>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chemeClr val="accent4">
                        <a:lumMod val="75000"/>
                        <a:alpha val="54000"/>
                      </a:schemeClr>
                    </a:solidFill>
                  </a:tcPr>
                </a:tc>
                <a:tc>
                  <a:txBody>
                    <a:bodyPr/>
                    <a:lstStyle/>
                    <a:p>
                      <a:pPr algn="ctr" fontAlgn="b"/>
                      <a:r>
                        <a:rPr lang="de-DE" sz="2400" b="1" i="0" u="none" strike="noStrike">
                          <a:solidFill>
                            <a:schemeClr val="bg1"/>
                          </a:solidFill>
                          <a:effectLst/>
                          <a:latin typeface="Calibri"/>
                        </a:rPr>
                        <a:t>Chr 5</a:t>
                      </a:r>
                    </a:p>
                  </a:txBody>
                  <a:tcPr marL="12700" marR="12700" marT="12700" marB="0" anchor="b">
                    <a:lnL>
                      <a:noFill/>
                    </a:lnL>
                    <a:lnR>
                      <a:noFill/>
                    </a:lnR>
                    <a:lnT>
                      <a:noFill/>
                    </a:lnT>
                    <a:lnB>
                      <a:noFill/>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LOC_Os05g07950</a:t>
                      </a:r>
                    </a:p>
                  </a:txBody>
                  <a:tcPr marL="12700" marR="12700" marT="12700" marB="0" anchor="b">
                    <a:lnL>
                      <a:noFill/>
                    </a:lnL>
                    <a:lnR w="12700" cap="flat" cmpd="sng" algn="ctr">
                      <a:solidFill>
                        <a:srgbClr val="000000"/>
                      </a:solidFill>
                      <a:prstDash val="solid"/>
                      <a:round/>
                      <a:headEnd type="none" w="med" len="med"/>
                      <a:tailEnd type="none" w="med" len="med"/>
                    </a:lnR>
                    <a:lnT>
                      <a:noFill/>
                    </a:lnT>
                    <a:lnB>
                      <a:noFill/>
                    </a:lnB>
                    <a:solidFill>
                      <a:schemeClr val="accent4">
                        <a:lumMod val="75000"/>
                        <a:alpha val="54000"/>
                      </a:schemeClr>
                    </a:solidFill>
                  </a:tcPr>
                </a:tc>
              </a:tr>
              <a:tr h="423134">
                <a:tc>
                  <a:txBody>
                    <a:bodyPr/>
                    <a:lstStyle/>
                    <a:p>
                      <a:pPr algn="ctr" fontAlgn="b"/>
                      <a:r>
                        <a:rPr lang="en-US" sz="2400" b="1" i="0" u="none" strike="noStrike">
                          <a:solidFill>
                            <a:schemeClr val="bg1"/>
                          </a:solidFill>
                          <a:effectLst/>
                          <a:latin typeface="Calibri"/>
                        </a:rPr>
                        <a:t>Root stele</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4">
                        <a:lumMod val="75000"/>
                        <a:alpha val="54000"/>
                      </a:schemeClr>
                    </a:solidFill>
                  </a:tcPr>
                </a:tc>
                <a:tc>
                  <a:txBody>
                    <a:bodyPr/>
                    <a:lstStyle/>
                    <a:p>
                      <a:pPr algn="ctr" fontAlgn="b"/>
                      <a:r>
                        <a:rPr lang="en-US" sz="2400" b="1" i="0" u="none" strike="noStrike">
                          <a:solidFill>
                            <a:schemeClr val="bg1"/>
                          </a:solidFill>
                          <a:effectLst/>
                          <a:latin typeface="Calibri"/>
                        </a:rPr>
                        <a:t>SHR1:TRAP 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4">
                        <a:lumMod val="75000"/>
                        <a:alpha val="54000"/>
                      </a:schemeClr>
                    </a:solidFill>
                  </a:tcPr>
                </a:tc>
                <a:tc>
                  <a:txBody>
                    <a:bodyPr/>
                    <a:lstStyle/>
                    <a:p>
                      <a:pPr algn="ctr" fontAlgn="b"/>
                      <a:r>
                        <a:rPr lang="en-US" sz="2400" b="1" i="0" u="none" strike="noStrike" dirty="0">
                          <a:solidFill>
                            <a:schemeClr val="bg1"/>
                          </a:solidFill>
                          <a:effectLst/>
                          <a:latin typeface="Calibri"/>
                        </a:rPr>
                        <a:t>2</a:t>
                      </a:r>
                    </a:p>
                  </a:txBody>
                  <a:tcPr marL="12700" marR="12700" marT="12700" marB="0" anchor="b">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chemeClr val="accent4">
                        <a:lumMod val="75000"/>
                        <a:alpha val="54000"/>
                      </a:schemeClr>
                    </a:solidFill>
                  </a:tcPr>
                </a:tc>
                <a:tc>
                  <a:txBody>
                    <a:bodyPr/>
                    <a:lstStyle/>
                    <a:p>
                      <a:pPr algn="ctr" fontAlgn="b"/>
                      <a:r>
                        <a:rPr lang="de-DE" sz="2400" b="1" i="0" u="none" strike="noStrike" dirty="0" err="1">
                          <a:solidFill>
                            <a:schemeClr val="bg1"/>
                          </a:solidFill>
                          <a:effectLst/>
                          <a:latin typeface="Calibri"/>
                        </a:rPr>
                        <a:t>Chr</a:t>
                      </a:r>
                      <a:r>
                        <a:rPr lang="de-DE" sz="2400" b="1" i="0" u="none" strike="noStrike" dirty="0">
                          <a:solidFill>
                            <a:schemeClr val="bg1"/>
                          </a:solidFill>
                          <a:effectLst/>
                          <a:latin typeface="Calibri"/>
                        </a:rPr>
                        <a:t> 1</a:t>
                      </a:r>
                    </a:p>
                  </a:txBody>
                  <a:tcPr marL="12700" marR="12700" marT="12700" marB="0" anchor="b">
                    <a:lnL>
                      <a:noFill/>
                    </a:lnL>
                    <a:lnR>
                      <a:noFill/>
                    </a:lnR>
                    <a:lnT>
                      <a:noFill/>
                    </a:lnT>
                    <a:lnB w="12700" cap="flat" cmpd="sng" algn="ctr">
                      <a:solidFill>
                        <a:srgbClr val="000000"/>
                      </a:solidFill>
                      <a:prstDash val="solid"/>
                      <a:round/>
                      <a:headEnd type="none" w="med" len="med"/>
                      <a:tailEnd type="none" w="med" len="med"/>
                    </a:lnB>
                    <a:solidFill>
                      <a:schemeClr val="accent4">
                        <a:lumMod val="75000"/>
                        <a:alpha val="54000"/>
                      </a:schemeClr>
                    </a:solidFill>
                  </a:tcPr>
                </a:tc>
                <a:tc>
                  <a:txBody>
                    <a:bodyPr/>
                    <a:lstStyle/>
                    <a:p>
                      <a:pPr algn="ctr" fontAlgn="b"/>
                      <a:r>
                        <a:rPr lang="en-US" sz="2400" b="1" i="0" u="none" strike="noStrike" dirty="0">
                          <a:solidFill>
                            <a:schemeClr val="bg1"/>
                          </a:solidFill>
                          <a:effectLst/>
                          <a:latin typeface="Calibri"/>
                        </a:rPr>
                        <a:t>LOC_ Os01g57110</a:t>
                      </a:r>
                    </a:p>
                  </a:txBody>
                  <a:tcPr marL="12700" marR="12700" marT="1270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4">
                        <a:lumMod val="75000"/>
                        <a:alpha val="54000"/>
                      </a:schemeClr>
                    </a:solidFill>
                  </a:tcPr>
                </a:tc>
              </a:tr>
            </a:tbl>
          </a:graphicData>
        </a:graphic>
      </p:graphicFrame>
      <p:sp>
        <p:nvSpPr>
          <p:cNvPr id="561" name="TextBox 560"/>
          <p:cNvSpPr txBox="1"/>
          <p:nvPr/>
        </p:nvSpPr>
        <p:spPr>
          <a:xfrm>
            <a:off x="14957035" y="30640787"/>
            <a:ext cx="13871965" cy="646331"/>
          </a:xfrm>
          <a:prstGeom prst="rect">
            <a:avLst/>
          </a:prstGeom>
          <a:noFill/>
        </p:spPr>
        <p:txBody>
          <a:bodyPr wrap="square" rtlCol="0">
            <a:spAutoFit/>
          </a:bodyPr>
          <a:lstStyle/>
          <a:p>
            <a:pPr algn="ctr"/>
            <a:r>
              <a:rPr lang="en-US" sz="3600" b="1" dirty="0" smtClean="0">
                <a:solidFill>
                  <a:schemeClr val="bg1"/>
                </a:solidFill>
              </a:rPr>
              <a:t> * Unpublished data from protocol development</a:t>
            </a:r>
          </a:p>
        </p:txBody>
      </p:sp>
      <p:grpSp>
        <p:nvGrpSpPr>
          <p:cNvPr id="1391" name="Group 1390"/>
          <p:cNvGrpSpPr/>
          <p:nvPr/>
        </p:nvGrpSpPr>
        <p:grpSpPr>
          <a:xfrm>
            <a:off x="14503400" y="11838134"/>
            <a:ext cx="14757400" cy="2532892"/>
            <a:chOff x="14503400" y="12165248"/>
            <a:chExt cx="14757400" cy="2532892"/>
          </a:xfrm>
        </p:grpSpPr>
        <p:grpSp>
          <p:nvGrpSpPr>
            <p:cNvPr id="19" name="Group 18"/>
            <p:cNvGrpSpPr/>
            <p:nvPr/>
          </p:nvGrpSpPr>
          <p:grpSpPr>
            <a:xfrm>
              <a:off x="14503400" y="12165248"/>
              <a:ext cx="14757400" cy="2532892"/>
              <a:chOff x="14503400" y="12415394"/>
              <a:chExt cx="14757400" cy="2532892"/>
            </a:xfrm>
          </p:grpSpPr>
          <p:sp>
            <p:nvSpPr>
              <p:cNvPr id="629" name="Rounded Rectangle 628"/>
              <p:cNvSpPr/>
              <p:nvPr/>
            </p:nvSpPr>
            <p:spPr>
              <a:xfrm>
                <a:off x="15014966" y="12506517"/>
                <a:ext cx="13716000" cy="2438400"/>
              </a:xfrm>
              <a:prstGeom prst="roundRect">
                <a:avLst/>
              </a:prstGeom>
              <a:solidFill>
                <a:schemeClr val="accent1">
                  <a:lumMod val="50000"/>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t" anchorCtr="0"/>
              <a:lstStyle/>
              <a:p>
                <a:pPr algn="ctr"/>
                <a:endParaRPr lang="en-US" sz="2400" b="1" dirty="0" smtClean="0">
                  <a:solidFill>
                    <a:schemeClr val="bg1"/>
                  </a:solidFill>
                </a:endParaRPr>
              </a:p>
            </p:txBody>
          </p:sp>
          <p:sp>
            <p:nvSpPr>
              <p:cNvPr id="945" name="TextBox 944"/>
              <p:cNvSpPr txBox="1"/>
              <p:nvPr/>
            </p:nvSpPr>
            <p:spPr>
              <a:xfrm>
                <a:off x="15272629" y="14363510"/>
                <a:ext cx="3425337" cy="584776"/>
              </a:xfrm>
              <a:prstGeom prst="rect">
                <a:avLst/>
              </a:prstGeom>
              <a:noFill/>
            </p:spPr>
            <p:txBody>
              <a:bodyPr wrap="none" rtlCol="0">
                <a:spAutoFit/>
              </a:bodyPr>
              <a:lstStyle/>
              <a:p>
                <a:r>
                  <a:rPr lang="en-US" sz="3200" b="1" dirty="0" smtClean="0">
                    <a:solidFill>
                      <a:srgbClr val="FFFFFF"/>
                    </a:solidFill>
                  </a:rPr>
                  <a:t>Size selected gDNA</a:t>
                </a:r>
              </a:p>
            </p:txBody>
          </p:sp>
          <p:sp>
            <p:nvSpPr>
              <p:cNvPr id="947" name="TextBox 946"/>
              <p:cNvSpPr txBox="1"/>
              <p:nvPr/>
            </p:nvSpPr>
            <p:spPr>
              <a:xfrm>
                <a:off x="18560845" y="13512047"/>
                <a:ext cx="4813300" cy="830997"/>
              </a:xfrm>
              <a:prstGeom prst="rect">
                <a:avLst/>
              </a:prstGeom>
              <a:noFill/>
            </p:spPr>
            <p:txBody>
              <a:bodyPr wrap="square" rtlCol="0">
                <a:spAutoFit/>
              </a:bodyPr>
              <a:lstStyle/>
              <a:p>
                <a:pPr algn="ctr"/>
                <a:r>
                  <a:rPr lang="en-US" sz="2400" b="1" dirty="0" smtClean="0">
                    <a:solidFill>
                      <a:srgbClr val="FFFFFF"/>
                    </a:solidFill>
                  </a:rPr>
                  <a:t>End repair, polyadenylation, adapter ligation, and amplification  </a:t>
                </a:r>
              </a:p>
            </p:txBody>
          </p:sp>
          <p:sp>
            <p:nvSpPr>
              <p:cNvPr id="1034" name="TextBox 1033"/>
              <p:cNvSpPr txBox="1"/>
              <p:nvPr/>
            </p:nvSpPr>
            <p:spPr>
              <a:xfrm>
                <a:off x="22119088" y="14435669"/>
                <a:ext cx="5150268" cy="461665"/>
              </a:xfrm>
              <a:prstGeom prst="rect">
                <a:avLst/>
              </a:prstGeom>
              <a:noFill/>
            </p:spPr>
            <p:txBody>
              <a:bodyPr wrap="none" rtlCol="0">
                <a:spAutoFit/>
              </a:bodyPr>
              <a:lstStyle/>
              <a:p>
                <a:pPr algn="ctr"/>
                <a:r>
                  <a:rPr lang="en-US" sz="2400" b="1" dirty="0" smtClean="0">
                    <a:solidFill>
                      <a:srgbClr val="FFFFFF"/>
                    </a:solidFill>
                  </a:rPr>
                  <a:t>Libraries ligated with unique barcodes: </a:t>
                </a:r>
              </a:p>
            </p:txBody>
          </p:sp>
          <p:grpSp>
            <p:nvGrpSpPr>
              <p:cNvPr id="1318" name="Group 1317"/>
              <p:cNvGrpSpPr/>
              <p:nvPr/>
            </p:nvGrpSpPr>
            <p:grpSpPr>
              <a:xfrm>
                <a:off x="15333125" y="12941300"/>
                <a:ext cx="3297775" cy="1435102"/>
                <a:chOff x="16855413" y="10488303"/>
                <a:chExt cx="4005627" cy="1351858"/>
              </a:xfrm>
            </p:grpSpPr>
            <p:grpSp>
              <p:nvGrpSpPr>
                <p:cNvPr id="1319" name="Group 1318"/>
                <p:cNvGrpSpPr/>
                <p:nvPr/>
              </p:nvGrpSpPr>
              <p:grpSpPr>
                <a:xfrm>
                  <a:off x="16855413" y="10488303"/>
                  <a:ext cx="4005624" cy="646360"/>
                  <a:chOff x="17000947" y="10360721"/>
                  <a:chExt cx="4581080" cy="849143"/>
                </a:xfrm>
              </p:grpSpPr>
              <p:sp>
                <p:nvSpPr>
                  <p:cNvPr id="1334" name="Rectangle 1333"/>
                  <p:cNvSpPr/>
                  <p:nvPr/>
                </p:nvSpPr>
                <p:spPr>
                  <a:xfrm flipH="1" flipV="1">
                    <a:off x="19053921" y="10375605"/>
                    <a:ext cx="2528103" cy="89194"/>
                  </a:xfrm>
                  <a:prstGeom prst="rect">
                    <a:avLst/>
                  </a:prstGeom>
                  <a:solidFill>
                    <a:srgbClr val="CCFFCC"/>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35" name="Rectangle 1334"/>
                  <p:cNvSpPr/>
                  <p:nvPr/>
                </p:nvSpPr>
                <p:spPr>
                  <a:xfrm flipH="1" flipV="1">
                    <a:off x="18383250" y="10363199"/>
                    <a:ext cx="675584" cy="101599"/>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36" name="Rectangle 1335"/>
                  <p:cNvSpPr/>
                  <p:nvPr/>
                </p:nvSpPr>
                <p:spPr>
                  <a:xfrm flipH="1" flipV="1">
                    <a:off x="17000948" y="10360721"/>
                    <a:ext cx="1385472" cy="97731"/>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1337" name="Rectangle 1336"/>
                  <p:cNvSpPr/>
                  <p:nvPr/>
                </p:nvSpPr>
                <p:spPr>
                  <a:xfrm flipH="1" flipV="1">
                    <a:off x="20412825" y="10562166"/>
                    <a:ext cx="1167650" cy="95250"/>
                  </a:xfrm>
                  <a:prstGeom prst="rect">
                    <a:avLst/>
                  </a:prstGeom>
                  <a:solidFill>
                    <a:srgbClr val="0000FF"/>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38" name="Rectangle 1337"/>
                  <p:cNvSpPr/>
                  <p:nvPr/>
                </p:nvSpPr>
                <p:spPr>
                  <a:xfrm flipH="1" flipV="1">
                    <a:off x="19742150" y="10562166"/>
                    <a:ext cx="675584" cy="101599"/>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39" name="Rectangle 1338"/>
                  <p:cNvSpPr/>
                  <p:nvPr/>
                </p:nvSpPr>
                <p:spPr>
                  <a:xfrm flipH="1" flipV="1">
                    <a:off x="17000949" y="10559153"/>
                    <a:ext cx="2741199" cy="98264"/>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1340" name="Rectangle 1339"/>
                  <p:cNvSpPr/>
                  <p:nvPr/>
                </p:nvSpPr>
                <p:spPr>
                  <a:xfrm flipH="1" flipV="1">
                    <a:off x="18260171" y="10742704"/>
                    <a:ext cx="3321855" cy="103093"/>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41" name="Rectangle 1340"/>
                  <p:cNvSpPr/>
                  <p:nvPr/>
                </p:nvSpPr>
                <p:spPr>
                  <a:xfrm flipH="1" flipV="1">
                    <a:off x="17589500" y="10744199"/>
                    <a:ext cx="675584" cy="101599"/>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42" name="Rectangle 1341"/>
                  <p:cNvSpPr/>
                  <p:nvPr/>
                </p:nvSpPr>
                <p:spPr>
                  <a:xfrm flipH="1" flipV="1">
                    <a:off x="17000949" y="10747663"/>
                    <a:ext cx="587496" cy="98136"/>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1343" name="Rectangle 1342"/>
                  <p:cNvSpPr/>
                  <p:nvPr/>
                </p:nvSpPr>
                <p:spPr>
                  <a:xfrm flipH="1" flipV="1">
                    <a:off x="17625170" y="10921293"/>
                    <a:ext cx="3956857" cy="102304"/>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44" name="Rectangle 1343"/>
                  <p:cNvSpPr/>
                  <p:nvPr/>
                </p:nvSpPr>
                <p:spPr>
                  <a:xfrm flipH="1" flipV="1">
                    <a:off x="17000948" y="10921291"/>
                    <a:ext cx="629134" cy="102307"/>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45" name="Rectangle 1344"/>
                  <p:cNvSpPr/>
                  <p:nvPr/>
                </p:nvSpPr>
                <p:spPr>
                  <a:xfrm flipH="1" flipV="1">
                    <a:off x="19638431" y="11109803"/>
                    <a:ext cx="1943594" cy="100059"/>
                  </a:xfrm>
                  <a:prstGeom prst="rect">
                    <a:avLst/>
                  </a:prstGeom>
                  <a:solidFill>
                    <a:srgbClr val="FFFF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46" name="Rectangle 1345"/>
                  <p:cNvSpPr/>
                  <p:nvPr/>
                </p:nvSpPr>
                <p:spPr>
                  <a:xfrm flipH="1" flipV="1">
                    <a:off x="18961100" y="11108264"/>
                    <a:ext cx="675584" cy="101600"/>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47" name="Rectangle 1346"/>
                  <p:cNvSpPr/>
                  <p:nvPr/>
                </p:nvSpPr>
                <p:spPr>
                  <a:xfrm flipH="1" flipV="1">
                    <a:off x="17000947" y="11114751"/>
                    <a:ext cx="2032113" cy="94264"/>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grpSp>
            <p:grpSp>
              <p:nvGrpSpPr>
                <p:cNvPr id="1320" name="Group 1319"/>
                <p:cNvGrpSpPr/>
                <p:nvPr/>
              </p:nvGrpSpPr>
              <p:grpSpPr>
                <a:xfrm>
                  <a:off x="16855417" y="11200106"/>
                  <a:ext cx="4005623" cy="640055"/>
                  <a:chOff x="17000937" y="10361505"/>
                  <a:chExt cx="4581074" cy="840859"/>
                </a:xfrm>
              </p:grpSpPr>
              <p:sp>
                <p:nvSpPr>
                  <p:cNvPr id="1321" name="Rectangle 1320"/>
                  <p:cNvSpPr/>
                  <p:nvPr/>
                </p:nvSpPr>
                <p:spPr>
                  <a:xfrm flipH="1" flipV="1">
                    <a:off x="19053919" y="10361505"/>
                    <a:ext cx="2528089" cy="103292"/>
                  </a:xfrm>
                  <a:prstGeom prst="rect">
                    <a:avLst/>
                  </a:prstGeom>
                  <a:solidFill>
                    <a:schemeClr val="accent4">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22" name="Rectangle 1321"/>
                  <p:cNvSpPr/>
                  <p:nvPr/>
                </p:nvSpPr>
                <p:spPr>
                  <a:xfrm flipH="1" flipV="1">
                    <a:off x="18383250" y="10363199"/>
                    <a:ext cx="675584" cy="101599"/>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23" name="Rectangle 1322"/>
                  <p:cNvSpPr/>
                  <p:nvPr/>
                </p:nvSpPr>
                <p:spPr>
                  <a:xfrm flipH="1" flipV="1">
                    <a:off x="17000938" y="10363988"/>
                    <a:ext cx="1385483" cy="94461"/>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1324" name="Rectangle 1323"/>
                  <p:cNvSpPr/>
                  <p:nvPr/>
                </p:nvSpPr>
                <p:spPr>
                  <a:xfrm flipH="1" flipV="1">
                    <a:off x="20412822" y="10543815"/>
                    <a:ext cx="1169189" cy="101538"/>
                  </a:xfrm>
                  <a:prstGeom prst="rect">
                    <a:avLst/>
                  </a:prstGeom>
                  <a:solidFill>
                    <a:schemeClr val="accent5">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25" name="Rectangle 1324"/>
                  <p:cNvSpPr/>
                  <p:nvPr/>
                </p:nvSpPr>
                <p:spPr>
                  <a:xfrm flipH="1" flipV="1">
                    <a:off x="19742150" y="10545482"/>
                    <a:ext cx="675584" cy="101599"/>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26" name="Rectangle 1325"/>
                  <p:cNvSpPr/>
                  <p:nvPr/>
                </p:nvSpPr>
                <p:spPr>
                  <a:xfrm flipH="1" flipV="1">
                    <a:off x="17000939" y="10543815"/>
                    <a:ext cx="2747318" cy="96916"/>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1327" name="Rectangle 1326"/>
                  <p:cNvSpPr/>
                  <p:nvPr/>
                </p:nvSpPr>
                <p:spPr>
                  <a:xfrm flipH="1" flipV="1">
                    <a:off x="17967424" y="10721163"/>
                    <a:ext cx="3611939" cy="107949"/>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28" name="Rectangle 1327"/>
                  <p:cNvSpPr/>
                  <p:nvPr/>
                </p:nvSpPr>
                <p:spPr>
                  <a:xfrm flipH="1" flipV="1">
                    <a:off x="17292626" y="10727515"/>
                    <a:ext cx="675585" cy="101599"/>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29" name="Rectangle 1328"/>
                  <p:cNvSpPr/>
                  <p:nvPr/>
                </p:nvSpPr>
                <p:spPr>
                  <a:xfrm flipH="1" flipV="1">
                    <a:off x="17003584" y="10726127"/>
                    <a:ext cx="296538" cy="104177"/>
                  </a:xfrm>
                  <a:prstGeom prst="rect">
                    <a:avLst/>
                  </a:prstGeom>
                  <a:solidFill>
                    <a:schemeClr val="accent3">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1330" name="Rectangle 1329"/>
                  <p:cNvSpPr/>
                  <p:nvPr/>
                </p:nvSpPr>
                <p:spPr>
                  <a:xfrm flipH="1" flipV="1">
                    <a:off x="17138599" y="10909671"/>
                    <a:ext cx="4440766" cy="97236"/>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31" name="Rectangle 1330"/>
                  <p:cNvSpPr/>
                  <p:nvPr/>
                </p:nvSpPr>
                <p:spPr>
                  <a:xfrm flipH="1" flipV="1">
                    <a:off x="17000938" y="10908437"/>
                    <a:ext cx="135314" cy="104177"/>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32" name="Rectangle 1331"/>
                  <p:cNvSpPr/>
                  <p:nvPr/>
                </p:nvSpPr>
                <p:spPr>
                  <a:xfrm flipH="1" flipV="1">
                    <a:off x="20915332" y="11091579"/>
                    <a:ext cx="664032" cy="110785"/>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33" name="Rectangle 1332"/>
                  <p:cNvSpPr/>
                  <p:nvPr/>
                </p:nvSpPr>
                <p:spPr>
                  <a:xfrm flipH="1" flipV="1">
                    <a:off x="17000937" y="11093224"/>
                    <a:ext cx="3915099" cy="104183"/>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grpSp>
          </p:grpSp>
          <p:grpSp>
            <p:nvGrpSpPr>
              <p:cNvPr id="21" name="Group 20"/>
              <p:cNvGrpSpPr/>
              <p:nvPr/>
            </p:nvGrpSpPr>
            <p:grpSpPr>
              <a:xfrm>
                <a:off x="23380127" y="12972469"/>
                <a:ext cx="3769784" cy="1435102"/>
                <a:chOff x="24362846" y="13123329"/>
                <a:chExt cx="3769784" cy="1435102"/>
              </a:xfrm>
            </p:grpSpPr>
            <p:grpSp>
              <p:nvGrpSpPr>
                <p:cNvPr id="1348" name="Group 1347"/>
                <p:cNvGrpSpPr/>
                <p:nvPr/>
              </p:nvGrpSpPr>
              <p:grpSpPr>
                <a:xfrm>
                  <a:off x="24595671" y="13123329"/>
                  <a:ext cx="3297775" cy="1435102"/>
                  <a:chOff x="16855413" y="10488303"/>
                  <a:chExt cx="4005627" cy="1351858"/>
                </a:xfrm>
              </p:grpSpPr>
              <p:grpSp>
                <p:nvGrpSpPr>
                  <p:cNvPr id="1349" name="Group 1348"/>
                  <p:cNvGrpSpPr/>
                  <p:nvPr/>
                </p:nvGrpSpPr>
                <p:grpSpPr>
                  <a:xfrm>
                    <a:off x="16855413" y="10488303"/>
                    <a:ext cx="4005624" cy="646360"/>
                    <a:chOff x="17000947" y="10360721"/>
                    <a:chExt cx="4581080" cy="849143"/>
                  </a:xfrm>
                </p:grpSpPr>
                <p:sp>
                  <p:nvSpPr>
                    <p:cNvPr id="1364" name="Rectangle 1363"/>
                    <p:cNvSpPr/>
                    <p:nvPr/>
                  </p:nvSpPr>
                  <p:spPr>
                    <a:xfrm flipH="1" flipV="1">
                      <a:off x="19053921" y="10375605"/>
                      <a:ext cx="2528103" cy="89194"/>
                    </a:xfrm>
                    <a:prstGeom prst="rect">
                      <a:avLst/>
                    </a:prstGeom>
                    <a:solidFill>
                      <a:srgbClr val="CCFFCC"/>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65" name="Rectangle 1364"/>
                    <p:cNvSpPr/>
                    <p:nvPr/>
                  </p:nvSpPr>
                  <p:spPr>
                    <a:xfrm flipH="1" flipV="1">
                      <a:off x="18383250" y="10363199"/>
                      <a:ext cx="675584" cy="101599"/>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66" name="Rectangle 1365"/>
                    <p:cNvSpPr/>
                    <p:nvPr/>
                  </p:nvSpPr>
                  <p:spPr>
                    <a:xfrm flipH="1" flipV="1">
                      <a:off x="17000948" y="10360721"/>
                      <a:ext cx="1385472" cy="97731"/>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1367" name="Rectangle 1366"/>
                    <p:cNvSpPr/>
                    <p:nvPr/>
                  </p:nvSpPr>
                  <p:spPr>
                    <a:xfrm flipH="1" flipV="1">
                      <a:off x="20412825" y="10562166"/>
                      <a:ext cx="1167650" cy="95250"/>
                    </a:xfrm>
                    <a:prstGeom prst="rect">
                      <a:avLst/>
                    </a:prstGeom>
                    <a:solidFill>
                      <a:srgbClr val="0000FF"/>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68" name="Rectangle 1367"/>
                    <p:cNvSpPr/>
                    <p:nvPr/>
                  </p:nvSpPr>
                  <p:spPr>
                    <a:xfrm flipH="1" flipV="1">
                      <a:off x="19742150" y="10562166"/>
                      <a:ext cx="675584" cy="101599"/>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69" name="Rectangle 1368"/>
                    <p:cNvSpPr/>
                    <p:nvPr/>
                  </p:nvSpPr>
                  <p:spPr>
                    <a:xfrm flipH="1" flipV="1">
                      <a:off x="17000949" y="10559153"/>
                      <a:ext cx="2741199" cy="98264"/>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1370" name="Rectangle 1369"/>
                    <p:cNvSpPr/>
                    <p:nvPr/>
                  </p:nvSpPr>
                  <p:spPr>
                    <a:xfrm flipH="1" flipV="1">
                      <a:off x="18260171" y="10742704"/>
                      <a:ext cx="3321855" cy="103093"/>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71" name="Rectangle 1370"/>
                    <p:cNvSpPr/>
                    <p:nvPr/>
                  </p:nvSpPr>
                  <p:spPr>
                    <a:xfrm flipH="1" flipV="1">
                      <a:off x="17589500" y="10744199"/>
                      <a:ext cx="675584" cy="101599"/>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72" name="Rectangle 1371"/>
                    <p:cNvSpPr/>
                    <p:nvPr/>
                  </p:nvSpPr>
                  <p:spPr>
                    <a:xfrm flipH="1" flipV="1">
                      <a:off x="17000949" y="10747663"/>
                      <a:ext cx="587496" cy="98136"/>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1373" name="Rectangle 1372"/>
                    <p:cNvSpPr/>
                    <p:nvPr/>
                  </p:nvSpPr>
                  <p:spPr>
                    <a:xfrm flipH="1" flipV="1">
                      <a:off x="17625170" y="10921293"/>
                      <a:ext cx="3956857" cy="102304"/>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74" name="Rectangle 1373"/>
                    <p:cNvSpPr/>
                    <p:nvPr/>
                  </p:nvSpPr>
                  <p:spPr>
                    <a:xfrm flipH="1" flipV="1">
                      <a:off x="17000948" y="10921291"/>
                      <a:ext cx="629134" cy="102307"/>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75" name="Rectangle 1374"/>
                    <p:cNvSpPr/>
                    <p:nvPr/>
                  </p:nvSpPr>
                  <p:spPr>
                    <a:xfrm flipH="1" flipV="1">
                      <a:off x="19638431" y="11109803"/>
                      <a:ext cx="1943594" cy="100059"/>
                    </a:xfrm>
                    <a:prstGeom prst="rect">
                      <a:avLst/>
                    </a:prstGeom>
                    <a:solidFill>
                      <a:srgbClr val="FFFF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76" name="Rectangle 1375"/>
                    <p:cNvSpPr/>
                    <p:nvPr/>
                  </p:nvSpPr>
                  <p:spPr>
                    <a:xfrm flipH="1" flipV="1">
                      <a:off x="18961100" y="11108264"/>
                      <a:ext cx="675584" cy="101600"/>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77" name="Rectangle 1376"/>
                    <p:cNvSpPr/>
                    <p:nvPr/>
                  </p:nvSpPr>
                  <p:spPr>
                    <a:xfrm flipH="1" flipV="1">
                      <a:off x="17000947" y="11114751"/>
                      <a:ext cx="2032113" cy="94264"/>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grpSp>
              <p:grpSp>
                <p:nvGrpSpPr>
                  <p:cNvPr id="1350" name="Group 1349"/>
                  <p:cNvGrpSpPr/>
                  <p:nvPr/>
                </p:nvGrpSpPr>
                <p:grpSpPr>
                  <a:xfrm>
                    <a:off x="16855417" y="11200106"/>
                    <a:ext cx="4005623" cy="640055"/>
                    <a:chOff x="17000937" y="10361505"/>
                    <a:chExt cx="4581074" cy="840859"/>
                  </a:xfrm>
                </p:grpSpPr>
                <p:sp>
                  <p:nvSpPr>
                    <p:cNvPr id="1351" name="Rectangle 1350"/>
                    <p:cNvSpPr/>
                    <p:nvPr/>
                  </p:nvSpPr>
                  <p:spPr>
                    <a:xfrm flipH="1" flipV="1">
                      <a:off x="19053919" y="10361505"/>
                      <a:ext cx="2528089" cy="103292"/>
                    </a:xfrm>
                    <a:prstGeom prst="rect">
                      <a:avLst/>
                    </a:prstGeom>
                    <a:solidFill>
                      <a:schemeClr val="accent4">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52" name="Rectangle 1351"/>
                    <p:cNvSpPr/>
                    <p:nvPr/>
                  </p:nvSpPr>
                  <p:spPr>
                    <a:xfrm flipH="1" flipV="1">
                      <a:off x="18383250" y="10363199"/>
                      <a:ext cx="675584" cy="101599"/>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53" name="Rectangle 1352"/>
                    <p:cNvSpPr/>
                    <p:nvPr/>
                  </p:nvSpPr>
                  <p:spPr>
                    <a:xfrm flipH="1" flipV="1">
                      <a:off x="17000938" y="10363988"/>
                      <a:ext cx="1385483" cy="94461"/>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1354" name="Rectangle 1353"/>
                    <p:cNvSpPr/>
                    <p:nvPr/>
                  </p:nvSpPr>
                  <p:spPr>
                    <a:xfrm flipH="1" flipV="1">
                      <a:off x="20412822" y="10543815"/>
                      <a:ext cx="1169189" cy="101538"/>
                    </a:xfrm>
                    <a:prstGeom prst="rect">
                      <a:avLst/>
                    </a:prstGeom>
                    <a:solidFill>
                      <a:schemeClr val="accent5">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55" name="Rectangle 1354"/>
                    <p:cNvSpPr/>
                    <p:nvPr/>
                  </p:nvSpPr>
                  <p:spPr>
                    <a:xfrm flipH="1" flipV="1">
                      <a:off x="19742151" y="10545482"/>
                      <a:ext cx="675584" cy="101600"/>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56" name="Rectangle 1355"/>
                    <p:cNvSpPr/>
                    <p:nvPr/>
                  </p:nvSpPr>
                  <p:spPr>
                    <a:xfrm flipH="1" flipV="1">
                      <a:off x="17000939" y="10543815"/>
                      <a:ext cx="2747318" cy="96916"/>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1357" name="Rectangle 1356"/>
                    <p:cNvSpPr/>
                    <p:nvPr/>
                  </p:nvSpPr>
                  <p:spPr>
                    <a:xfrm flipH="1" flipV="1">
                      <a:off x="17967424" y="10721163"/>
                      <a:ext cx="3611939" cy="107949"/>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58" name="Rectangle 1357"/>
                    <p:cNvSpPr/>
                    <p:nvPr/>
                  </p:nvSpPr>
                  <p:spPr>
                    <a:xfrm flipH="1" flipV="1">
                      <a:off x="17292626" y="10727515"/>
                      <a:ext cx="675585" cy="101599"/>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59" name="Rectangle 1358"/>
                    <p:cNvSpPr/>
                    <p:nvPr/>
                  </p:nvSpPr>
                  <p:spPr>
                    <a:xfrm flipH="1" flipV="1">
                      <a:off x="17003584" y="10726127"/>
                      <a:ext cx="296538" cy="104177"/>
                    </a:xfrm>
                    <a:prstGeom prst="rect">
                      <a:avLst/>
                    </a:prstGeom>
                    <a:solidFill>
                      <a:schemeClr val="accent3">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a typeface="+mn-ea"/>
                        <a:cs typeface="+mn-cs"/>
                      </a:endParaRPr>
                    </a:p>
                  </p:txBody>
                </p:sp>
                <p:sp>
                  <p:nvSpPr>
                    <p:cNvPr id="1360" name="Rectangle 1359"/>
                    <p:cNvSpPr/>
                    <p:nvPr/>
                  </p:nvSpPr>
                  <p:spPr>
                    <a:xfrm flipH="1" flipV="1">
                      <a:off x="17138599" y="10909671"/>
                      <a:ext cx="4440766" cy="97236"/>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61" name="Rectangle 1360"/>
                    <p:cNvSpPr/>
                    <p:nvPr/>
                  </p:nvSpPr>
                  <p:spPr>
                    <a:xfrm flipH="1" flipV="1">
                      <a:off x="17000938" y="10908437"/>
                      <a:ext cx="135314" cy="104177"/>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62" name="Rectangle 1361"/>
                    <p:cNvSpPr/>
                    <p:nvPr/>
                  </p:nvSpPr>
                  <p:spPr>
                    <a:xfrm flipH="1" flipV="1">
                      <a:off x="20915332" y="11091579"/>
                      <a:ext cx="664032" cy="110785"/>
                    </a:xfrm>
                    <a:prstGeom prst="rect">
                      <a:avLst/>
                    </a:prstGeom>
                    <a:solidFill>
                      <a:schemeClr val="tx1">
                        <a:lumMod val="95000"/>
                        <a:lumOff val="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1363" name="Rectangle 1362"/>
                    <p:cNvSpPr/>
                    <p:nvPr/>
                  </p:nvSpPr>
                  <p:spPr>
                    <a:xfrm flipH="1" flipV="1">
                      <a:off x="17000937" y="11093224"/>
                      <a:ext cx="3915099" cy="104183"/>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grpSp>
            </p:grpSp>
            <p:sp>
              <p:nvSpPr>
                <p:cNvPr id="1387" name="Rectangle 1386"/>
                <p:cNvSpPr/>
                <p:nvPr/>
              </p:nvSpPr>
              <p:spPr>
                <a:xfrm>
                  <a:off x="24362846" y="13123329"/>
                  <a:ext cx="247650" cy="80434"/>
                </a:xfrm>
                <a:prstGeom prst="rect">
                  <a:avLst/>
                </a:prstGeom>
                <a:solidFill>
                  <a:srgbClr val="FD10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1</a:t>
                  </a:r>
                  <a:endParaRPr lang="en-US" sz="700" dirty="0"/>
                </a:p>
              </p:txBody>
            </p:sp>
            <p:sp>
              <p:nvSpPr>
                <p:cNvPr id="1397" name="Rectangle 1396"/>
                <p:cNvSpPr/>
                <p:nvPr/>
              </p:nvSpPr>
              <p:spPr>
                <a:xfrm>
                  <a:off x="24362846" y="13284195"/>
                  <a:ext cx="247650" cy="80434"/>
                </a:xfrm>
                <a:prstGeom prst="rect">
                  <a:avLst/>
                </a:prstGeom>
                <a:solidFill>
                  <a:srgbClr val="FD10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1</a:t>
                  </a:r>
                  <a:endParaRPr lang="en-US" sz="700" dirty="0"/>
                </a:p>
              </p:txBody>
            </p:sp>
            <p:sp>
              <p:nvSpPr>
                <p:cNvPr id="1398" name="Rectangle 1397"/>
                <p:cNvSpPr/>
                <p:nvPr/>
              </p:nvSpPr>
              <p:spPr>
                <a:xfrm>
                  <a:off x="24362846" y="13436595"/>
                  <a:ext cx="247650" cy="80434"/>
                </a:xfrm>
                <a:prstGeom prst="rect">
                  <a:avLst/>
                </a:prstGeom>
                <a:solidFill>
                  <a:srgbClr val="FD10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1</a:t>
                  </a:r>
                  <a:endParaRPr lang="en-US" sz="700" dirty="0"/>
                </a:p>
              </p:txBody>
            </p:sp>
            <p:sp>
              <p:nvSpPr>
                <p:cNvPr id="1399" name="Rectangle 1398"/>
                <p:cNvSpPr/>
                <p:nvPr/>
              </p:nvSpPr>
              <p:spPr>
                <a:xfrm>
                  <a:off x="24362846" y="13576295"/>
                  <a:ext cx="247650" cy="80434"/>
                </a:xfrm>
                <a:prstGeom prst="rect">
                  <a:avLst/>
                </a:prstGeom>
                <a:solidFill>
                  <a:srgbClr val="FD10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1</a:t>
                  </a:r>
                  <a:endParaRPr lang="en-US" sz="700" dirty="0"/>
                </a:p>
              </p:txBody>
            </p:sp>
            <p:sp>
              <p:nvSpPr>
                <p:cNvPr id="1400" name="Rectangle 1399"/>
                <p:cNvSpPr/>
                <p:nvPr/>
              </p:nvSpPr>
              <p:spPr>
                <a:xfrm>
                  <a:off x="24362846" y="13728695"/>
                  <a:ext cx="247650" cy="80434"/>
                </a:xfrm>
                <a:prstGeom prst="rect">
                  <a:avLst/>
                </a:prstGeom>
                <a:solidFill>
                  <a:srgbClr val="FD10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1</a:t>
                  </a:r>
                  <a:endParaRPr lang="en-US" sz="700" dirty="0"/>
                </a:p>
              </p:txBody>
            </p:sp>
            <p:sp>
              <p:nvSpPr>
                <p:cNvPr id="1401" name="Rectangle 1400"/>
                <p:cNvSpPr/>
                <p:nvPr/>
              </p:nvSpPr>
              <p:spPr>
                <a:xfrm>
                  <a:off x="24362846" y="13876862"/>
                  <a:ext cx="247650" cy="80434"/>
                </a:xfrm>
                <a:prstGeom prst="rect">
                  <a:avLst/>
                </a:prstGeom>
                <a:solidFill>
                  <a:srgbClr val="FD10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1</a:t>
                  </a:r>
                  <a:endParaRPr lang="en-US" sz="700" dirty="0"/>
                </a:p>
              </p:txBody>
            </p:sp>
            <p:sp>
              <p:nvSpPr>
                <p:cNvPr id="1402" name="Rectangle 1401"/>
                <p:cNvSpPr/>
                <p:nvPr/>
              </p:nvSpPr>
              <p:spPr>
                <a:xfrm>
                  <a:off x="24362846" y="14025028"/>
                  <a:ext cx="247650" cy="80434"/>
                </a:xfrm>
                <a:prstGeom prst="rect">
                  <a:avLst/>
                </a:prstGeom>
                <a:solidFill>
                  <a:srgbClr val="FD10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1</a:t>
                  </a:r>
                  <a:endParaRPr lang="en-US" sz="700" dirty="0"/>
                </a:p>
              </p:txBody>
            </p:sp>
            <p:sp>
              <p:nvSpPr>
                <p:cNvPr id="1403" name="Rectangle 1402"/>
                <p:cNvSpPr/>
                <p:nvPr/>
              </p:nvSpPr>
              <p:spPr>
                <a:xfrm>
                  <a:off x="24362846" y="14173195"/>
                  <a:ext cx="247650" cy="80434"/>
                </a:xfrm>
                <a:prstGeom prst="rect">
                  <a:avLst/>
                </a:prstGeom>
                <a:solidFill>
                  <a:srgbClr val="FD10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1</a:t>
                  </a:r>
                  <a:endParaRPr lang="en-US" sz="700" dirty="0"/>
                </a:p>
              </p:txBody>
            </p:sp>
            <p:sp>
              <p:nvSpPr>
                <p:cNvPr id="1404" name="Rectangle 1403"/>
                <p:cNvSpPr/>
                <p:nvPr/>
              </p:nvSpPr>
              <p:spPr>
                <a:xfrm>
                  <a:off x="24362846" y="14321362"/>
                  <a:ext cx="247650" cy="80434"/>
                </a:xfrm>
                <a:prstGeom prst="rect">
                  <a:avLst/>
                </a:prstGeom>
                <a:solidFill>
                  <a:srgbClr val="FD10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1</a:t>
                  </a:r>
                  <a:endParaRPr lang="en-US" sz="700" dirty="0"/>
                </a:p>
              </p:txBody>
            </p:sp>
            <p:sp>
              <p:nvSpPr>
                <p:cNvPr id="1405" name="Rectangle 1404"/>
                <p:cNvSpPr/>
                <p:nvPr/>
              </p:nvSpPr>
              <p:spPr>
                <a:xfrm>
                  <a:off x="24362846" y="14469529"/>
                  <a:ext cx="247650" cy="80434"/>
                </a:xfrm>
                <a:prstGeom prst="rect">
                  <a:avLst/>
                </a:prstGeom>
                <a:solidFill>
                  <a:srgbClr val="FD10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1</a:t>
                  </a:r>
                  <a:endParaRPr lang="en-US" sz="700" dirty="0"/>
                </a:p>
              </p:txBody>
            </p:sp>
            <p:sp>
              <p:nvSpPr>
                <p:cNvPr id="1406" name="Rectangle 1405"/>
                <p:cNvSpPr/>
                <p:nvPr/>
              </p:nvSpPr>
              <p:spPr>
                <a:xfrm>
                  <a:off x="27884980" y="13123329"/>
                  <a:ext cx="247650" cy="80434"/>
                </a:xfrm>
                <a:prstGeom prst="rect">
                  <a:avLst/>
                </a:prstGeom>
                <a:solidFill>
                  <a:srgbClr val="FD10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1</a:t>
                  </a:r>
                  <a:endParaRPr lang="en-US" sz="700" dirty="0"/>
                </a:p>
              </p:txBody>
            </p:sp>
            <p:sp>
              <p:nvSpPr>
                <p:cNvPr id="1407" name="Rectangle 1406"/>
                <p:cNvSpPr/>
                <p:nvPr/>
              </p:nvSpPr>
              <p:spPr>
                <a:xfrm>
                  <a:off x="27884980" y="13284195"/>
                  <a:ext cx="247650" cy="80434"/>
                </a:xfrm>
                <a:prstGeom prst="rect">
                  <a:avLst/>
                </a:prstGeom>
                <a:solidFill>
                  <a:srgbClr val="FD10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1</a:t>
                  </a:r>
                  <a:endParaRPr lang="en-US" sz="700" dirty="0"/>
                </a:p>
              </p:txBody>
            </p:sp>
            <p:sp>
              <p:nvSpPr>
                <p:cNvPr id="1408" name="Rectangle 1407"/>
                <p:cNvSpPr/>
                <p:nvPr/>
              </p:nvSpPr>
              <p:spPr>
                <a:xfrm>
                  <a:off x="27884980" y="13436595"/>
                  <a:ext cx="247650" cy="80434"/>
                </a:xfrm>
                <a:prstGeom prst="rect">
                  <a:avLst/>
                </a:prstGeom>
                <a:solidFill>
                  <a:srgbClr val="FD10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1</a:t>
                  </a:r>
                  <a:endParaRPr lang="en-US" sz="700" dirty="0"/>
                </a:p>
              </p:txBody>
            </p:sp>
            <p:sp>
              <p:nvSpPr>
                <p:cNvPr id="1409" name="Rectangle 1408"/>
                <p:cNvSpPr/>
                <p:nvPr/>
              </p:nvSpPr>
              <p:spPr>
                <a:xfrm>
                  <a:off x="27884980" y="13576295"/>
                  <a:ext cx="247650" cy="80434"/>
                </a:xfrm>
                <a:prstGeom prst="rect">
                  <a:avLst/>
                </a:prstGeom>
                <a:solidFill>
                  <a:srgbClr val="FD10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1</a:t>
                  </a:r>
                  <a:endParaRPr lang="en-US" sz="700" dirty="0"/>
                </a:p>
              </p:txBody>
            </p:sp>
            <p:sp>
              <p:nvSpPr>
                <p:cNvPr id="1410" name="Rectangle 1409"/>
                <p:cNvSpPr/>
                <p:nvPr/>
              </p:nvSpPr>
              <p:spPr>
                <a:xfrm>
                  <a:off x="27884980" y="13728695"/>
                  <a:ext cx="247650" cy="80434"/>
                </a:xfrm>
                <a:prstGeom prst="rect">
                  <a:avLst/>
                </a:prstGeom>
                <a:solidFill>
                  <a:srgbClr val="FD10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1</a:t>
                  </a:r>
                  <a:endParaRPr lang="en-US" sz="700" dirty="0"/>
                </a:p>
              </p:txBody>
            </p:sp>
            <p:sp>
              <p:nvSpPr>
                <p:cNvPr id="1411" name="Rectangle 1410"/>
                <p:cNvSpPr/>
                <p:nvPr/>
              </p:nvSpPr>
              <p:spPr>
                <a:xfrm>
                  <a:off x="27884980" y="13876862"/>
                  <a:ext cx="247650" cy="80434"/>
                </a:xfrm>
                <a:prstGeom prst="rect">
                  <a:avLst/>
                </a:prstGeom>
                <a:solidFill>
                  <a:srgbClr val="FD10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1</a:t>
                  </a:r>
                  <a:endParaRPr lang="en-US" sz="700" dirty="0"/>
                </a:p>
              </p:txBody>
            </p:sp>
            <p:sp>
              <p:nvSpPr>
                <p:cNvPr id="1412" name="Rectangle 1411"/>
                <p:cNvSpPr/>
                <p:nvPr/>
              </p:nvSpPr>
              <p:spPr>
                <a:xfrm>
                  <a:off x="27884980" y="14025028"/>
                  <a:ext cx="247650" cy="80434"/>
                </a:xfrm>
                <a:prstGeom prst="rect">
                  <a:avLst/>
                </a:prstGeom>
                <a:solidFill>
                  <a:srgbClr val="FD10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1</a:t>
                  </a:r>
                  <a:endParaRPr lang="en-US" sz="700" dirty="0"/>
                </a:p>
              </p:txBody>
            </p:sp>
            <p:sp>
              <p:nvSpPr>
                <p:cNvPr id="1413" name="Rectangle 1412"/>
                <p:cNvSpPr/>
                <p:nvPr/>
              </p:nvSpPr>
              <p:spPr>
                <a:xfrm>
                  <a:off x="27884980" y="14173195"/>
                  <a:ext cx="247650" cy="80434"/>
                </a:xfrm>
                <a:prstGeom prst="rect">
                  <a:avLst/>
                </a:prstGeom>
                <a:solidFill>
                  <a:srgbClr val="FD10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1</a:t>
                  </a:r>
                  <a:endParaRPr lang="en-US" sz="700" dirty="0"/>
                </a:p>
              </p:txBody>
            </p:sp>
            <p:sp>
              <p:nvSpPr>
                <p:cNvPr id="1414" name="Rectangle 1413"/>
                <p:cNvSpPr/>
                <p:nvPr/>
              </p:nvSpPr>
              <p:spPr>
                <a:xfrm>
                  <a:off x="27884980" y="14321362"/>
                  <a:ext cx="247650" cy="80434"/>
                </a:xfrm>
                <a:prstGeom prst="rect">
                  <a:avLst/>
                </a:prstGeom>
                <a:solidFill>
                  <a:srgbClr val="FD10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1</a:t>
                  </a:r>
                  <a:endParaRPr lang="en-US" sz="700" dirty="0"/>
                </a:p>
              </p:txBody>
            </p:sp>
            <p:sp>
              <p:nvSpPr>
                <p:cNvPr id="1415" name="Rectangle 1414"/>
                <p:cNvSpPr/>
                <p:nvPr/>
              </p:nvSpPr>
              <p:spPr>
                <a:xfrm>
                  <a:off x="27884980" y="14469529"/>
                  <a:ext cx="247650" cy="80434"/>
                </a:xfrm>
                <a:prstGeom prst="rect">
                  <a:avLst/>
                </a:prstGeom>
                <a:solidFill>
                  <a:srgbClr val="FD10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1</a:t>
                  </a:r>
                  <a:endParaRPr lang="en-US" sz="700" dirty="0"/>
                </a:p>
              </p:txBody>
            </p:sp>
          </p:grpSp>
          <p:sp>
            <p:nvSpPr>
              <p:cNvPr id="1416" name="Rectangle 1415"/>
              <p:cNvSpPr/>
              <p:nvPr/>
            </p:nvSpPr>
            <p:spPr>
              <a:xfrm>
                <a:off x="27222908" y="14599356"/>
                <a:ext cx="463282" cy="215579"/>
              </a:xfrm>
              <a:prstGeom prst="rect">
                <a:avLst/>
              </a:prstGeom>
              <a:solidFill>
                <a:srgbClr val="FD10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t>1</a:t>
                </a:r>
                <a:endParaRPr lang="en-US" sz="1800" b="1" dirty="0"/>
              </a:p>
            </p:txBody>
          </p:sp>
          <p:cxnSp>
            <p:nvCxnSpPr>
              <p:cNvPr id="31" name="Straight Arrow Connector 30"/>
              <p:cNvCxnSpPr/>
              <p:nvPr/>
            </p:nvCxnSpPr>
            <p:spPr>
              <a:xfrm>
                <a:off x="27725867" y="14719686"/>
                <a:ext cx="224714"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1417" name="Rectangle 1416"/>
              <p:cNvSpPr/>
              <p:nvPr/>
            </p:nvSpPr>
            <p:spPr>
              <a:xfrm>
                <a:off x="27991454" y="14599356"/>
                <a:ext cx="463282" cy="215579"/>
              </a:xfrm>
              <a:prstGeom prst="rect">
                <a:avLst/>
              </a:prstGeom>
              <a:solidFill>
                <a:srgbClr val="FD10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t>38</a:t>
                </a:r>
                <a:endParaRPr lang="en-US" sz="1800" b="1" dirty="0"/>
              </a:p>
            </p:txBody>
          </p:sp>
          <p:sp>
            <p:nvSpPr>
              <p:cNvPr id="1418" name="TextBox 1417"/>
              <p:cNvSpPr txBox="1"/>
              <p:nvPr/>
            </p:nvSpPr>
            <p:spPr>
              <a:xfrm>
                <a:off x="27395450" y="13320017"/>
                <a:ext cx="1011289" cy="646331"/>
              </a:xfrm>
              <a:prstGeom prst="rect">
                <a:avLst/>
              </a:prstGeom>
              <a:noFill/>
            </p:spPr>
            <p:txBody>
              <a:bodyPr wrap="none" rtlCol="0">
                <a:spAutoFit/>
              </a:bodyPr>
              <a:lstStyle/>
              <a:p>
                <a:r>
                  <a:rPr lang="en-US" sz="3600" b="1" dirty="0" smtClean="0">
                    <a:solidFill>
                      <a:srgbClr val="FFFFFF"/>
                    </a:solidFill>
                  </a:rPr>
                  <a:t>X 38</a:t>
                </a:r>
              </a:p>
            </p:txBody>
          </p:sp>
          <p:sp>
            <p:nvSpPr>
              <p:cNvPr id="1434" name="TextBox 1433"/>
              <p:cNvSpPr txBox="1"/>
              <p:nvPr/>
            </p:nvSpPr>
            <p:spPr>
              <a:xfrm>
                <a:off x="14503400" y="12415394"/>
                <a:ext cx="14757400" cy="1015663"/>
              </a:xfrm>
              <a:prstGeom prst="rect">
                <a:avLst/>
              </a:prstGeom>
              <a:noFill/>
            </p:spPr>
            <p:txBody>
              <a:bodyPr wrap="square" rtlCol="0">
                <a:spAutoFit/>
              </a:bodyPr>
              <a:lstStyle/>
              <a:p>
                <a:pPr algn="ctr"/>
                <a:r>
                  <a:rPr lang="en-US" sz="2800" b="1" dirty="0">
                    <a:solidFill>
                      <a:schemeClr val="bg1"/>
                    </a:solidFill>
                  </a:rPr>
                  <a:t>38 libraries for Illumina sequencing generated from 38 pools</a:t>
                </a:r>
              </a:p>
              <a:p>
                <a:endParaRPr lang="en-US" sz="3200" b="1" dirty="0" smtClean="0"/>
              </a:p>
            </p:txBody>
          </p:sp>
        </p:grpSp>
        <p:cxnSp>
          <p:nvCxnSpPr>
            <p:cNvPr id="1390" name="Straight Arrow Connector 1389"/>
            <p:cNvCxnSpPr/>
            <p:nvPr/>
          </p:nvCxnSpPr>
          <p:spPr>
            <a:xfrm>
              <a:off x="18999200" y="13144121"/>
              <a:ext cx="4114800" cy="0"/>
            </a:xfrm>
            <a:prstGeom prst="straightConnector1">
              <a:avLst/>
            </a:prstGeom>
            <a:ln w="111125">
              <a:solidFill>
                <a:schemeClr val="bg1"/>
              </a:solidFill>
              <a:tailEnd type="arrow"/>
            </a:ln>
          </p:spPr>
          <p:style>
            <a:lnRef idx="2">
              <a:schemeClr val="accent1"/>
            </a:lnRef>
            <a:fillRef idx="0">
              <a:schemeClr val="accent1"/>
            </a:fillRef>
            <a:effectRef idx="1">
              <a:schemeClr val="accent1"/>
            </a:effectRef>
            <a:fontRef idx="minor">
              <a:schemeClr val="tx1"/>
            </a:fontRef>
          </p:style>
        </p:cxnSp>
      </p:grpSp>
      <p:sp>
        <p:nvSpPr>
          <p:cNvPr id="574" name="Rectangle 573"/>
          <p:cNvSpPr/>
          <p:nvPr/>
        </p:nvSpPr>
        <p:spPr>
          <a:xfrm>
            <a:off x="14862566" y="40614601"/>
            <a:ext cx="14020800" cy="1852686"/>
          </a:xfrm>
          <a:prstGeom prst="rect">
            <a:avLst/>
          </a:prstGeom>
          <a:no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7" name="TextBox 576"/>
          <p:cNvSpPr txBox="1"/>
          <p:nvPr/>
        </p:nvSpPr>
        <p:spPr>
          <a:xfrm>
            <a:off x="14935200" y="40534902"/>
            <a:ext cx="13944600" cy="1815882"/>
          </a:xfrm>
          <a:prstGeom prst="rect">
            <a:avLst/>
          </a:prstGeom>
          <a:noFill/>
        </p:spPr>
        <p:txBody>
          <a:bodyPr wrap="square" rtlCol="0">
            <a:spAutoFit/>
          </a:bodyPr>
          <a:lstStyle/>
          <a:p>
            <a:r>
              <a:rPr lang="en-US" sz="4000" b="1" dirty="0" smtClean="0">
                <a:solidFill>
                  <a:schemeClr val="bg1"/>
                </a:solidFill>
              </a:rPr>
              <a:t>(7) Conclusion: </a:t>
            </a:r>
            <a:r>
              <a:rPr lang="en-US" sz="3600" b="1" dirty="0" smtClean="0">
                <a:solidFill>
                  <a:schemeClr val="bg1"/>
                </a:solidFill>
              </a:rPr>
              <a:t>256 transgenic lines are on queue sequencing (</a:t>
            </a:r>
            <a:r>
              <a:rPr lang="en-US" sz="3600" b="1" dirty="0" err="1" smtClean="0">
                <a:solidFill>
                  <a:schemeClr val="bg1"/>
                </a:solidFill>
              </a:rPr>
              <a:t>MiSeq</a:t>
            </a:r>
            <a:r>
              <a:rPr lang="en-US" sz="3600" b="1" dirty="0" smtClean="0">
                <a:solidFill>
                  <a:schemeClr val="bg1"/>
                </a:solidFill>
              </a:rPr>
              <a:t>). T-DNA mapping information, along with visualized expression of GFP, will be used to select lines for further analysis </a:t>
            </a:r>
          </a:p>
        </p:txBody>
      </p:sp>
      <p:sp>
        <p:nvSpPr>
          <p:cNvPr id="578" name="Rectangle 577"/>
          <p:cNvSpPr/>
          <p:nvPr/>
        </p:nvSpPr>
        <p:spPr>
          <a:xfrm>
            <a:off x="406400" y="42570400"/>
            <a:ext cx="28473400" cy="1076812"/>
          </a:xfrm>
          <a:prstGeom prst="rect">
            <a:avLst/>
          </a:prstGeom>
          <a:no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9" name="TextBox 578"/>
          <p:cNvSpPr txBox="1"/>
          <p:nvPr/>
        </p:nvSpPr>
        <p:spPr>
          <a:xfrm>
            <a:off x="15284799" y="42479550"/>
            <a:ext cx="4204086" cy="461665"/>
          </a:xfrm>
          <a:prstGeom prst="rect">
            <a:avLst/>
          </a:prstGeom>
          <a:noFill/>
        </p:spPr>
        <p:txBody>
          <a:bodyPr wrap="square" rtlCol="0">
            <a:spAutoFit/>
          </a:bodyPr>
          <a:lstStyle/>
          <a:p>
            <a:r>
              <a:rPr lang="en-US" sz="2400" b="1" u="sng" dirty="0" smtClean="0">
                <a:solidFill>
                  <a:schemeClr val="bg1"/>
                </a:solidFill>
              </a:rPr>
              <a:t>This work is supported by:</a:t>
            </a:r>
          </a:p>
        </p:txBody>
      </p:sp>
      <p:sp>
        <p:nvSpPr>
          <p:cNvPr id="580" name="TextBox 579"/>
          <p:cNvSpPr txBox="1"/>
          <p:nvPr/>
        </p:nvSpPr>
        <p:spPr>
          <a:xfrm>
            <a:off x="15790865" y="42905960"/>
            <a:ext cx="4204086" cy="461665"/>
          </a:xfrm>
          <a:prstGeom prst="rect">
            <a:avLst/>
          </a:prstGeom>
          <a:noFill/>
        </p:spPr>
        <p:txBody>
          <a:bodyPr wrap="square" rtlCol="0">
            <a:spAutoFit/>
          </a:bodyPr>
          <a:lstStyle/>
          <a:p>
            <a:r>
              <a:rPr lang="en-US" sz="2400" b="1" dirty="0" smtClean="0">
                <a:solidFill>
                  <a:schemeClr val="bg1"/>
                </a:solidFill>
              </a:rPr>
              <a:t>- NSF REU - 1461297</a:t>
            </a:r>
          </a:p>
        </p:txBody>
      </p:sp>
      <p:sp>
        <p:nvSpPr>
          <p:cNvPr id="581" name="TextBox 580"/>
          <p:cNvSpPr txBox="1"/>
          <p:nvPr/>
        </p:nvSpPr>
        <p:spPr>
          <a:xfrm>
            <a:off x="15797022" y="43236160"/>
            <a:ext cx="4204086" cy="461665"/>
          </a:xfrm>
          <a:prstGeom prst="rect">
            <a:avLst/>
          </a:prstGeom>
          <a:noFill/>
        </p:spPr>
        <p:txBody>
          <a:bodyPr wrap="square" rtlCol="0">
            <a:spAutoFit/>
          </a:bodyPr>
          <a:lstStyle/>
          <a:p>
            <a:r>
              <a:rPr lang="en-US" sz="2400" dirty="0" smtClean="0">
                <a:solidFill>
                  <a:schemeClr val="bg1"/>
                </a:solidFill>
              </a:rPr>
              <a:t>- </a:t>
            </a:r>
            <a:r>
              <a:rPr lang="en-US" sz="2400" b="1" dirty="0">
                <a:solidFill>
                  <a:schemeClr val="bg1"/>
                </a:solidFill>
              </a:rPr>
              <a:t>NSF DBI </a:t>
            </a:r>
            <a:r>
              <a:rPr lang="en-US" sz="2400" b="1" dirty="0" smtClean="0">
                <a:solidFill>
                  <a:schemeClr val="bg1"/>
                </a:solidFill>
              </a:rPr>
              <a:t>- 1238243 </a:t>
            </a:r>
          </a:p>
        </p:txBody>
      </p:sp>
      <p:pic>
        <p:nvPicPr>
          <p:cNvPr id="1393" name="Picture 1392" descr="nsf1.gi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735387" y="42553311"/>
            <a:ext cx="1106856" cy="1113525"/>
          </a:xfrm>
          <a:prstGeom prst="rect">
            <a:avLst/>
          </a:prstGeom>
        </p:spPr>
      </p:pic>
      <p:sp>
        <p:nvSpPr>
          <p:cNvPr id="587" name="TextBox 586"/>
          <p:cNvSpPr txBox="1"/>
          <p:nvPr/>
        </p:nvSpPr>
        <p:spPr>
          <a:xfrm>
            <a:off x="396849" y="42443183"/>
            <a:ext cx="4204086" cy="461665"/>
          </a:xfrm>
          <a:prstGeom prst="rect">
            <a:avLst/>
          </a:prstGeom>
          <a:noFill/>
        </p:spPr>
        <p:txBody>
          <a:bodyPr wrap="square" rtlCol="0">
            <a:spAutoFit/>
          </a:bodyPr>
          <a:lstStyle/>
          <a:p>
            <a:r>
              <a:rPr lang="en-US" sz="2400" b="1" u="sng" dirty="0" smtClean="0">
                <a:solidFill>
                  <a:schemeClr val="bg1"/>
                </a:solidFill>
              </a:rPr>
              <a:t>References:</a:t>
            </a:r>
          </a:p>
        </p:txBody>
      </p:sp>
      <p:pic>
        <p:nvPicPr>
          <p:cNvPr id="1394" name="Picture 1393" descr="BSU logo.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580100" y="42035451"/>
            <a:ext cx="5457727" cy="2122449"/>
          </a:xfrm>
          <a:prstGeom prst="rect">
            <a:avLst/>
          </a:prstGeom>
          <a:effectLst>
            <a:glow>
              <a:schemeClr val="bg1"/>
            </a:glow>
          </a:effectLst>
        </p:spPr>
      </p:pic>
      <p:sp>
        <p:nvSpPr>
          <p:cNvPr id="589" name="TextBox 588"/>
          <p:cNvSpPr txBox="1"/>
          <p:nvPr/>
        </p:nvSpPr>
        <p:spPr>
          <a:xfrm>
            <a:off x="400875" y="42848238"/>
            <a:ext cx="11452576" cy="646331"/>
          </a:xfrm>
          <a:prstGeom prst="rect">
            <a:avLst/>
          </a:prstGeom>
          <a:noFill/>
        </p:spPr>
        <p:txBody>
          <a:bodyPr wrap="square" rtlCol="0">
            <a:spAutoFit/>
          </a:bodyPr>
          <a:lstStyle/>
          <a:p>
            <a:r>
              <a:rPr lang="en-US" sz="1200" dirty="0">
                <a:solidFill>
                  <a:schemeClr val="bg1"/>
                </a:solidFill>
              </a:rPr>
              <a:t>Bailey-Serres, J. (2013). </a:t>
            </a:r>
            <a:r>
              <a:rPr lang="en-US" sz="1200" dirty="0" err="1">
                <a:solidFill>
                  <a:schemeClr val="bg1"/>
                </a:solidFill>
              </a:rPr>
              <a:t>Microgenomics</a:t>
            </a:r>
            <a:r>
              <a:rPr lang="en-US" sz="1200" dirty="0">
                <a:solidFill>
                  <a:schemeClr val="bg1"/>
                </a:solidFill>
              </a:rPr>
              <a:t>: Genome-Scale, Cell-Specific Monitoring of Multiple Gene Regulation Tiers. Annual Review of Plant Biology 64, 293–325.</a:t>
            </a:r>
          </a:p>
          <a:p>
            <a:r>
              <a:rPr lang="en-US" sz="1200" dirty="0" err="1">
                <a:solidFill>
                  <a:schemeClr val="bg1"/>
                </a:solidFill>
              </a:rPr>
              <a:t>Lepage</a:t>
            </a:r>
            <a:r>
              <a:rPr lang="en-US" sz="1200" dirty="0">
                <a:solidFill>
                  <a:schemeClr val="bg1"/>
                </a:solidFill>
              </a:rPr>
              <a:t>, </a:t>
            </a:r>
            <a:r>
              <a:rPr lang="en-US" sz="1200" dirty="0" err="1">
                <a:solidFill>
                  <a:schemeClr val="bg1"/>
                </a:solidFill>
              </a:rPr>
              <a:t>É</a:t>
            </a:r>
            <a:r>
              <a:rPr lang="en-US" sz="1200" dirty="0">
                <a:solidFill>
                  <a:schemeClr val="bg1"/>
                </a:solidFill>
              </a:rPr>
              <a:t>., </a:t>
            </a:r>
            <a:r>
              <a:rPr lang="en-US" sz="1200" dirty="0" err="1">
                <a:solidFill>
                  <a:schemeClr val="bg1"/>
                </a:solidFill>
              </a:rPr>
              <a:t>Zampini</a:t>
            </a:r>
            <a:r>
              <a:rPr lang="en-US" sz="1200" dirty="0">
                <a:solidFill>
                  <a:schemeClr val="bg1"/>
                </a:solidFill>
              </a:rPr>
              <a:t>, </a:t>
            </a:r>
            <a:r>
              <a:rPr lang="en-US" sz="1200" dirty="0" err="1">
                <a:solidFill>
                  <a:schemeClr val="bg1"/>
                </a:solidFill>
              </a:rPr>
              <a:t>É</a:t>
            </a:r>
            <a:r>
              <a:rPr lang="en-US" sz="1200" dirty="0">
                <a:solidFill>
                  <a:schemeClr val="bg1"/>
                </a:solidFill>
              </a:rPr>
              <a:t>., Boyle, B., and </a:t>
            </a:r>
            <a:r>
              <a:rPr lang="en-US" sz="1200" dirty="0" err="1">
                <a:solidFill>
                  <a:schemeClr val="bg1"/>
                </a:solidFill>
              </a:rPr>
              <a:t>Brisson</a:t>
            </a:r>
            <a:r>
              <a:rPr lang="en-US" sz="1200" dirty="0">
                <a:solidFill>
                  <a:schemeClr val="bg1"/>
                </a:solidFill>
              </a:rPr>
              <a:t>, N. (2013). Time- and Cost-Efficient Identification of T-DNA Insertion Sites through Targeted Genomic Sequencing. </a:t>
            </a:r>
            <a:r>
              <a:rPr lang="en-US" sz="1200" dirty="0" err="1">
                <a:solidFill>
                  <a:schemeClr val="bg1"/>
                </a:solidFill>
              </a:rPr>
              <a:t>PLoS</a:t>
            </a:r>
            <a:r>
              <a:rPr lang="en-US" sz="1200" dirty="0">
                <a:solidFill>
                  <a:schemeClr val="bg1"/>
                </a:solidFill>
              </a:rPr>
              <a:t> ONE 8, e70912.</a:t>
            </a:r>
          </a:p>
          <a:p>
            <a:r>
              <a:rPr lang="en-US" sz="1200" dirty="0" err="1">
                <a:solidFill>
                  <a:schemeClr val="bg1"/>
                </a:solidFill>
              </a:rPr>
              <a:t>Tzfira</a:t>
            </a:r>
            <a:r>
              <a:rPr lang="en-US" sz="1200" dirty="0">
                <a:solidFill>
                  <a:schemeClr val="bg1"/>
                </a:solidFill>
              </a:rPr>
              <a:t>, T., Li, J., </a:t>
            </a:r>
            <a:r>
              <a:rPr lang="en-US" sz="1200" dirty="0" err="1">
                <a:solidFill>
                  <a:schemeClr val="bg1"/>
                </a:solidFill>
              </a:rPr>
              <a:t>Lacroix</a:t>
            </a:r>
            <a:r>
              <a:rPr lang="en-US" sz="1200" dirty="0">
                <a:solidFill>
                  <a:schemeClr val="bg1"/>
                </a:solidFill>
              </a:rPr>
              <a:t>, B., and </a:t>
            </a:r>
            <a:r>
              <a:rPr lang="en-US" sz="1200" dirty="0" err="1">
                <a:solidFill>
                  <a:schemeClr val="bg1"/>
                </a:solidFill>
              </a:rPr>
              <a:t>Citovsky</a:t>
            </a:r>
            <a:r>
              <a:rPr lang="en-US" sz="1200" dirty="0">
                <a:solidFill>
                  <a:schemeClr val="bg1"/>
                </a:solidFill>
              </a:rPr>
              <a:t>, V. (2004). Agrobacterium T-DNA integration: molecules and models. Trends in Genetics 20, 375–383.</a:t>
            </a:r>
          </a:p>
        </p:txBody>
      </p:sp>
      <p:sp>
        <p:nvSpPr>
          <p:cNvPr id="576" name="Rectangle 575"/>
          <p:cNvSpPr/>
          <p:nvPr/>
        </p:nvSpPr>
        <p:spPr>
          <a:xfrm flipH="1" flipV="1">
            <a:off x="15328562" y="8890016"/>
            <a:ext cx="359000" cy="100044"/>
          </a:xfrm>
          <a:prstGeom prst="rect">
            <a:avLst/>
          </a:prstGeom>
          <a:solidFill>
            <a:srgbClr val="FF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582" name="Rectangle 581"/>
          <p:cNvSpPr/>
          <p:nvPr/>
        </p:nvSpPr>
        <p:spPr>
          <a:xfrm flipH="1" flipV="1">
            <a:off x="17282372" y="8915415"/>
            <a:ext cx="326364" cy="100043"/>
          </a:xfrm>
          <a:prstGeom prst="rect">
            <a:avLst/>
          </a:prstGeom>
          <a:solidFill>
            <a:srgbClr val="0000FF"/>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583" name="Rectangle 582"/>
          <p:cNvSpPr/>
          <p:nvPr/>
        </p:nvSpPr>
        <p:spPr>
          <a:xfrm flipH="1" flipV="1">
            <a:off x="19281391" y="8902715"/>
            <a:ext cx="296695" cy="100041"/>
          </a:xfrm>
          <a:prstGeom prst="rect">
            <a:avLst/>
          </a:prstGeom>
          <a:solidFill>
            <a:srgbClr val="FFFF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584" name="Rectangle 583"/>
          <p:cNvSpPr/>
          <p:nvPr/>
        </p:nvSpPr>
        <p:spPr>
          <a:xfrm flipH="1" flipV="1">
            <a:off x="20927272" y="8877316"/>
            <a:ext cx="326364" cy="100044"/>
          </a:xfrm>
          <a:prstGeom prst="rect">
            <a:avLst/>
          </a:prstGeom>
          <a:solidFill>
            <a:srgbClr val="CCFFCC"/>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588" name="Rectangle 587"/>
          <p:cNvSpPr/>
          <p:nvPr/>
        </p:nvSpPr>
        <p:spPr>
          <a:xfrm flipH="1" flipV="1">
            <a:off x="23010072" y="8864616"/>
            <a:ext cx="326364" cy="100044"/>
          </a:xfrm>
          <a:prstGeom prst="rect">
            <a:avLst/>
          </a:prstGeom>
          <a:solidFill>
            <a:schemeClr val="accent4">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592" name="Rectangle 591"/>
          <p:cNvSpPr/>
          <p:nvPr/>
        </p:nvSpPr>
        <p:spPr>
          <a:xfrm flipH="1" flipV="1">
            <a:off x="25080172" y="8890016"/>
            <a:ext cx="326364" cy="100044"/>
          </a:xfrm>
          <a:prstGeom prst="rect">
            <a:avLst/>
          </a:prstGeom>
          <a:solidFill>
            <a:schemeClr val="accent5">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FFFFFF"/>
              </a:solidFill>
              <a:effectLst/>
              <a:uLnTx/>
              <a:uFillTx/>
              <a:latin typeface="Calibri"/>
            </a:endParaRPr>
          </a:p>
        </p:txBody>
      </p:sp>
      <p:sp>
        <p:nvSpPr>
          <p:cNvPr id="608" name="TextBox 607"/>
          <p:cNvSpPr txBox="1"/>
          <p:nvPr/>
        </p:nvSpPr>
        <p:spPr>
          <a:xfrm>
            <a:off x="15655048" y="8734418"/>
            <a:ext cx="1149974" cy="338554"/>
          </a:xfrm>
          <a:prstGeom prst="rect">
            <a:avLst/>
          </a:prstGeom>
          <a:noFill/>
        </p:spPr>
        <p:txBody>
          <a:bodyPr wrap="none" rtlCol="0">
            <a:spAutoFit/>
          </a:bodyPr>
          <a:lstStyle/>
          <a:p>
            <a:r>
              <a:rPr lang="en-US" sz="1600" dirty="0" smtClean="0">
                <a:solidFill>
                  <a:schemeClr val="bg1"/>
                </a:solidFill>
              </a:rPr>
              <a:t>Promoter A</a:t>
            </a:r>
          </a:p>
        </p:txBody>
      </p:sp>
      <p:sp>
        <p:nvSpPr>
          <p:cNvPr id="609" name="TextBox 608"/>
          <p:cNvSpPr txBox="1"/>
          <p:nvPr/>
        </p:nvSpPr>
        <p:spPr>
          <a:xfrm>
            <a:off x="17712448" y="8734418"/>
            <a:ext cx="1142861" cy="338554"/>
          </a:xfrm>
          <a:prstGeom prst="rect">
            <a:avLst/>
          </a:prstGeom>
          <a:noFill/>
        </p:spPr>
        <p:txBody>
          <a:bodyPr wrap="none" rtlCol="0">
            <a:spAutoFit/>
          </a:bodyPr>
          <a:lstStyle/>
          <a:p>
            <a:r>
              <a:rPr lang="en-US" sz="1600" dirty="0" smtClean="0">
                <a:solidFill>
                  <a:schemeClr val="bg1"/>
                </a:solidFill>
              </a:rPr>
              <a:t>Promoter B</a:t>
            </a:r>
          </a:p>
        </p:txBody>
      </p:sp>
      <p:sp>
        <p:nvSpPr>
          <p:cNvPr id="610" name="TextBox 609"/>
          <p:cNvSpPr txBox="1"/>
          <p:nvPr/>
        </p:nvSpPr>
        <p:spPr>
          <a:xfrm>
            <a:off x="19642848" y="8734418"/>
            <a:ext cx="1146468" cy="338554"/>
          </a:xfrm>
          <a:prstGeom prst="rect">
            <a:avLst/>
          </a:prstGeom>
          <a:noFill/>
        </p:spPr>
        <p:txBody>
          <a:bodyPr wrap="none" rtlCol="0">
            <a:spAutoFit/>
          </a:bodyPr>
          <a:lstStyle/>
          <a:p>
            <a:r>
              <a:rPr lang="en-US" sz="1600" dirty="0" smtClean="0">
                <a:solidFill>
                  <a:schemeClr val="bg1"/>
                </a:solidFill>
              </a:rPr>
              <a:t>Promoter C</a:t>
            </a:r>
          </a:p>
        </p:txBody>
      </p:sp>
      <p:sp>
        <p:nvSpPr>
          <p:cNvPr id="611" name="TextBox 610"/>
          <p:cNvSpPr txBox="1"/>
          <p:nvPr/>
        </p:nvSpPr>
        <p:spPr>
          <a:xfrm>
            <a:off x="21319248" y="8734418"/>
            <a:ext cx="1157488" cy="338554"/>
          </a:xfrm>
          <a:prstGeom prst="rect">
            <a:avLst/>
          </a:prstGeom>
          <a:noFill/>
        </p:spPr>
        <p:txBody>
          <a:bodyPr wrap="none" rtlCol="0">
            <a:spAutoFit/>
          </a:bodyPr>
          <a:lstStyle/>
          <a:p>
            <a:r>
              <a:rPr lang="en-US" sz="1600" dirty="0" smtClean="0">
                <a:solidFill>
                  <a:schemeClr val="bg1"/>
                </a:solidFill>
              </a:rPr>
              <a:t>Promoter D</a:t>
            </a:r>
          </a:p>
        </p:txBody>
      </p:sp>
      <p:sp>
        <p:nvSpPr>
          <p:cNvPr id="612" name="TextBox 611"/>
          <p:cNvSpPr txBox="1"/>
          <p:nvPr/>
        </p:nvSpPr>
        <p:spPr>
          <a:xfrm>
            <a:off x="23452848" y="8734418"/>
            <a:ext cx="1131440" cy="338554"/>
          </a:xfrm>
          <a:prstGeom prst="rect">
            <a:avLst/>
          </a:prstGeom>
          <a:noFill/>
        </p:spPr>
        <p:txBody>
          <a:bodyPr wrap="none" rtlCol="0">
            <a:spAutoFit/>
          </a:bodyPr>
          <a:lstStyle/>
          <a:p>
            <a:r>
              <a:rPr lang="en-US" sz="1600" dirty="0" smtClean="0">
                <a:solidFill>
                  <a:schemeClr val="bg1"/>
                </a:solidFill>
              </a:rPr>
              <a:t>Promoter E</a:t>
            </a:r>
          </a:p>
        </p:txBody>
      </p:sp>
      <p:sp>
        <p:nvSpPr>
          <p:cNvPr id="613" name="TextBox 612"/>
          <p:cNvSpPr txBox="1"/>
          <p:nvPr/>
        </p:nvSpPr>
        <p:spPr>
          <a:xfrm>
            <a:off x="25510248" y="8734418"/>
            <a:ext cx="1125528" cy="338554"/>
          </a:xfrm>
          <a:prstGeom prst="rect">
            <a:avLst/>
          </a:prstGeom>
          <a:noFill/>
        </p:spPr>
        <p:txBody>
          <a:bodyPr wrap="none" rtlCol="0">
            <a:spAutoFit/>
          </a:bodyPr>
          <a:lstStyle/>
          <a:p>
            <a:r>
              <a:rPr lang="en-US" sz="1600" dirty="0" smtClean="0">
                <a:solidFill>
                  <a:schemeClr val="bg1"/>
                </a:solidFill>
              </a:rPr>
              <a:t>Promoter F</a:t>
            </a:r>
          </a:p>
        </p:txBody>
      </p:sp>
      <p:pic>
        <p:nvPicPr>
          <p:cNvPr id="12" name="Picture 11" descr="UCR_Logo.gi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300071" y="42582737"/>
            <a:ext cx="3529499" cy="1026383"/>
          </a:xfrm>
          <a:prstGeom prst="rect">
            <a:avLst/>
          </a:prstGeom>
        </p:spPr>
      </p:pic>
      <p:pic>
        <p:nvPicPr>
          <p:cNvPr id="14" name="Picture 13" descr="cepceb.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987639" y="42583627"/>
            <a:ext cx="2239427" cy="1018942"/>
          </a:xfrm>
          <a:prstGeom prst="rect">
            <a:avLst/>
          </a:prstGeom>
        </p:spPr>
      </p:pic>
      <p:sp>
        <p:nvSpPr>
          <p:cNvPr id="614" name="TextBox 613"/>
          <p:cNvSpPr txBox="1"/>
          <p:nvPr/>
        </p:nvSpPr>
        <p:spPr>
          <a:xfrm>
            <a:off x="11557870" y="42466850"/>
            <a:ext cx="4204086" cy="461665"/>
          </a:xfrm>
          <a:prstGeom prst="rect">
            <a:avLst/>
          </a:prstGeom>
          <a:noFill/>
        </p:spPr>
        <p:txBody>
          <a:bodyPr wrap="square" rtlCol="0">
            <a:spAutoFit/>
          </a:bodyPr>
          <a:lstStyle/>
          <a:p>
            <a:r>
              <a:rPr lang="en-US" sz="2400" b="1" u="sng" dirty="0" smtClean="0">
                <a:solidFill>
                  <a:schemeClr val="bg1"/>
                </a:solidFill>
              </a:rPr>
              <a:t>Contact info:</a:t>
            </a:r>
          </a:p>
        </p:txBody>
      </p:sp>
      <p:sp>
        <p:nvSpPr>
          <p:cNvPr id="615" name="TextBox 614"/>
          <p:cNvSpPr txBox="1"/>
          <p:nvPr/>
        </p:nvSpPr>
        <p:spPr>
          <a:xfrm>
            <a:off x="11758751" y="42893260"/>
            <a:ext cx="4204086" cy="461665"/>
          </a:xfrm>
          <a:prstGeom prst="rect">
            <a:avLst/>
          </a:prstGeom>
          <a:noFill/>
        </p:spPr>
        <p:txBody>
          <a:bodyPr wrap="square" rtlCol="0">
            <a:spAutoFit/>
          </a:bodyPr>
          <a:lstStyle/>
          <a:p>
            <a:r>
              <a:rPr lang="en-US" sz="2400" b="1" dirty="0" smtClean="0">
                <a:solidFill>
                  <a:schemeClr val="bg1"/>
                </a:solidFill>
              </a:rPr>
              <a:t>- joelvelasco84@gmail.com</a:t>
            </a:r>
          </a:p>
        </p:txBody>
      </p:sp>
      <p:sp>
        <p:nvSpPr>
          <p:cNvPr id="15" name="TextBox 14"/>
          <p:cNvSpPr txBox="1"/>
          <p:nvPr/>
        </p:nvSpPr>
        <p:spPr>
          <a:xfrm rot="16200000">
            <a:off x="14833986" y="20066000"/>
            <a:ext cx="1676400" cy="338554"/>
          </a:xfrm>
          <a:prstGeom prst="rect">
            <a:avLst/>
          </a:prstGeom>
          <a:noFill/>
        </p:spPr>
        <p:txBody>
          <a:bodyPr wrap="square" rtlCol="0">
            <a:spAutoFit/>
          </a:bodyPr>
          <a:lstStyle/>
          <a:p>
            <a:r>
              <a:rPr lang="en-US" sz="1600" b="1" dirty="0" smtClean="0">
                <a:solidFill>
                  <a:srgbClr val="FFFFFF"/>
                </a:solidFill>
              </a:rPr>
              <a:t>Arbitrary units</a:t>
            </a:r>
          </a:p>
        </p:txBody>
      </p:sp>
      <p:pic>
        <p:nvPicPr>
          <p:cNvPr id="1380" name="Picture 1379" descr="Folld enrichment.jp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2573922" y="18981322"/>
            <a:ext cx="5537200" cy="2984500"/>
          </a:xfrm>
          <a:prstGeom prst="rect">
            <a:avLst/>
          </a:prstGeom>
        </p:spPr>
      </p:pic>
      <p:pic>
        <p:nvPicPr>
          <p:cNvPr id="1385" name="Picture 1384" descr="Capture.jp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2571587" y="15459452"/>
            <a:ext cx="5541872" cy="2870200"/>
          </a:xfrm>
          <a:prstGeom prst="rect">
            <a:avLst/>
          </a:prstGeom>
        </p:spPr>
      </p:pic>
    </p:spTree>
    <p:extLst>
      <p:ext uri="{BB962C8B-B14F-4D97-AF65-F5344CB8AC3E}">
        <p14:creationId xmlns:p14="http://schemas.microsoft.com/office/powerpoint/2010/main" val="36082282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SA2012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3200" b="1"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MSA2012Poster</Template>
  <TotalTime>6369</TotalTime>
  <Words>1214</Words>
  <Application>Microsoft Macintosh PowerPoint</Application>
  <PresentationFormat>Custom</PresentationFormat>
  <Paragraphs>311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MSA2012Poster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BillEGoat</dc:creator>
  <cp:lastModifiedBy>Joel Velasco</cp:lastModifiedBy>
  <cp:revision>298</cp:revision>
  <dcterms:created xsi:type="dcterms:W3CDTF">2013-01-09T20:52:25Z</dcterms:created>
  <dcterms:modified xsi:type="dcterms:W3CDTF">2015-08-17T22:24:07Z</dcterms:modified>
</cp:coreProperties>
</file>