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8288000" cy="10287000"/>
  <p:notesSz cx="6858000" cy="9144000"/>
  <p:embeddedFontLst>
    <p:embeddedFont>
      <p:font typeface="League Spartan" panose="020B0604020202020204" charset="0"/>
      <p:regular r:id="rId10"/>
    </p:embeddedFont>
    <p:embeddedFont>
      <p:font typeface="Quicksand" panose="020B0604020202020204" charset="0"/>
      <p:regular r:id="rId11"/>
    </p:embeddedFont>
    <p:embeddedFont>
      <p:font typeface="Quicksand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DEE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6" d="100"/>
          <a:sy n="36" d="100"/>
        </p:scale>
        <p:origin x="627" y="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7.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jpg"/><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2"/>
          <p:cNvGrpSpPr/>
          <p:nvPr/>
        </p:nvGrpSpPr>
        <p:grpSpPr>
          <a:xfrm>
            <a:off x="1043764" y="9037492"/>
            <a:ext cx="11543796" cy="441617"/>
            <a:chOff x="0" y="0"/>
            <a:chExt cx="15391728" cy="588823"/>
          </a:xfrm>
        </p:grpSpPr>
        <p:sp>
          <p:nvSpPr>
            <p:cNvPr id="3" name="AutoShape 3"/>
            <p:cNvSpPr/>
            <p:nvPr/>
          </p:nvSpPr>
          <p:spPr>
            <a:xfrm>
              <a:off x="0" y="3452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4" name="Freeform 4"/>
            <p:cNvSpPr/>
            <p:nvPr/>
          </p:nvSpPr>
          <p:spPr>
            <a:xfrm>
              <a:off x="11433257"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5" name="Group 5"/>
          <p:cNvGrpSpPr/>
          <p:nvPr/>
        </p:nvGrpSpPr>
        <p:grpSpPr>
          <a:xfrm>
            <a:off x="5646742" y="807892"/>
            <a:ext cx="11626964" cy="441617"/>
            <a:chOff x="0" y="0"/>
            <a:chExt cx="15502619" cy="588823"/>
          </a:xfrm>
        </p:grpSpPr>
        <p:sp>
          <p:nvSpPr>
            <p:cNvPr id="6" name="AutoShape 6"/>
            <p:cNvSpPr/>
            <p:nvPr/>
          </p:nvSpPr>
          <p:spPr>
            <a:xfrm>
              <a:off x="4682657" y="2436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7" name="Freeform 7"/>
            <p:cNvSpPr/>
            <p:nvPr/>
          </p:nvSpPr>
          <p:spPr>
            <a:xfrm>
              <a:off x="0"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8" name="Group 8"/>
          <p:cNvGrpSpPr/>
          <p:nvPr/>
        </p:nvGrpSpPr>
        <p:grpSpPr>
          <a:xfrm>
            <a:off x="1381016" y="2794962"/>
            <a:ext cx="15525968" cy="5319627"/>
            <a:chOff x="0" y="618044"/>
            <a:chExt cx="20701291" cy="7092835"/>
          </a:xfrm>
        </p:grpSpPr>
        <p:sp>
          <p:nvSpPr>
            <p:cNvPr id="9" name="Freeform 9"/>
            <p:cNvSpPr/>
            <p:nvPr/>
          </p:nvSpPr>
          <p:spPr>
            <a:xfrm rot="2025095">
              <a:off x="17750359" y="618044"/>
              <a:ext cx="2723655" cy="1644395"/>
            </a:xfrm>
            <a:custGeom>
              <a:avLst/>
              <a:gdLst/>
              <a:ahLst/>
              <a:cxnLst/>
              <a:rect l="l" t="t" r="r" b="b"/>
              <a:pathLst>
                <a:path w="2723655" h="1644395">
                  <a:moveTo>
                    <a:pt x="0" y="0"/>
                  </a:moveTo>
                  <a:lnTo>
                    <a:pt x="2723655" y="0"/>
                  </a:lnTo>
                  <a:lnTo>
                    <a:pt x="2723655" y="1644395"/>
                  </a:lnTo>
                  <a:lnTo>
                    <a:pt x="0" y="16443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0" name="TextBox 10"/>
            <p:cNvSpPr txBox="1"/>
            <p:nvPr/>
          </p:nvSpPr>
          <p:spPr>
            <a:xfrm>
              <a:off x="0" y="2157200"/>
              <a:ext cx="20701291" cy="3736919"/>
            </a:xfrm>
            <a:prstGeom prst="rect">
              <a:avLst/>
            </a:prstGeom>
          </p:spPr>
          <p:txBody>
            <a:bodyPr lIns="0" tIns="0" rIns="0" bIns="0" rtlCol="0" anchor="t">
              <a:spAutoFit/>
            </a:bodyPr>
            <a:lstStyle/>
            <a:p>
              <a:pPr marL="0" lvl="0" indent="0" algn="ctr">
                <a:lnSpc>
                  <a:spcPts val="22509"/>
                </a:lnSpc>
                <a:spcBef>
                  <a:spcPct val="0"/>
                </a:spcBef>
              </a:pPr>
              <a:r>
                <a:rPr lang="en-US" sz="16600" dirty="0">
                  <a:solidFill>
                    <a:srgbClr val="D55672"/>
                  </a:solidFill>
                  <a:latin typeface="League Spartan"/>
                  <a:ea typeface="League Spartan"/>
                  <a:cs typeface="League Spartan"/>
                  <a:sym typeface="League Spartan"/>
                </a:rPr>
                <a:t> 07.11.2024</a:t>
              </a:r>
              <a:endParaRPr lang="en-US" sz="27800" dirty="0">
                <a:solidFill>
                  <a:srgbClr val="0A2803"/>
                </a:solidFill>
                <a:latin typeface="League Spartan"/>
                <a:ea typeface="League Spartan"/>
                <a:cs typeface="League Spartan"/>
                <a:sym typeface="League Spartan"/>
              </a:endParaRPr>
            </a:p>
          </p:txBody>
        </p:sp>
        <p:sp>
          <p:nvSpPr>
            <p:cNvPr id="11" name="TextBox 11"/>
            <p:cNvSpPr txBox="1"/>
            <p:nvPr/>
          </p:nvSpPr>
          <p:spPr>
            <a:xfrm>
              <a:off x="1829704" y="5410506"/>
              <a:ext cx="16296070" cy="2300373"/>
            </a:xfrm>
            <a:prstGeom prst="rect">
              <a:avLst/>
            </a:prstGeom>
          </p:spPr>
          <p:txBody>
            <a:bodyPr lIns="0" tIns="0" rIns="0" bIns="0" rtlCol="0" anchor="t">
              <a:spAutoFit/>
            </a:bodyPr>
            <a:lstStyle/>
            <a:p>
              <a:pPr marL="0" lvl="0" indent="0" algn="r">
                <a:lnSpc>
                  <a:spcPts val="7018"/>
                </a:lnSpc>
                <a:spcBef>
                  <a:spcPct val="0"/>
                </a:spcBef>
              </a:pPr>
              <a:r>
                <a:rPr lang="en-US" sz="5013" b="1" dirty="0">
                  <a:solidFill>
                    <a:srgbClr val="129A34"/>
                  </a:solidFill>
                  <a:latin typeface="Quicksand Bold"/>
                  <a:ea typeface="Quicksand Bold"/>
                  <a:cs typeface="Quicksand Bold"/>
                  <a:sym typeface="Quicksand Bold"/>
                </a:rPr>
                <a:t> Service Flip</a:t>
              </a:r>
            </a:p>
            <a:p>
              <a:pPr marL="0" lvl="0" indent="0" algn="r">
                <a:lnSpc>
                  <a:spcPts val="7018"/>
                </a:lnSpc>
                <a:spcBef>
                  <a:spcPct val="0"/>
                </a:spcBef>
              </a:pPr>
              <a:r>
                <a:rPr lang="en-US" sz="5013" b="1" dirty="0">
                  <a:solidFill>
                    <a:srgbClr val="129A34"/>
                  </a:solidFill>
                  <a:latin typeface="Quicksand Bold"/>
                  <a:ea typeface="Quicksand Bold"/>
                  <a:cs typeface="Quicksand Bold"/>
                  <a:sym typeface="Quicksand Bold"/>
                </a:rPr>
                <a:t>Assumption Matrix</a:t>
              </a:r>
            </a:p>
          </p:txBody>
        </p:sp>
        <p:sp>
          <p:nvSpPr>
            <p:cNvPr id="13" name="Freeform 13"/>
            <p:cNvSpPr/>
            <p:nvPr/>
          </p:nvSpPr>
          <p:spPr>
            <a:xfrm rot="2025095" flipH="1" flipV="1">
              <a:off x="378976" y="5189218"/>
              <a:ext cx="2723655" cy="1644395"/>
            </a:xfrm>
            <a:custGeom>
              <a:avLst/>
              <a:gdLst/>
              <a:ahLst/>
              <a:cxnLst/>
              <a:rect l="l" t="t" r="r" b="b"/>
              <a:pathLst>
                <a:path w="2723655" h="1644395">
                  <a:moveTo>
                    <a:pt x="2723655" y="1644395"/>
                  </a:moveTo>
                  <a:lnTo>
                    <a:pt x="0" y="1644395"/>
                  </a:lnTo>
                  <a:lnTo>
                    <a:pt x="0" y="0"/>
                  </a:lnTo>
                  <a:lnTo>
                    <a:pt x="2723655" y="0"/>
                  </a:lnTo>
                  <a:lnTo>
                    <a:pt x="2723655" y="1644395"/>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grpSp>
      <p:pic>
        <p:nvPicPr>
          <p:cNvPr id="15" name="Grafik 14" descr="Ein Bild, das Text, Schrift, Logo, Design enthält.&#10;&#10;Automatisch generierte Beschreibung">
            <a:extLst>
              <a:ext uri="{FF2B5EF4-FFF2-40B4-BE49-F238E27FC236}">
                <a16:creationId xmlns:a16="http://schemas.microsoft.com/office/drawing/2014/main" id="{1DCDDFC0-E249-CE2E-BCBD-139A2046662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3400" y="357771"/>
            <a:ext cx="2968853" cy="29688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4163754" y="2353965"/>
            <a:ext cx="9960491" cy="6117076"/>
            <a:chOff x="0" y="0"/>
            <a:chExt cx="13280655" cy="8156101"/>
          </a:xfrm>
        </p:grpSpPr>
        <p:sp>
          <p:nvSpPr>
            <p:cNvPr id="3" name="TextBox 3"/>
            <p:cNvSpPr txBox="1"/>
            <p:nvPr/>
          </p:nvSpPr>
          <p:spPr>
            <a:xfrm>
              <a:off x="0" y="2280531"/>
              <a:ext cx="13280655" cy="3513783"/>
            </a:xfrm>
            <a:prstGeom prst="rect">
              <a:avLst/>
            </a:prstGeom>
          </p:spPr>
          <p:txBody>
            <a:bodyPr lIns="0" tIns="0" rIns="0" bIns="0" rtlCol="0" anchor="t">
              <a:spAutoFit/>
            </a:bodyPr>
            <a:lstStyle/>
            <a:p>
              <a:pPr algn="ctr">
                <a:lnSpc>
                  <a:spcPts val="4249"/>
                </a:lnSpc>
              </a:pPr>
              <a:r>
                <a:rPr lang="de-AT" sz="2499" dirty="0">
                  <a:solidFill>
                    <a:srgbClr val="0A2803"/>
                  </a:solidFill>
                  <a:latin typeface="Quicksand"/>
                  <a:ea typeface="Quicksand"/>
                  <a:cs typeface="Quicksand"/>
                  <a:sym typeface="Quicksand"/>
                </a:rPr>
                <a:t>Projekt-Einführung</a:t>
              </a:r>
            </a:p>
            <a:p>
              <a:pPr algn="ctr">
                <a:lnSpc>
                  <a:spcPts val="4249"/>
                </a:lnSpc>
              </a:pPr>
              <a:r>
                <a:rPr lang="en-US" sz="2499" dirty="0">
                  <a:solidFill>
                    <a:srgbClr val="0A2803"/>
                  </a:solidFill>
                  <a:latin typeface="Quicksand"/>
                  <a:ea typeface="Quicksand"/>
                  <a:cs typeface="Quicksand"/>
                  <a:sym typeface="Quicksand"/>
                </a:rPr>
                <a:t>Personas</a:t>
              </a:r>
            </a:p>
            <a:p>
              <a:pPr algn="ctr">
                <a:lnSpc>
                  <a:spcPts val="4249"/>
                </a:lnSpc>
              </a:pPr>
              <a:r>
                <a:rPr lang="en-US" sz="2499" dirty="0">
                  <a:solidFill>
                    <a:srgbClr val="0A2803"/>
                  </a:solidFill>
                  <a:latin typeface="Quicksand"/>
                  <a:ea typeface="Quicksand"/>
                  <a:cs typeface="Quicksand"/>
                  <a:sym typeface="Quicksand"/>
                </a:rPr>
                <a:t>Service Flip</a:t>
              </a:r>
            </a:p>
            <a:p>
              <a:pPr algn="ctr">
                <a:lnSpc>
                  <a:spcPts val="4249"/>
                </a:lnSpc>
              </a:pPr>
              <a:r>
                <a:rPr lang="en-US" sz="2499" dirty="0">
                  <a:solidFill>
                    <a:srgbClr val="0A2803"/>
                  </a:solidFill>
                  <a:latin typeface="Quicksand"/>
                  <a:ea typeface="Quicksand"/>
                  <a:cs typeface="Quicksand"/>
                  <a:sym typeface="Quicksand"/>
                </a:rPr>
                <a:t>Assumption-Matrix</a:t>
              </a:r>
            </a:p>
            <a:p>
              <a:pPr marL="0" lvl="0" indent="0" algn="ctr">
                <a:lnSpc>
                  <a:spcPts val="4249"/>
                </a:lnSpc>
              </a:pPr>
              <a:r>
                <a:rPr lang="de-AT" sz="2499" dirty="0">
                  <a:solidFill>
                    <a:srgbClr val="0A2803"/>
                  </a:solidFill>
                  <a:latin typeface="Quicksand"/>
                  <a:ea typeface="Quicksand"/>
                  <a:cs typeface="Quicksand"/>
                  <a:sym typeface="Quicksand"/>
                </a:rPr>
                <a:t>W-Fragen</a:t>
              </a:r>
            </a:p>
          </p:txBody>
        </p:sp>
        <p:sp>
          <p:nvSpPr>
            <p:cNvPr id="4" name="AutoShape 4"/>
            <p:cNvSpPr/>
            <p:nvPr/>
          </p:nvSpPr>
          <p:spPr>
            <a:xfrm>
              <a:off x="2312167" y="1464556"/>
              <a:ext cx="8656320" cy="0"/>
            </a:xfrm>
            <a:prstGeom prst="line">
              <a:avLst/>
            </a:prstGeom>
            <a:ln w="101600" cap="flat">
              <a:solidFill>
                <a:srgbClr val="129A34"/>
              </a:solidFill>
              <a:prstDash val="solid"/>
              <a:headEnd type="none" w="sm" len="sm"/>
              <a:tailEnd type="none" w="sm" len="sm"/>
            </a:ln>
          </p:spPr>
          <p:txBody>
            <a:bodyPr/>
            <a:lstStyle/>
            <a:p>
              <a:endParaRPr lang="de-AT"/>
            </a:p>
          </p:txBody>
        </p:sp>
        <p:sp>
          <p:nvSpPr>
            <p:cNvPr id="5" name="Freeform 5"/>
            <p:cNvSpPr/>
            <p:nvPr/>
          </p:nvSpPr>
          <p:spPr>
            <a:xfrm>
              <a:off x="5520329" y="0"/>
              <a:ext cx="2239996" cy="333199"/>
            </a:xfrm>
            <a:custGeom>
              <a:avLst/>
              <a:gdLst/>
              <a:ahLst/>
              <a:cxnLst/>
              <a:rect l="l" t="t" r="r" b="b"/>
              <a:pathLst>
                <a:path w="2239996" h="333199">
                  <a:moveTo>
                    <a:pt x="0" y="0"/>
                  </a:moveTo>
                  <a:lnTo>
                    <a:pt x="2239997" y="0"/>
                  </a:lnTo>
                  <a:lnTo>
                    <a:pt x="2239997" y="333199"/>
                  </a:lnTo>
                  <a:lnTo>
                    <a:pt x="0" y="3331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6" name="AutoShape 6"/>
            <p:cNvSpPr/>
            <p:nvPr/>
          </p:nvSpPr>
          <p:spPr>
            <a:xfrm>
              <a:off x="2312167" y="6691545"/>
              <a:ext cx="8656320" cy="0"/>
            </a:xfrm>
            <a:prstGeom prst="line">
              <a:avLst/>
            </a:prstGeom>
            <a:ln w="101600" cap="flat">
              <a:solidFill>
                <a:srgbClr val="129A34"/>
              </a:solidFill>
              <a:prstDash val="solid"/>
              <a:headEnd type="none" w="sm" len="sm"/>
              <a:tailEnd type="none" w="sm" len="sm"/>
            </a:ln>
          </p:spPr>
          <p:txBody>
            <a:bodyPr/>
            <a:lstStyle/>
            <a:p>
              <a:endParaRPr lang="de-AT"/>
            </a:p>
          </p:txBody>
        </p:sp>
        <p:sp>
          <p:nvSpPr>
            <p:cNvPr id="7" name="Freeform 7"/>
            <p:cNvSpPr/>
            <p:nvPr/>
          </p:nvSpPr>
          <p:spPr>
            <a:xfrm>
              <a:off x="5520329" y="7822902"/>
              <a:ext cx="2239996" cy="333199"/>
            </a:xfrm>
            <a:custGeom>
              <a:avLst/>
              <a:gdLst/>
              <a:ahLst/>
              <a:cxnLst/>
              <a:rect l="l" t="t" r="r" b="b"/>
              <a:pathLst>
                <a:path w="2239996" h="333199">
                  <a:moveTo>
                    <a:pt x="0" y="0"/>
                  </a:moveTo>
                  <a:lnTo>
                    <a:pt x="2239997" y="0"/>
                  </a:lnTo>
                  <a:lnTo>
                    <a:pt x="2239997" y="333199"/>
                  </a:lnTo>
                  <a:lnTo>
                    <a:pt x="0" y="3331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sp>
        <p:nvSpPr>
          <p:cNvPr id="8" name="TextBox 8"/>
          <p:cNvSpPr txBox="1"/>
          <p:nvPr/>
        </p:nvSpPr>
        <p:spPr>
          <a:xfrm>
            <a:off x="1028700" y="590184"/>
            <a:ext cx="8048163" cy="1111843"/>
          </a:xfrm>
          <a:prstGeom prst="rect">
            <a:avLst/>
          </a:prstGeom>
        </p:spPr>
        <p:txBody>
          <a:bodyPr lIns="0" tIns="0" rIns="0" bIns="0" rtlCol="0" anchor="t">
            <a:spAutoFit/>
          </a:bodyPr>
          <a:lstStyle/>
          <a:p>
            <a:pPr marL="0" lvl="0" indent="0" algn="l">
              <a:lnSpc>
                <a:spcPts val="8959"/>
              </a:lnSpc>
              <a:spcBef>
                <a:spcPct val="0"/>
              </a:spcBef>
            </a:pPr>
            <a:r>
              <a:rPr lang="en-US" sz="6399" dirty="0" err="1">
                <a:solidFill>
                  <a:srgbClr val="129A34"/>
                </a:solidFill>
                <a:latin typeface="League Spartan"/>
                <a:ea typeface="League Spartan"/>
                <a:cs typeface="League Spartan"/>
                <a:sym typeface="League Spartan"/>
              </a:rPr>
              <a:t>Einführung</a:t>
            </a:r>
            <a:endParaRPr lang="en-US" sz="6399" dirty="0">
              <a:solidFill>
                <a:srgbClr val="129A34"/>
              </a:solidFill>
              <a:latin typeface="League Spartan"/>
              <a:ea typeface="League Spartan"/>
              <a:cs typeface="League Spartan"/>
              <a:sym typeface="League Spartan"/>
            </a:endParaRPr>
          </a:p>
        </p:txBody>
      </p:sp>
      <p:sp>
        <p:nvSpPr>
          <p:cNvPr id="9" name="Freeform 5">
            <a:extLst>
              <a:ext uri="{FF2B5EF4-FFF2-40B4-BE49-F238E27FC236}">
                <a16:creationId xmlns:a16="http://schemas.microsoft.com/office/drawing/2014/main" id="{68180F46-2C5A-A82C-061A-AF76A75B1C6F}"/>
              </a:ext>
            </a:extLst>
          </p:cNvPr>
          <p:cNvSpPr/>
          <p:nvPr/>
        </p:nvSpPr>
        <p:spPr>
          <a:xfrm rot="10800000">
            <a:off x="8549339" y="8541477"/>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0" name="Freeform 5">
            <a:extLst>
              <a:ext uri="{FF2B5EF4-FFF2-40B4-BE49-F238E27FC236}">
                <a16:creationId xmlns:a16="http://schemas.microsoft.com/office/drawing/2014/main" id="{C546C34A-D3DF-F871-D6A0-82E708754405}"/>
              </a:ext>
            </a:extLst>
          </p:cNvPr>
          <p:cNvSpPr/>
          <p:nvPr/>
        </p:nvSpPr>
        <p:spPr>
          <a:xfrm>
            <a:off x="8549338" y="1711882"/>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7924"/>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F2DEE3"/>
            </a:solidFill>
          </p:spPr>
          <p:txBody>
            <a:bodyPr/>
            <a:lstStyle/>
            <a:p>
              <a:endParaRPr lang="de-AT"/>
            </a:p>
          </p:txBody>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8" name="TextBox 8"/>
          <p:cNvSpPr txBox="1"/>
          <p:nvPr/>
        </p:nvSpPr>
        <p:spPr>
          <a:xfrm>
            <a:off x="609600" y="1001486"/>
            <a:ext cx="9390243"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D55672"/>
                </a:solidFill>
                <a:latin typeface="League Spartan"/>
                <a:ea typeface="League Spartan"/>
                <a:cs typeface="League Spartan"/>
                <a:sym typeface="League Spartan"/>
              </a:rPr>
              <a:t>Unser </a:t>
            </a:r>
            <a:r>
              <a:rPr lang="en-US" sz="6399" dirty="0" err="1">
                <a:solidFill>
                  <a:srgbClr val="D55672"/>
                </a:solidFill>
                <a:latin typeface="League Spartan"/>
                <a:ea typeface="League Spartan"/>
                <a:cs typeface="League Spartan"/>
                <a:sym typeface="League Spartan"/>
              </a:rPr>
              <a:t>Produkt</a:t>
            </a:r>
            <a:endParaRPr lang="en-US" sz="6399" dirty="0">
              <a:solidFill>
                <a:srgbClr val="D55672"/>
              </a:solidFill>
              <a:latin typeface="League Spartan"/>
              <a:ea typeface="League Spartan"/>
              <a:cs typeface="League Spartan"/>
              <a:sym typeface="League Spartan"/>
            </a:endParaRPr>
          </a:p>
        </p:txBody>
      </p:sp>
      <p:grpSp>
        <p:nvGrpSpPr>
          <p:cNvPr id="9" name="Group 9"/>
          <p:cNvGrpSpPr/>
          <p:nvPr/>
        </p:nvGrpSpPr>
        <p:grpSpPr>
          <a:xfrm>
            <a:off x="1017814" y="3488053"/>
            <a:ext cx="6948953" cy="3236192"/>
            <a:chOff x="-14515" y="57957"/>
            <a:chExt cx="9265271" cy="4314924"/>
          </a:xfrm>
        </p:grpSpPr>
        <p:sp>
          <p:nvSpPr>
            <p:cNvPr id="10" name="TextBox 10"/>
            <p:cNvSpPr txBox="1"/>
            <p:nvPr/>
          </p:nvSpPr>
          <p:spPr>
            <a:xfrm>
              <a:off x="-14515" y="944420"/>
              <a:ext cx="9250756" cy="3428461"/>
            </a:xfrm>
            <a:prstGeom prst="rect">
              <a:avLst/>
            </a:prstGeom>
          </p:spPr>
          <p:txBody>
            <a:bodyPr lIns="0" tIns="0" rIns="0" bIns="0" rtlCol="0" anchor="t">
              <a:spAutoFit/>
            </a:bodyPr>
            <a:lstStyle/>
            <a:p>
              <a:pPr marL="342900" indent="-342900" algn="l">
                <a:lnSpc>
                  <a:spcPts val="4079"/>
                </a:lnSpc>
                <a:buFont typeface="Arial" panose="020B0604020202020204" pitchFamily="34" charset="0"/>
                <a:buChar char="•"/>
              </a:pPr>
              <a:r>
                <a:rPr lang="en-US" sz="2400" dirty="0">
                  <a:solidFill>
                    <a:srgbClr val="0A2803"/>
                  </a:solidFill>
                  <a:latin typeface="Quicksand"/>
                  <a:ea typeface="Quicksand"/>
                  <a:cs typeface="Quicksand"/>
                  <a:sym typeface="Quicksand"/>
                </a:rPr>
                <a:t>Rucksack </a:t>
              </a:r>
              <a:r>
                <a:rPr lang="en-US" sz="2400" dirty="0" err="1">
                  <a:solidFill>
                    <a:srgbClr val="0A2803"/>
                  </a:solidFill>
                  <a:latin typeface="Quicksand"/>
                  <a:ea typeface="Quicksand"/>
                  <a:cs typeface="Quicksand"/>
                  <a:sym typeface="Quicksand"/>
                </a:rPr>
                <a:t>als</a:t>
              </a:r>
              <a:r>
                <a:rPr lang="en-US" sz="2400" dirty="0">
                  <a:solidFill>
                    <a:srgbClr val="0A2803"/>
                  </a:solidFill>
                  <a:latin typeface="Quicksand"/>
                  <a:ea typeface="Quicksand"/>
                  <a:cs typeface="Quicksand"/>
                  <a:sym typeface="Quicksand"/>
                </a:rPr>
                <a:t> smarter </a:t>
              </a:r>
              <a:r>
                <a:rPr lang="en-US" sz="2400" dirty="0" err="1">
                  <a:solidFill>
                    <a:srgbClr val="0A2803"/>
                  </a:solidFill>
                  <a:latin typeface="Quicksand"/>
                  <a:ea typeface="Quicksand"/>
                  <a:cs typeface="Quicksand"/>
                  <a:sym typeface="Quicksand"/>
                </a:rPr>
                <a:t>Blumentopf</a:t>
              </a:r>
              <a:endParaRPr lang="en-US" sz="2400" dirty="0">
                <a:solidFill>
                  <a:srgbClr val="0A2803"/>
                </a:solidFill>
                <a:latin typeface="Quicksand"/>
                <a:ea typeface="Quicksand"/>
                <a:cs typeface="Quicksand"/>
                <a:sym typeface="Quicksand"/>
              </a:endParaRPr>
            </a:p>
            <a:p>
              <a:pPr marL="342900" indent="-342900" algn="l">
                <a:lnSpc>
                  <a:spcPts val="4079"/>
                </a:lnSpc>
                <a:buFont typeface="Arial" panose="020B0604020202020204" pitchFamily="34" charset="0"/>
                <a:buChar char="•"/>
              </a:pPr>
              <a:r>
                <a:rPr lang="en-US" sz="2400" dirty="0" err="1">
                  <a:solidFill>
                    <a:srgbClr val="0A2803"/>
                  </a:solidFill>
                  <a:latin typeface="Quicksand"/>
                  <a:ea typeface="Quicksand"/>
                  <a:cs typeface="Quicksand"/>
                  <a:sym typeface="Quicksand"/>
                </a:rPr>
                <a:t>Leicht</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transportierbar</a:t>
              </a:r>
              <a:endParaRPr lang="en-US" sz="2400" dirty="0">
                <a:solidFill>
                  <a:srgbClr val="0A2803"/>
                </a:solidFill>
                <a:latin typeface="Quicksand"/>
                <a:ea typeface="Quicksand"/>
                <a:cs typeface="Quicksand"/>
                <a:sym typeface="Quicksand"/>
              </a:endParaRPr>
            </a:p>
            <a:p>
              <a:pPr marL="342900" indent="-342900" algn="l">
                <a:lnSpc>
                  <a:spcPts val="4079"/>
                </a:lnSpc>
                <a:buFont typeface="Arial" panose="020B0604020202020204" pitchFamily="34" charset="0"/>
                <a:buChar char="•"/>
              </a:pPr>
              <a:r>
                <a:rPr lang="en-US" sz="2400" dirty="0" err="1">
                  <a:solidFill>
                    <a:srgbClr val="0A2803"/>
                  </a:solidFill>
                  <a:latin typeface="Quicksand"/>
                  <a:ea typeface="Quicksand"/>
                  <a:cs typeface="Quicksand"/>
                  <a:sym typeface="Quicksand"/>
                </a:rPr>
                <a:t>Bietet</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Übersicht</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über</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Pflanzenstatus</a:t>
              </a:r>
              <a:endParaRPr lang="en-US" sz="2400" dirty="0">
                <a:solidFill>
                  <a:srgbClr val="0A2803"/>
                </a:solidFill>
                <a:latin typeface="Quicksand"/>
                <a:ea typeface="Quicksand"/>
                <a:cs typeface="Quicksand"/>
                <a:sym typeface="Quicksand"/>
              </a:endParaRPr>
            </a:p>
            <a:p>
              <a:pPr marL="342900" indent="-342900" algn="l">
                <a:lnSpc>
                  <a:spcPts val="4079"/>
                </a:lnSpc>
                <a:buFont typeface="Arial" panose="020B0604020202020204" pitchFamily="34" charset="0"/>
                <a:buChar char="•"/>
              </a:pPr>
              <a:r>
                <a:rPr lang="en-US" sz="2400" dirty="0">
                  <a:solidFill>
                    <a:srgbClr val="0A2803"/>
                  </a:solidFill>
                  <a:latin typeface="Quicksand"/>
                  <a:ea typeface="Quicksand"/>
                  <a:cs typeface="Quicksand"/>
                  <a:sym typeface="Quicksand"/>
                </a:rPr>
                <a:t>Tools für </a:t>
              </a:r>
              <a:r>
                <a:rPr lang="en-US" sz="2400" dirty="0" err="1">
                  <a:solidFill>
                    <a:srgbClr val="0A2803"/>
                  </a:solidFill>
                  <a:latin typeface="Quicksand"/>
                  <a:ea typeface="Quicksand"/>
                  <a:cs typeface="Quicksand"/>
                  <a:sym typeface="Quicksand"/>
                </a:rPr>
                <a:t>gesundes</a:t>
              </a:r>
              <a:r>
                <a:rPr lang="en-US" sz="2400" dirty="0">
                  <a:solidFill>
                    <a:srgbClr val="0A2803"/>
                  </a:solidFill>
                  <a:latin typeface="Quicksand"/>
                  <a:ea typeface="Quicksand"/>
                  <a:cs typeface="Quicksand"/>
                  <a:sym typeface="Quicksand"/>
                </a:rPr>
                <a:t> </a:t>
              </a:r>
              <a:r>
                <a:rPr lang="en-US" sz="2400" dirty="0" err="1">
                  <a:solidFill>
                    <a:srgbClr val="0A2803"/>
                  </a:solidFill>
                  <a:latin typeface="Quicksand"/>
                  <a:ea typeface="Quicksand"/>
                  <a:cs typeface="Quicksand"/>
                  <a:sym typeface="Quicksand"/>
                </a:rPr>
                <a:t>Pflanzenwachstum</a:t>
              </a:r>
              <a:endParaRPr lang="en-US" sz="2400" dirty="0">
                <a:solidFill>
                  <a:srgbClr val="0A2803"/>
                </a:solidFill>
                <a:latin typeface="Quicksand"/>
                <a:ea typeface="Quicksand"/>
                <a:cs typeface="Quicksand"/>
                <a:sym typeface="Quicksand"/>
              </a:endParaRPr>
            </a:p>
            <a:p>
              <a:pPr marL="0" lvl="0" indent="0" algn="l">
                <a:lnSpc>
                  <a:spcPts val="4079"/>
                </a:lnSpc>
              </a:pPr>
              <a:endParaRPr lang="en-US" sz="2400" dirty="0">
                <a:solidFill>
                  <a:srgbClr val="0A2803"/>
                </a:solidFill>
                <a:latin typeface="Quicksand"/>
                <a:ea typeface="Quicksand"/>
                <a:cs typeface="Quicksand"/>
                <a:sym typeface="Quicksand"/>
              </a:endParaRPr>
            </a:p>
          </p:txBody>
        </p:sp>
        <p:sp>
          <p:nvSpPr>
            <p:cNvPr id="11" name="TextBox 11"/>
            <p:cNvSpPr txBox="1"/>
            <p:nvPr/>
          </p:nvSpPr>
          <p:spPr>
            <a:xfrm>
              <a:off x="0" y="57957"/>
              <a:ext cx="9250756" cy="632248"/>
            </a:xfrm>
            <a:prstGeom prst="rect">
              <a:avLst/>
            </a:prstGeom>
          </p:spPr>
          <p:txBody>
            <a:bodyPr lIns="0" tIns="0" rIns="0" bIns="0" rtlCol="0" anchor="t">
              <a:spAutoFit/>
            </a:bodyPr>
            <a:lstStyle/>
            <a:p>
              <a:pPr marL="0" lvl="0" indent="0" algn="l">
                <a:lnSpc>
                  <a:spcPts val="3919"/>
                </a:lnSpc>
                <a:spcBef>
                  <a:spcPct val="0"/>
                </a:spcBef>
              </a:pPr>
              <a:r>
                <a:rPr lang="en-US" sz="2799" b="1" dirty="0" err="1">
                  <a:solidFill>
                    <a:srgbClr val="0A2803"/>
                  </a:solidFill>
                  <a:latin typeface="Quicksand Bold"/>
                  <a:ea typeface="Quicksand Bold"/>
                  <a:cs typeface="Quicksand Bold"/>
                  <a:sym typeface="Quicksand Bold"/>
                </a:rPr>
                <a:t>Zusammenfassung</a:t>
              </a:r>
              <a:endParaRPr lang="en-US" sz="2799" b="1" dirty="0">
                <a:solidFill>
                  <a:srgbClr val="0A2803"/>
                </a:solidFill>
                <a:latin typeface="Quicksand Bold"/>
                <a:ea typeface="Quicksand Bold"/>
                <a:cs typeface="Quicksand Bold"/>
                <a:sym typeface="Quicksand Bold"/>
              </a:endParaRPr>
            </a:p>
          </p:txBody>
        </p:sp>
      </p:grpSp>
      <p:pic>
        <p:nvPicPr>
          <p:cNvPr id="13" name="Grafik 12" descr="Ein Bild, das Pflanze, Zimmerpflanze, Kraut, Blumentopf enthält.&#10;&#10;Automatisch generierte Beschreibung">
            <a:extLst>
              <a:ext uri="{FF2B5EF4-FFF2-40B4-BE49-F238E27FC236}">
                <a16:creationId xmlns:a16="http://schemas.microsoft.com/office/drawing/2014/main" id="{A90AFD63-DA7E-1A5C-69E3-B1DE16A606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6650" y="888436"/>
            <a:ext cx="6784296" cy="8510126"/>
          </a:xfrm>
          <a:prstGeom prst="rect">
            <a:avLst/>
          </a:prstGeom>
        </p:spPr>
      </p:pic>
      <p:sp>
        <p:nvSpPr>
          <p:cNvPr id="14" name="Freeform 5">
            <a:extLst>
              <a:ext uri="{FF2B5EF4-FFF2-40B4-BE49-F238E27FC236}">
                <a16:creationId xmlns:a16="http://schemas.microsoft.com/office/drawing/2014/main" id="{E5C1AF9C-1CB6-5B46-D146-5A7060EBA6C0}"/>
              </a:ext>
            </a:extLst>
          </p:cNvPr>
          <p:cNvSpPr/>
          <p:nvPr/>
        </p:nvSpPr>
        <p:spPr>
          <a:xfrm rot="7668179">
            <a:off x="15869204" y="9263275"/>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de-A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038622" y="4099272"/>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3" name="TextBox 3"/>
          <p:cNvSpPr txBox="1"/>
          <p:nvPr/>
        </p:nvSpPr>
        <p:spPr>
          <a:xfrm>
            <a:off x="1024384" y="1298877"/>
            <a:ext cx="14072064"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04202E"/>
                </a:solidFill>
                <a:latin typeface="League Spartan"/>
                <a:ea typeface="League Spartan"/>
                <a:cs typeface="League Spartan"/>
                <a:sym typeface="League Spartan"/>
              </a:rPr>
              <a:t>Personas</a:t>
            </a:r>
          </a:p>
        </p:txBody>
      </p:sp>
      <p:grpSp>
        <p:nvGrpSpPr>
          <p:cNvPr id="4" name="Group 4"/>
          <p:cNvGrpSpPr/>
          <p:nvPr/>
        </p:nvGrpSpPr>
        <p:grpSpPr>
          <a:xfrm>
            <a:off x="1024384" y="3168963"/>
            <a:ext cx="5348229" cy="1945962"/>
            <a:chOff x="0" y="-66675"/>
            <a:chExt cx="7130973" cy="2594616"/>
          </a:xfrm>
        </p:grpSpPr>
        <p:sp>
          <p:nvSpPr>
            <p:cNvPr id="5" name="AutoShape 5"/>
            <p:cNvSpPr/>
            <p:nvPr/>
          </p:nvSpPr>
          <p:spPr>
            <a:xfrm>
              <a:off x="1337753" y="2527941"/>
              <a:ext cx="5793220" cy="0"/>
            </a:xfrm>
            <a:prstGeom prst="line">
              <a:avLst/>
            </a:prstGeom>
            <a:ln w="76200" cap="flat">
              <a:solidFill>
                <a:srgbClr val="ADF5FF"/>
              </a:solidFill>
              <a:prstDash val="solid"/>
              <a:headEnd type="none" w="sm" len="sm"/>
              <a:tailEnd type="none" w="sm" len="sm"/>
            </a:ln>
          </p:spPr>
          <p:txBody>
            <a:bodyPr/>
            <a:lstStyle/>
            <a:p>
              <a:endParaRPr lang="de-AT"/>
            </a:p>
          </p:txBody>
        </p:sp>
        <p:sp>
          <p:nvSpPr>
            <p:cNvPr id="6" name="TextBox 6"/>
            <p:cNvSpPr txBox="1"/>
            <p:nvPr/>
          </p:nvSpPr>
          <p:spPr>
            <a:xfrm>
              <a:off x="0" y="521123"/>
              <a:ext cx="7130973" cy="1697217"/>
            </a:xfrm>
            <a:prstGeom prst="rect">
              <a:avLst/>
            </a:prstGeom>
          </p:spPr>
          <p:txBody>
            <a:bodyPr lIns="0" tIns="0" rIns="0" bIns="0" rtlCol="0" anchor="t">
              <a:spAutoFit/>
            </a:bodyPr>
            <a:lstStyle/>
            <a:p>
              <a:pPr algn="r">
                <a:lnSpc>
                  <a:spcPts val="3359"/>
                </a:lnSpc>
              </a:pPr>
              <a:r>
                <a:rPr lang="de-AT" sz="2400" dirty="0">
                  <a:solidFill>
                    <a:srgbClr val="04202E"/>
                  </a:solidFill>
                  <a:latin typeface="Quicksand"/>
                  <a:ea typeface="Quicksand"/>
                  <a:cs typeface="Quicksand"/>
                  <a:sym typeface="Quicksand"/>
                </a:rPr>
                <a:t>Lernmöglichkeiten</a:t>
              </a:r>
            </a:p>
            <a:p>
              <a:pPr algn="r">
                <a:lnSpc>
                  <a:spcPts val="3359"/>
                </a:lnSpc>
              </a:pPr>
              <a:r>
                <a:rPr lang="en-US" sz="2400" dirty="0">
                  <a:solidFill>
                    <a:srgbClr val="04202E"/>
                  </a:solidFill>
                  <a:latin typeface="Quicksand"/>
                  <a:ea typeface="Quicksand"/>
                  <a:cs typeface="Quicksand"/>
                  <a:sym typeface="Quicksand"/>
                </a:rPr>
                <a:t>DIY </a:t>
              </a:r>
              <a:r>
                <a:rPr lang="de-AT" sz="2400" dirty="0">
                  <a:solidFill>
                    <a:srgbClr val="04202E"/>
                  </a:solidFill>
                  <a:latin typeface="Quicksand"/>
                  <a:ea typeface="Quicksand"/>
                  <a:cs typeface="Quicksand"/>
                  <a:sym typeface="Quicksand"/>
                </a:rPr>
                <a:t>Projekte</a:t>
              </a:r>
            </a:p>
            <a:p>
              <a:pPr marL="0" lvl="0" indent="0" algn="r">
                <a:lnSpc>
                  <a:spcPts val="3359"/>
                </a:lnSpc>
                <a:spcBef>
                  <a:spcPct val="0"/>
                </a:spcBef>
              </a:pPr>
              <a:r>
                <a:rPr lang="en-US" sz="2400" dirty="0" err="1">
                  <a:solidFill>
                    <a:srgbClr val="04202E"/>
                  </a:solidFill>
                  <a:latin typeface="Quicksand"/>
                  <a:ea typeface="Quicksand"/>
                  <a:cs typeface="Quicksand"/>
                  <a:sym typeface="Quicksand"/>
                </a:rPr>
                <a:t>Einführung</a:t>
              </a:r>
              <a:r>
                <a:rPr lang="en-US" sz="2400" dirty="0">
                  <a:solidFill>
                    <a:srgbClr val="04202E"/>
                  </a:solidFill>
                  <a:latin typeface="Quicksand"/>
                  <a:ea typeface="Quicksand"/>
                  <a:cs typeface="Quicksand"/>
                  <a:sym typeface="Quicksand"/>
                </a:rPr>
                <a:t> in Flora für Kinder</a:t>
              </a:r>
            </a:p>
          </p:txBody>
        </p:sp>
        <p:sp>
          <p:nvSpPr>
            <p:cNvPr id="7" name="TextBox 7"/>
            <p:cNvSpPr txBox="1"/>
            <p:nvPr/>
          </p:nvSpPr>
          <p:spPr>
            <a:xfrm>
              <a:off x="0" y="-66675"/>
              <a:ext cx="7130973" cy="632248"/>
            </a:xfrm>
            <a:prstGeom prst="rect">
              <a:avLst/>
            </a:prstGeom>
          </p:spPr>
          <p:txBody>
            <a:bodyPr lIns="0" tIns="0" rIns="0" bIns="0" rtlCol="0" anchor="t">
              <a:spAutoFit/>
            </a:bodyPr>
            <a:lstStyle/>
            <a:p>
              <a:pPr marL="0" lvl="0" indent="0" algn="r">
                <a:lnSpc>
                  <a:spcPts val="3919"/>
                </a:lnSpc>
                <a:spcBef>
                  <a:spcPct val="0"/>
                </a:spcBef>
              </a:pPr>
              <a:r>
                <a:rPr lang="en-US" sz="2799" b="1" dirty="0" err="1">
                  <a:solidFill>
                    <a:srgbClr val="04202E"/>
                  </a:solidFill>
                  <a:latin typeface="Quicksand Bold"/>
                  <a:ea typeface="Quicksand Bold"/>
                  <a:cs typeface="Quicksand Bold"/>
                  <a:sym typeface="Quicksand Bold"/>
                </a:rPr>
                <a:t>Jungfamilien</a:t>
              </a:r>
              <a:endParaRPr lang="en-US" sz="2799" b="1" dirty="0">
                <a:solidFill>
                  <a:srgbClr val="04202E"/>
                </a:solidFill>
                <a:latin typeface="Quicksand Bold"/>
                <a:ea typeface="Quicksand Bold"/>
                <a:cs typeface="Quicksand Bold"/>
                <a:sym typeface="Quicksand Bold"/>
              </a:endParaRPr>
            </a:p>
          </p:txBody>
        </p:sp>
      </p:grpSp>
      <p:grpSp>
        <p:nvGrpSpPr>
          <p:cNvPr id="8" name="Group 8"/>
          <p:cNvGrpSpPr/>
          <p:nvPr/>
        </p:nvGrpSpPr>
        <p:grpSpPr>
          <a:xfrm>
            <a:off x="11911071" y="4457797"/>
            <a:ext cx="5348229" cy="2886764"/>
            <a:chOff x="0" y="-66675"/>
            <a:chExt cx="7130973" cy="3849019"/>
          </a:xfrm>
        </p:grpSpPr>
        <p:sp>
          <p:nvSpPr>
            <p:cNvPr id="9" name="AutoShape 9"/>
            <p:cNvSpPr/>
            <p:nvPr/>
          </p:nvSpPr>
          <p:spPr>
            <a:xfrm>
              <a:off x="0" y="3782344"/>
              <a:ext cx="5795670" cy="0"/>
            </a:xfrm>
            <a:prstGeom prst="line">
              <a:avLst/>
            </a:prstGeom>
            <a:ln w="76200" cap="flat">
              <a:solidFill>
                <a:srgbClr val="ADF5FF"/>
              </a:solidFill>
              <a:prstDash val="solid"/>
              <a:headEnd type="none" w="sm" len="sm"/>
              <a:tailEnd type="none" w="sm" len="sm"/>
            </a:ln>
          </p:spPr>
          <p:txBody>
            <a:bodyPr/>
            <a:lstStyle/>
            <a:p>
              <a:endParaRPr lang="de-AT"/>
            </a:p>
          </p:txBody>
        </p:sp>
        <p:sp>
          <p:nvSpPr>
            <p:cNvPr id="10" name="TextBox 10"/>
            <p:cNvSpPr txBox="1"/>
            <p:nvPr/>
          </p:nvSpPr>
          <p:spPr>
            <a:xfrm>
              <a:off x="0" y="559223"/>
              <a:ext cx="7130973" cy="2278572"/>
            </a:xfrm>
            <a:prstGeom prst="rect">
              <a:avLst/>
            </a:prstGeom>
          </p:spPr>
          <p:txBody>
            <a:bodyPr lIns="0" tIns="0" rIns="0" bIns="0" rtlCol="0" anchor="t">
              <a:spAutoFit/>
            </a:bodyPr>
            <a:lstStyle/>
            <a:p>
              <a:pPr algn="l">
                <a:lnSpc>
                  <a:spcPts val="3359"/>
                </a:lnSpc>
              </a:pPr>
              <a:r>
                <a:rPr lang="en-US" sz="2400" dirty="0" err="1">
                  <a:solidFill>
                    <a:srgbClr val="04202E"/>
                  </a:solidFill>
                  <a:latin typeface="Quicksand"/>
                  <a:ea typeface="Quicksand"/>
                  <a:cs typeface="Quicksand"/>
                  <a:sym typeface="Quicksand"/>
                </a:rPr>
                <a:t>Wenig</a:t>
              </a:r>
              <a:r>
                <a:rPr lang="en-US" sz="2400" dirty="0">
                  <a:solidFill>
                    <a:srgbClr val="04202E"/>
                  </a:solidFill>
                  <a:latin typeface="Quicksand"/>
                  <a:ea typeface="Quicksand"/>
                  <a:cs typeface="Quicksand"/>
                  <a:sym typeface="Quicksand"/>
                </a:rPr>
                <a:t> Platz</a:t>
              </a:r>
            </a:p>
            <a:p>
              <a:pPr algn="l">
                <a:lnSpc>
                  <a:spcPts val="3359"/>
                </a:lnSpc>
              </a:pPr>
              <a:r>
                <a:rPr lang="en-US" sz="2400" dirty="0" err="1">
                  <a:solidFill>
                    <a:srgbClr val="04202E"/>
                  </a:solidFill>
                  <a:latin typeface="Quicksand"/>
                  <a:ea typeface="Quicksand"/>
                  <a:cs typeface="Quicksand"/>
                  <a:sym typeface="Quicksand"/>
                </a:rPr>
                <a:t>Balkone</a:t>
              </a:r>
              <a:endParaRPr lang="en-US" sz="2400" dirty="0">
                <a:solidFill>
                  <a:srgbClr val="04202E"/>
                </a:solidFill>
                <a:latin typeface="Quicksand"/>
                <a:ea typeface="Quicksand"/>
                <a:cs typeface="Quicksand"/>
                <a:sym typeface="Quicksand"/>
              </a:endParaRPr>
            </a:p>
            <a:p>
              <a:pPr algn="l">
                <a:lnSpc>
                  <a:spcPts val="3359"/>
                </a:lnSpc>
              </a:pPr>
              <a:r>
                <a:rPr lang="en-US" sz="2400" dirty="0" err="1">
                  <a:solidFill>
                    <a:srgbClr val="04202E"/>
                  </a:solidFill>
                  <a:latin typeface="Quicksand"/>
                  <a:ea typeface="Quicksand"/>
                  <a:cs typeface="Quicksand"/>
                  <a:sym typeface="Quicksand"/>
                </a:rPr>
                <a:t>Schrebergärten</a:t>
              </a:r>
              <a:r>
                <a:rPr lang="en-US" sz="2400" dirty="0">
                  <a:solidFill>
                    <a:srgbClr val="04202E"/>
                  </a:solidFill>
                  <a:latin typeface="Quicksand"/>
                  <a:ea typeface="Quicksand"/>
                  <a:cs typeface="Quicksand"/>
                  <a:sym typeface="Quicksand"/>
                </a:rPr>
                <a:t> Transport</a:t>
              </a:r>
            </a:p>
            <a:p>
              <a:pPr marL="0" lvl="0" indent="0" algn="l">
                <a:lnSpc>
                  <a:spcPts val="3359"/>
                </a:lnSpc>
                <a:spcBef>
                  <a:spcPct val="0"/>
                </a:spcBef>
              </a:pPr>
              <a:r>
                <a:rPr lang="en-US" sz="2400" dirty="0">
                  <a:solidFill>
                    <a:srgbClr val="04202E"/>
                  </a:solidFill>
                  <a:latin typeface="Quicksand"/>
                  <a:ea typeface="Quicksand"/>
                  <a:cs typeface="Quicksand"/>
                  <a:sym typeface="Quicksand"/>
                </a:rPr>
                <a:t>Offseason-</a:t>
              </a:r>
              <a:r>
                <a:rPr lang="en-US" sz="2400" dirty="0" err="1">
                  <a:solidFill>
                    <a:srgbClr val="04202E"/>
                  </a:solidFill>
                  <a:latin typeface="Quicksand"/>
                  <a:ea typeface="Quicksand"/>
                  <a:cs typeface="Quicksand"/>
                  <a:sym typeface="Quicksand"/>
                </a:rPr>
                <a:t>Zucht</a:t>
              </a:r>
              <a:endParaRPr lang="en-US" sz="2400" dirty="0">
                <a:solidFill>
                  <a:srgbClr val="04202E"/>
                </a:solidFill>
                <a:latin typeface="Quicksand"/>
                <a:ea typeface="Quicksand"/>
                <a:cs typeface="Quicksand"/>
                <a:sym typeface="Quicksand"/>
              </a:endParaRPr>
            </a:p>
          </p:txBody>
        </p:sp>
        <p:sp>
          <p:nvSpPr>
            <p:cNvPr id="11" name="TextBox 11"/>
            <p:cNvSpPr txBox="1"/>
            <p:nvPr/>
          </p:nvSpPr>
          <p:spPr>
            <a:xfrm>
              <a:off x="0" y="-66675"/>
              <a:ext cx="7130973" cy="632248"/>
            </a:xfrm>
            <a:prstGeom prst="rect">
              <a:avLst/>
            </a:prstGeom>
          </p:spPr>
          <p:txBody>
            <a:bodyPr lIns="0" tIns="0" rIns="0" bIns="0" rtlCol="0" anchor="t">
              <a:spAutoFit/>
            </a:bodyPr>
            <a:lstStyle/>
            <a:p>
              <a:pPr marL="0" lvl="0" indent="0" algn="l">
                <a:lnSpc>
                  <a:spcPts val="3919"/>
                </a:lnSpc>
                <a:spcBef>
                  <a:spcPct val="0"/>
                </a:spcBef>
              </a:pPr>
              <a:r>
                <a:rPr lang="en-US" sz="2799" b="1" dirty="0" err="1">
                  <a:solidFill>
                    <a:srgbClr val="04202E"/>
                  </a:solidFill>
                  <a:latin typeface="Quicksand Bold"/>
                  <a:ea typeface="Quicksand Bold"/>
                  <a:cs typeface="Quicksand Bold"/>
                  <a:sym typeface="Quicksand Bold"/>
                </a:rPr>
                <a:t>Personen</a:t>
              </a:r>
              <a:r>
                <a:rPr lang="en-US" sz="2799" b="1" dirty="0">
                  <a:solidFill>
                    <a:srgbClr val="04202E"/>
                  </a:solidFill>
                  <a:latin typeface="Quicksand Bold"/>
                  <a:ea typeface="Quicksand Bold"/>
                  <a:cs typeface="Quicksand Bold"/>
                  <a:sym typeface="Quicksand Bold"/>
                </a:rPr>
                <a:t> in </a:t>
              </a:r>
              <a:r>
                <a:rPr lang="en-US" sz="2799" b="1" dirty="0" err="1">
                  <a:solidFill>
                    <a:srgbClr val="04202E"/>
                  </a:solidFill>
                  <a:latin typeface="Quicksand Bold"/>
                  <a:ea typeface="Quicksand Bold"/>
                  <a:cs typeface="Quicksand Bold"/>
                  <a:sym typeface="Quicksand Bold"/>
                </a:rPr>
                <a:t>Stadtwohnungen</a:t>
              </a:r>
              <a:endParaRPr lang="en-US" sz="2799" b="1" dirty="0">
                <a:solidFill>
                  <a:srgbClr val="04202E"/>
                </a:solidFill>
                <a:latin typeface="Quicksand Bold"/>
                <a:ea typeface="Quicksand Bold"/>
                <a:cs typeface="Quicksand Bold"/>
                <a:sym typeface="Quicksand Bold"/>
              </a:endParaRPr>
            </a:p>
          </p:txBody>
        </p:sp>
      </p:grpSp>
      <p:grpSp>
        <p:nvGrpSpPr>
          <p:cNvPr id="12" name="Group 12"/>
          <p:cNvGrpSpPr/>
          <p:nvPr/>
        </p:nvGrpSpPr>
        <p:grpSpPr>
          <a:xfrm>
            <a:off x="1024384" y="6563863"/>
            <a:ext cx="5356862" cy="1919933"/>
            <a:chOff x="0" y="-66675"/>
            <a:chExt cx="7142482" cy="2559911"/>
          </a:xfrm>
        </p:grpSpPr>
        <p:sp>
          <p:nvSpPr>
            <p:cNvPr id="13" name="AutoShape 13"/>
            <p:cNvSpPr/>
            <p:nvPr/>
          </p:nvSpPr>
          <p:spPr>
            <a:xfrm flipV="1">
              <a:off x="848208" y="2493236"/>
              <a:ext cx="6288520" cy="0"/>
            </a:xfrm>
            <a:prstGeom prst="line">
              <a:avLst/>
            </a:prstGeom>
            <a:ln w="76200" cap="flat">
              <a:solidFill>
                <a:srgbClr val="ADF5FF"/>
              </a:solidFill>
              <a:prstDash val="solid"/>
              <a:headEnd type="none" w="sm" len="sm"/>
              <a:tailEnd type="none" w="sm" len="sm"/>
            </a:ln>
          </p:spPr>
          <p:txBody>
            <a:bodyPr/>
            <a:lstStyle/>
            <a:p>
              <a:endParaRPr lang="de-AT"/>
            </a:p>
          </p:txBody>
        </p:sp>
        <p:sp>
          <p:nvSpPr>
            <p:cNvPr id="14" name="TextBox 14"/>
            <p:cNvSpPr txBox="1"/>
            <p:nvPr/>
          </p:nvSpPr>
          <p:spPr>
            <a:xfrm>
              <a:off x="0" y="521123"/>
              <a:ext cx="7136727" cy="1697217"/>
            </a:xfrm>
            <a:prstGeom prst="rect">
              <a:avLst/>
            </a:prstGeom>
          </p:spPr>
          <p:txBody>
            <a:bodyPr lIns="0" tIns="0" rIns="0" bIns="0" rtlCol="0" anchor="t">
              <a:spAutoFit/>
            </a:bodyPr>
            <a:lstStyle/>
            <a:p>
              <a:pPr algn="r">
                <a:lnSpc>
                  <a:spcPts val="3359"/>
                </a:lnSpc>
              </a:pPr>
              <a:r>
                <a:rPr lang="en-US" sz="2400" dirty="0" err="1">
                  <a:solidFill>
                    <a:srgbClr val="04202E"/>
                  </a:solidFill>
                  <a:latin typeface="Quicksand"/>
                  <a:ea typeface="Quicksand"/>
                  <a:cs typeface="Quicksand"/>
                  <a:sym typeface="Quicksand"/>
                </a:rPr>
                <a:t>Stetiger</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Ortswechsel</a:t>
              </a:r>
              <a:endParaRPr lang="en-US" sz="2400" dirty="0">
                <a:solidFill>
                  <a:srgbClr val="04202E"/>
                </a:solidFill>
                <a:latin typeface="Quicksand"/>
                <a:ea typeface="Quicksand"/>
                <a:cs typeface="Quicksand"/>
                <a:sym typeface="Quicksand"/>
              </a:endParaRPr>
            </a:p>
            <a:p>
              <a:pPr algn="r">
                <a:lnSpc>
                  <a:spcPts val="3359"/>
                </a:lnSpc>
              </a:pPr>
              <a:r>
                <a:rPr lang="en-US" sz="2400" dirty="0" err="1">
                  <a:solidFill>
                    <a:srgbClr val="04202E"/>
                  </a:solidFill>
                  <a:latin typeface="Quicksand"/>
                  <a:ea typeface="Quicksand"/>
                  <a:cs typeface="Quicksand"/>
                  <a:sym typeface="Quicksand"/>
                </a:rPr>
                <a:t>Pflanzen</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mit</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erhöhten</a:t>
              </a:r>
              <a:r>
                <a:rPr lang="en-US" sz="2400" dirty="0">
                  <a:solidFill>
                    <a:srgbClr val="04202E"/>
                  </a:solidFill>
                  <a:latin typeface="Quicksand"/>
                  <a:ea typeface="Quicksand"/>
                  <a:cs typeface="Quicksand"/>
                  <a:sym typeface="Quicksand"/>
                </a:rPr>
                <a:t> </a:t>
              </a:r>
              <a:r>
                <a:rPr lang="en-US" sz="2400" dirty="0" err="1">
                  <a:solidFill>
                    <a:srgbClr val="04202E"/>
                  </a:solidFill>
                  <a:latin typeface="Quicksand"/>
                  <a:ea typeface="Quicksand"/>
                  <a:cs typeface="Quicksand"/>
                  <a:sym typeface="Quicksand"/>
                </a:rPr>
                <a:t>Pflegebedarf</a:t>
              </a:r>
              <a:endParaRPr lang="en-US" sz="2400" dirty="0">
                <a:solidFill>
                  <a:srgbClr val="04202E"/>
                </a:solidFill>
                <a:latin typeface="Quicksand"/>
                <a:ea typeface="Quicksand"/>
                <a:cs typeface="Quicksand"/>
                <a:sym typeface="Quicksand"/>
              </a:endParaRPr>
            </a:p>
            <a:p>
              <a:pPr marL="0" lvl="0" indent="0" algn="r">
                <a:lnSpc>
                  <a:spcPts val="3359"/>
                </a:lnSpc>
                <a:spcBef>
                  <a:spcPct val="0"/>
                </a:spcBef>
              </a:pPr>
              <a:r>
                <a:rPr lang="en-US" sz="2400" dirty="0">
                  <a:solidFill>
                    <a:srgbClr val="04202E"/>
                  </a:solidFill>
                  <a:latin typeface="Quicksand"/>
                  <a:ea typeface="Quicksand"/>
                  <a:cs typeface="Quicksand"/>
                  <a:sym typeface="Quicksand"/>
                </a:rPr>
                <a:t>Light-Weight </a:t>
              </a:r>
              <a:r>
                <a:rPr lang="en-US" sz="2400" dirty="0" err="1">
                  <a:solidFill>
                    <a:srgbClr val="04202E"/>
                  </a:solidFill>
                  <a:latin typeface="Quicksand"/>
                  <a:ea typeface="Quicksand"/>
                  <a:cs typeface="Quicksand"/>
                  <a:sym typeface="Quicksand"/>
                </a:rPr>
                <a:t>Bedarf</a:t>
              </a:r>
              <a:endParaRPr lang="en-US" sz="2400" dirty="0">
                <a:solidFill>
                  <a:srgbClr val="04202E"/>
                </a:solidFill>
                <a:latin typeface="Quicksand"/>
                <a:ea typeface="Quicksand"/>
                <a:cs typeface="Quicksand"/>
                <a:sym typeface="Quicksand"/>
              </a:endParaRPr>
            </a:p>
          </p:txBody>
        </p:sp>
        <p:sp>
          <p:nvSpPr>
            <p:cNvPr id="15" name="TextBox 15"/>
            <p:cNvSpPr txBox="1"/>
            <p:nvPr/>
          </p:nvSpPr>
          <p:spPr>
            <a:xfrm>
              <a:off x="5755" y="-66675"/>
              <a:ext cx="7136727" cy="632248"/>
            </a:xfrm>
            <a:prstGeom prst="rect">
              <a:avLst/>
            </a:prstGeom>
          </p:spPr>
          <p:txBody>
            <a:bodyPr lIns="0" tIns="0" rIns="0" bIns="0" rtlCol="0" anchor="t">
              <a:spAutoFit/>
            </a:bodyPr>
            <a:lstStyle/>
            <a:p>
              <a:pPr marL="0" lvl="0" indent="0" algn="r">
                <a:lnSpc>
                  <a:spcPts val="3919"/>
                </a:lnSpc>
                <a:spcBef>
                  <a:spcPct val="0"/>
                </a:spcBef>
              </a:pPr>
              <a:r>
                <a:rPr lang="en-US" sz="2799" b="1" dirty="0">
                  <a:solidFill>
                    <a:srgbClr val="04202E"/>
                  </a:solidFill>
                  <a:latin typeface="Quicksand Bold"/>
                  <a:ea typeface="Quicksand Bold"/>
                  <a:cs typeface="Quicksand Bold"/>
                  <a:sym typeface="Quicksand Bold"/>
                </a:rPr>
                <a:t>Mobile </a:t>
              </a:r>
              <a:r>
                <a:rPr lang="en-US" sz="2799" b="1" dirty="0" err="1">
                  <a:solidFill>
                    <a:srgbClr val="04202E"/>
                  </a:solidFill>
                  <a:latin typeface="Quicksand Bold"/>
                  <a:ea typeface="Quicksand Bold"/>
                  <a:cs typeface="Quicksand Bold"/>
                  <a:sym typeface="Quicksand Bold"/>
                </a:rPr>
                <a:t>Personen</a:t>
              </a:r>
              <a:endParaRPr lang="en-US" sz="2799" b="1" dirty="0">
                <a:solidFill>
                  <a:srgbClr val="04202E"/>
                </a:solidFill>
                <a:latin typeface="Quicksand Bold"/>
                <a:ea typeface="Quicksand Bold"/>
                <a:cs typeface="Quicksand Bold"/>
                <a:sym typeface="Quicksand Bold"/>
              </a:endParaRPr>
            </a:p>
          </p:txBody>
        </p:sp>
      </p:grpSp>
      <p:sp>
        <p:nvSpPr>
          <p:cNvPr id="16" name="Freeform 16"/>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7" name="Freeform 17"/>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8" name="Freeform 5">
            <a:extLst>
              <a:ext uri="{FF2B5EF4-FFF2-40B4-BE49-F238E27FC236}">
                <a16:creationId xmlns:a16="http://schemas.microsoft.com/office/drawing/2014/main" id="{41FA40F2-7D11-283E-D579-BAD889BC92B3}"/>
              </a:ext>
            </a:extLst>
          </p:cNvPr>
          <p:cNvSpPr/>
          <p:nvPr/>
        </p:nvSpPr>
        <p:spPr>
          <a:xfrm rot="19810041">
            <a:off x="307053" y="855329"/>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de-A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93893" y="7924"/>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F2DEE3"/>
            </a:solidFill>
          </p:spPr>
          <p:txBody>
            <a:bodyPr/>
            <a:lstStyle/>
            <a:p>
              <a:endParaRPr lang="de-AT"/>
            </a:p>
          </p:txBody>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sp>
        <p:nvSpPr>
          <p:cNvPr id="8" name="TextBox 8"/>
          <p:cNvSpPr txBox="1"/>
          <p:nvPr/>
        </p:nvSpPr>
        <p:spPr>
          <a:xfrm>
            <a:off x="609600" y="1001486"/>
            <a:ext cx="9390243"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D55672"/>
                </a:solidFill>
                <a:latin typeface="League Spartan"/>
                <a:ea typeface="League Spartan"/>
                <a:cs typeface="League Spartan"/>
                <a:sym typeface="League Spartan"/>
              </a:rPr>
              <a:t>Service Flip</a:t>
            </a:r>
          </a:p>
        </p:txBody>
      </p:sp>
      <p:sp>
        <p:nvSpPr>
          <p:cNvPr id="14" name="Freeform 5">
            <a:extLst>
              <a:ext uri="{FF2B5EF4-FFF2-40B4-BE49-F238E27FC236}">
                <a16:creationId xmlns:a16="http://schemas.microsoft.com/office/drawing/2014/main" id="{E5C1AF9C-1CB6-5B46-D146-5A7060EBA6C0}"/>
              </a:ext>
            </a:extLst>
          </p:cNvPr>
          <p:cNvSpPr/>
          <p:nvPr/>
        </p:nvSpPr>
        <p:spPr>
          <a:xfrm rot="8619536">
            <a:off x="4682612" y="2005407"/>
            <a:ext cx="1189320" cy="632228"/>
          </a:xfrm>
          <a:custGeom>
            <a:avLst/>
            <a:gdLst/>
            <a:ahLst/>
            <a:cxnLst/>
            <a:rect l="l" t="t" r="r" b="b"/>
            <a:pathLst>
              <a:path w="3553493" h="1722267">
                <a:moveTo>
                  <a:pt x="0" y="0"/>
                </a:moveTo>
                <a:lnTo>
                  <a:pt x="3553493" y="0"/>
                </a:lnTo>
                <a:lnTo>
                  <a:pt x="3553493" y="1722266"/>
                </a:lnTo>
                <a:lnTo>
                  <a:pt x="0" y="17222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5" name="Rechteck 4">
            <a:extLst>
              <a:ext uri="{FF2B5EF4-FFF2-40B4-BE49-F238E27FC236}">
                <a16:creationId xmlns:a16="http://schemas.microsoft.com/office/drawing/2014/main" id="{12049AFE-A2E7-282A-9243-D6F7B96332AE}"/>
              </a:ext>
            </a:extLst>
          </p:cNvPr>
          <p:cNvSpPr/>
          <p:nvPr/>
        </p:nvSpPr>
        <p:spPr>
          <a:xfrm>
            <a:off x="304800" y="264298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tx1"/>
                </a:solidFill>
              </a:rPr>
              <a:t>The </a:t>
            </a:r>
            <a:r>
              <a:rPr lang="de-AT" b="1" dirty="0" err="1">
                <a:solidFill>
                  <a:schemeClr val="tx1"/>
                </a:solidFill>
              </a:rPr>
              <a:t>Product</a:t>
            </a:r>
            <a:endParaRPr lang="de-AT" b="1" dirty="0">
              <a:solidFill>
                <a:schemeClr val="tx1"/>
              </a:solidFill>
            </a:endParaRPr>
          </a:p>
          <a:p>
            <a:pPr algn="ctr"/>
            <a:endParaRPr lang="de-AT" b="1" dirty="0">
              <a:solidFill>
                <a:schemeClr val="tx1"/>
              </a:solidFill>
            </a:endParaRPr>
          </a:p>
          <a:p>
            <a:pPr algn="ctr"/>
            <a:r>
              <a:rPr lang="de-DE" dirty="0">
                <a:solidFill>
                  <a:sysClr val="windowText" lastClr="000000"/>
                </a:solidFill>
              </a:rPr>
              <a:t>Der Plant2Go Rucksack ist ein innovativer , nachhaltiger Rucksack, der als mobile Pflanzenzuchtstation konzipiert wurde und es ermöglicht, Obst und Gemüse auf kleinstem Raum anzubauen. Durch Upcycling alter Rucksäcke und die Integration umweltfreundlicher Materialien bietet er eine multifunktionale Lösung für umweltbewusste Nutzer, die mobil oder in städtischen Umgebungen gärtnern möchten</a:t>
            </a:r>
            <a:endParaRPr lang="de-AT" dirty="0">
              <a:solidFill>
                <a:sysClr val="windowText" lastClr="000000"/>
              </a:solidFill>
            </a:endParaRPr>
          </a:p>
        </p:txBody>
      </p:sp>
      <p:sp>
        <p:nvSpPr>
          <p:cNvPr id="6" name="Rechteck 5">
            <a:extLst>
              <a:ext uri="{FF2B5EF4-FFF2-40B4-BE49-F238E27FC236}">
                <a16:creationId xmlns:a16="http://schemas.microsoft.com/office/drawing/2014/main" id="{88BCD814-6954-8440-307A-DD9348D9253E}"/>
              </a:ext>
            </a:extLst>
          </p:cNvPr>
          <p:cNvSpPr/>
          <p:nvPr/>
        </p:nvSpPr>
        <p:spPr>
          <a:xfrm>
            <a:off x="3886200" y="394058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AT" b="1" dirty="0">
                <a:solidFill>
                  <a:schemeClr val="tx1"/>
                </a:solidFill>
              </a:rPr>
              <a:t>The </a:t>
            </a:r>
            <a:r>
              <a:rPr lang="de-AT" b="1" dirty="0" err="1">
                <a:solidFill>
                  <a:schemeClr val="tx1"/>
                </a:solidFill>
              </a:rPr>
              <a:t>User´s</a:t>
            </a:r>
            <a:r>
              <a:rPr lang="de-AT" b="1" dirty="0">
                <a:solidFill>
                  <a:schemeClr val="tx1"/>
                </a:solidFill>
              </a:rPr>
              <a:t> </a:t>
            </a:r>
            <a:r>
              <a:rPr lang="de-AT" b="1" dirty="0" err="1">
                <a:solidFill>
                  <a:schemeClr val="tx1"/>
                </a:solidFill>
              </a:rPr>
              <a:t>need</a:t>
            </a:r>
            <a:endParaRPr lang="de-AT" b="1" dirty="0">
              <a:solidFill>
                <a:schemeClr val="tx1"/>
              </a:solidFill>
            </a:endParaRPr>
          </a:p>
          <a:p>
            <a:pPr algn="ctr"/>
            <a:endParaRPr lang="de-AT" b="1" dirty="0">
              <a:solidFill>
                <a:schemeClr val="tx1"/>
              </a:solidFill>
            </a:endParaRPr>
          </a:p>
          <a:p>
            <a:pPr algn="ctr"/>
            <a:r>
              <a:rPr lang="de-DE" dirty="0">
                <a:solidFill>
                  <a:schemeClr val="tx1"/>
                </a:solidFill>
              </a:rPr>
              <a:t>Zugang zu nachhaltigem Pflanzenanbau auf kleinstem Raum, um eine Garten-Erfahrung für Menschen zu ermöglichen, die aufgrund von Platzmangel, städtischem Umfeld oder Mobilitätsbedürfnis keinen festen Garten haben können</a:t>
            </a:r>
            <a:endParaRPr lang="de-AT" dirty="0">
              <a:solidFill>
                <a:schemeClr val="tx1"/>
              </a:solidFill>
            </a:endParaRPr>
          </a:p>
        </p:txBody>
      </p:sp>
      <p:sp>
        <p:nvSpPr>
          <p:cNvPr id="12" name="Rechteck 11">
            <a:extLst>
              <a:ext uri="{FF2B5EF4-FFF2-40B4-BE49-F238E27FC236}">
                <a16:creationId xmlns:a16="http://schemas.microsoft.com/office/drawing/2014/main" id="{CC8C8172-F236-2423-BACA-EEB2D3FA30F1}"/>
              </a:ext>
            </a:extLst>
          </p:cNvPr>
          <p:cNvSpPr/>
          <p:nvPr/>
        </p:nvSpPr>
        <p:spPr>
          <a:xfrm>
            <a:off x="7467600" y="262774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are other ways to meet this need beyond owning that product?</a:t>
            </a:r>
          </a:p>
          <a:p>
            <a:pPr algn="ctr"/>
            <a:endParaRPr lang="en-US" b="1" dirty="0">
              <a:solidFill>
                <a:schemeClr val="tx1"/>
              </a:solidFill>
            </a:endParaRPr>
          </a:p>
          <a:p>
            <a:pPr algn="ctr"/>
            <a:r>
              <a:rPr lang="de-DE" dirty="0">
                <a:solidFill>
                  <a:schemeClr val="tx1"/>
                </a:solidFill>
              </a:rPr>
              <a:t>Gemeinschaftsgarten-Stationen: In Städten oder Gemeinschaftszentren könnten festinstallierte Plant2Go-Rucksäcke als mobile Anbauplätze zur gemeinsamen Nutzung bereitgestellt werden. Workshops und Lernprogramme: Ein integrierter Service, bei dem Nutzer den Rucksack erhalten und gleichzeitig an Workshops teilnehmen, um Kenntnisse im nachhaltigen Anbau und Pflege der Pflanzen zu erwerben. Bildungsarbeit in Schulen, Kindergärten, Einrichtungen</a:t>
            </a:r>
            <a:endParaRPr lang="en-US" b="1" dirty="0">
              <a:solidFill>
                <a:schemeClr val="tx1"/>
              </a:solidFill>
            </a:endParaRPr>
          </a:p>
        </p:txBody>
      </p:sp>
      <p:sp>
        <p:nvSpPr>
          <p:cNvPr id="15" name="Rechteck 14">
            <a:extLst>
              <a:ext uri="{FF2B5EF4-FFF2-40B4-BE49-F238E27FC236}">
                <a16:creationId xmlns:a16="http://schemas.microsoft.com/office/drawing/2014/main" id="{02BD6947-FB17-5D0A-F8DB-465B21F68258}"/>
              </a:ext>
            </a:extLst>
          </p:cNvPr>
          <p:cNvSpPr/>
          <p:nvPr/>
        </p:nvSpPr>
        <p:spPr>
          <a:xfrm>
            <a:off x="11049000" y="3940589"/>
            <a:ext cx="3429000"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is the service experience?</a:t>
            </a:r>
          </a:p>
          <a:p>
            <a:pPr algn="ctr"/>
            <a:endParaRPr lang="en-US" b="1" dirty="0">
              <a:solidFill>
                <a:schemeClr val="tx1"/>
              </a:solidFill>
            </a:endParaRPr>
          </a:p>
          <a:p>
            <a:pPr algn="ctr"/>
            <a:r>
              <a:rPr lang="de-DE" dirty="0">
                <a:solidFill>
                  <a:schemeClr val="tx1"/>
                </a:solidFill>
              </a:rPr>
              <a:t>Flexibler Abonnement Service: Für Saatgut, Wartung, Upgrades Begleitende digitale Plattform: Informationen zu Pflanzenauswahl, Bewässerungstipps und Wachstumsfortschritten integriertes Senioren-System Community Feature: Zum Austausch von Tipps und Erfahrungsberichte zw. den Nutzern</a:t>
            </a:r>
            <a:endParaRPr lang="de-AT" dirty="0">
              <a:solidFill>
                <a:schemeClr val="tx1"/>
              </a:solidFill>
            </a:endParaRPr>
          </a:p>
        </p:txBody>
      </p:sp>
      <p:sp>
        <p:nvSpPr>
          <p:cNvPr id="16" name="Rechteck 15">
            <a:extLst>
              <a:ext uri="{FF2B5EF4-FFF2-40B4-BE49-F238E27FC236}">
                <a16:creationId xmlns:a16="http://schemas.microsoft.com/office/drawing/2014/main" id="{F6A60DEB-BF71-77ED-E1A1-E151D778A728}"/>
              </a:ext>
            </a:extLst>
          </p:cNvPr>
          <p:cNvSpPr/>
          <p:nvPr/>
        </p:nvSpPr>
        <p:spPr>
          <a:xfrm>
            <a:off x="14645640" y="2627749"/>
            <a:ext cx="3442089" cy="5638800"/>
          </a:xfrm>
          <a:prstGeom prst="rect">
            <a:avLst/>
          </a:prstGeom>
          <a:solidFill>
            <a:srgbClr val="F2DEE3"/>
          </a:solid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What systems need to be in place? </a:t>
            </a:r>
          </a:p>
          <a:p>
            <a:pPr algn="ctr"/>
            <a:endParaRPr lang="en-US" b="1" dirty="0">
              <a:solidFill>
                <a:schemeClr val="tx1"/>
              </a:solidFill>
            </a:endParaRPr>
          </a:p>
          <a:p>
            <a:pPr algn="ctr"/>
            <a:r>
              <a:rPr lang="de-DE" dirty="0">
                <a:solidFill>
                  <a:schemeClr val="tx1"/>
                </a:solidFill>
              </a:rPr>
              <a:t>System: Online-Portal/App für Verwaltung und Tracking des Rucksacks, Information zu Pflanzenwachstum, Pflege sowie Sensorik zur Überwachung der Pflanzengesundheit, Life-Time Service für Reparaturen/Upgrades Partnerschaften: Partnerschaften mit Up/recycling-Betrieben für die Beschaffung alter Rucksäcke, Materialien, Partnerschaften mit Gärtnereibetrieben für Saatgut und Zubehör</a:t>
            </a:r>
            <a:endParaRPr lang="de-AT" dirty="0">
              <a:solidFill>
                <a:schemeClr val="tx1"/>
              </a:solidFill>
            </a:endParaRPr>
          </a:p>
        </p:txBody>
      </p:sp>
    </p:spTree>
    <p:extLst>
      <p:ext uri="{BB962C8B-B14F-4D97-AF65-F5344CB8AC3E}">
        <p14:creationId xmlns:p14="http://schemas.microsoft.com/office/powerpoint/2010/main" val="66352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925818" y="677679"/>
            <a:ext cx="5488948" cy="7890311"/>
            <a:chOff x="-27176" y="-123825"/>
            <a:chExt cx="1445649" cy="2183687"/>
          </a:xfrm>
        </p:grpSpPr>
        <p:sp>
          <p:nvSpPr>
            <p:cNvPr id="3" name="Freeform 3"/>
            <p:cNvSpPr/>
            <p:nvPr/>
          </p:nvSpPr>
          <p:spPr>
            <a:xfrm>
              <a:off x="-27176" y="367243"/>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2F0D9"/>
            </a:solidFill>
          </p:spPr>
          <p:txBody>
            <a:bodyPr/>
            <a:lstStyle/>
            <a:p>
              <a:endParaRPr lang="de-AT"/>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5" name="Freeform 5"/>
          <p:cNvSpPr/>
          <p:nvPr/>
        </p:nvSpPr>
        <p:spPr>
          <a:xfrm>
            <a:off x="3273842" y="2555789"/>
            <a:ext cx="719000" cy="719000"/>
          </a:xfrm>
          <a:custGeom>
            <a:avLst/>
            <a:gdLst/>
            <a:ahLst/>
            <a:cxnLst/>
            <a:rect l="l" t="t" r="r" b="b"/>
            <a:pathLst>
              <a:path w="2348889" h="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nvGrpSpPr>
          <p:cNvPr id="6" name="Group 6"/>
          <p:cNvGrpSpPr/>
          <p:nvPr/>
        </p:nvGrpSpPr>
        <p:grpSpPr>
          <a:xfrm>
            <a:off x="6451118" y="1986547"/>
            <a:ext cx="5385764" cy="7890311"/>
            <a:chOff x="0" y="-123825"/>
            <a:chExt cx="1418473" cy="1816444"/>
          </a:xfrm>
        </p:grpSpPr>
        <p:sp>
          <p:nvSpPr>
            <p:cNvPr id="7" name="Freeform 7"/>
            <p:cNvSpPr/>
            <p:nvPr/>
          </p:nvSpPr>
          <p:spPr>
            <a:xfrm>
              <a:off x="0" y="-11267"/>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89D99D"/>
            </a:solidFill>
          </p:spPr>
          <p:txBody>
            <a:bodyPr/>
            <a:lstStyle/>
            <a:p>
              <a:endParaRPr lang="de-AT"/>
            </a:p>
          </p:txBody>
        </p:sp>
        <p:sp>
          <p:nvSpPr>
            <p:cNvPr id="8" name="TextBox 8"/>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9" name="Freeform 9"/>
          <p:cNvSpPr/>
          <p:nvPr/>
        </p:nvSpPr>
        <p:spPr>
          <a:xfrm>
            <a:off x="8659742" y="2603274"/>
            <a:ext cx="764087" cy="711426"/>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grpSp>
        <p:nvGrpSpPr>
          <p:cNvPr id="10" name="Group 10"/>
          <p:cNvGrpSpPr/>
          <p:nvPr/>
        </p:nvGrpSpPr>
        <p:grpSpPr>
          <a:xfrm>
            <a:off x="12015475" y="2456695"/>
            <a:ext cx="5385764" cy="6426664"/>
            <a:chOff x="0" y="0"/>
            <a:chExt cx="1418473" cy="1692619"/>
          </a:xfrm>
        </p:grpSpPr>
        <p:sp>
          <p:nvSpPr>
            <p:cNvPr id="11" name="Freeform 11"/>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BBDEC4"/>
            </a:solidFill>
          </p:spPr>
          <p:txBody>
            <a:bodyPr/>
            <a:lstStyle/>
            <a:p>
              <a:endParaRPr lang="de-AT"/>
            </a:p>
          </p:txBody>
        </p:sp>
        <p:sp>
          <p:nvSpPr>
            <p:cNvPr id="12" name="TextBox 12"/>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3" name="Freeform 13"/>
          <p:cNvSpPr/>
          <p:nvPr/>
        </p:nvSpPr>
        <p:spPr>
          <a:xfrm>
            <a:off x="14228771" y="2548258"/>
            <a:ext cx="935030" cy="835837"/>
          </a:xfrm>
          <a:custGeom>
            <a:avLst/>
            <a:gdLst/>
            <a:ahLst/>
            <a:cxnLst/>
            <a:rect l="l" t="t" r="r" b="b"/>
            <a:pathLst>
              <a:path w="2226655" h="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de-AT"/>
          </a:p>
        </p:txBody>
      </p:sp>
      <p:sp>
        <p:nvSpPr>
          <p:cNvPr id="14" name="TextBox 14"/>
          <p:cNvSpPr txBox="1"/>
          <p:nvPr/>
        </p:nvSpPr>
        <p:spPr>
          <a:xfrm>
            <a:off x="1028700" y="590184"/>
            <a:ext cx="8115300"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129A34"/>
                </a:solidFill>
                <a:latin typeface="League Spartan"/>
                <a:ea typeface="League Spartan"/>
                <a:cs typeface="League Spartan"/>
                <a:sym typeface="League Spartan"/>
              </a:rPr>
              <a:t>Assumption Matrix</a:t>
            </a:r>
          </a:p>
        </p:txBody>
      </p:sp>
      <p:grpSp>
        <p:nvGrpSpPr>
          <p:cNvPr id="15" name="Group 15"/>
          <p:cNvGrpSpPr/>
          <p:nvPr/>
        </p:nvGrpSpPr>
        <p:grpSpPr>
          <a:xfrm>
            <a:off x="1170638" y="3741800"/>
            <a:ext cx="5101887" cy="4171487"/>
            <a:chOff x="0" y="-66675"/>
            <a:chExt cx="6802515" cy="5561982"/>
          </a:xfrm>
        </p:grpSpPr>
        <p:sp>
          <p:nvSpPr>
            <p:cNvPr id="16" name="TextBox 16"/>
            <p:cNvSpPr txBox="1"/>
            <p:nvPr/>
          </p:nvSpPr>
          <p:spPr>
            <a:xfrm>
              <a:off x="0" y="657059"/>
              <a:ext cx="6802515" cy="4838248"/>
            </a:xfrm>
            <a:prstGeom prst="rect">
              <a:avLst/>
            </a:prstGeom>
          </p:spPr>
          <p:txBody>
            <a:bodyPr lIns="0" tIns="0" rIns="0" bIns="0" rtlCol="0" anchor="t">
              <a:spAutoFit/>
            </a:bodyPr>
            <a:lstStyle/>
            <a:p>
              <a:pPr marL="518160" lvl="1" indent="-259080" algn="l">
                <a:lnSpc>
                  <a:spcPts val="4079"/>
                </a:lnSpc>
                <a:buFont typeface="Arial"/>
                <a:buChar char="•"/>
              </a:pPr>
              <a:r>
                <a:rPr lang="de-AT" sz="2400" dirty="0" err="1"/>
                <a:t>Product</a:t>
              </a:r>
              <a:r>
                <a:rPr lang="de-AT" sz="2400" dirty="0"/>
                <a:t> </a:t>
              </a:r>
              <a:r>
                <a:rPr lang="de-AT" sz="2400" dirty="0" err="1"/>
                <a:t>as</a:t>
              </a:r>
              <a:r>
                <a:rPr lang="de-AT" sz="2400" dirty="0"/>
                <a:t> a Service --&gt; Rund um Produkt Service Unabhängigkeit</a:t>
              </a:r>
            </a:p>
            <a:p>
              <a:pPr marL="518160" lvl="1" indent="-259080" algn="l">
                <a:lnSpc>
                  <a:spcPts val="4079"/>
                </a:lnSpc>
                <a:buFont typeface="Arial"/>
                <a:buChar char="•"/>
              </a:pPr>
              <a:r>
                <a:rPr lang="de-AT" sz="2400" dirty="0"/>
                <a:t>(wenig Ressourcen) Ortsunabhängig (indoor, Outdoor, mobil) </a:t>
              </a:r>
            </a:p>
            <a:p>
              <a:pPr marL="518160" lvl="1" indent="-259080" algn="l">
                <a:lnSpc>
                  <a:spcPts val="4079"/>
                </a:lnSpc>
                <a:buFont typeface="Arial"/>
                <a:buChar char="•"/>
              </a:pPr>
              <a:r>
                <a:rPr lang="de-AT" sz="2400" dirty="0"/>
                <a:t>Flexibilität Ästhetik - sieht gut aus,</a:t>
              </a:r>
            </a:p>
            <a:p>
              <a:pPr marL="518160" lvl="1" indent="-259080" algn="l">
                <a:lnSpc>
                  <a:spcPts val="4079"/>
                </a:lnSpc>
                <a:buFont typeface="Arial"/>
                <a:buChar char="•"/>
              </a:pPr>
              <a:r>
                <a:rPr lang="de-AT" sz="2400" dirty="0"/>
                <a:t>innovatives Design Nachhaltig und Umweltbewusst</a:t>
              </a:r>
              <a:endParaRPr lang="en-US" sz="2400" dirty="0">
                <a:solidFill>
                  <a:srgbClr val="0A2803"/>
                </a:solidFill>
                <a:latin typeface="Quicksand"/>
                <a:ea typeface="Quicksand"/>
                <a:cs typeface="Quicksand"/>
                <a:sym typeface="Quicksand"/>
              </a:endParaRPr>
            </a:p>
          </p:txBody>
        </p:sp>
        <p:sp>
          <p:nvSpPr>
            <p:cNvPr id="17" name="TextBox 17"/>
            <p:cNvSpPr txBox="1"/>
            <p:nvPr/>
          </p:nvSpPr>
          <p:spPr>
            <a:xfrm>
              <a:off x="0" y="-66675"/>
              <a:ext cx="6802515" cy="632248"/>
            </a:xfrm>
            <a:prstGeom prst="rect">
              <a:avLst/>
            </a:prstGeom>
          </p:spPr>
          <p:txBody>
            <a:bodyPr lIns="0" tIns="0" rIns="0" bIns="0" rtlCol="0" anchor="t">
              <a:spAutoFit/>
            </a:bodyPr>
            <a:lstStyle/>
            <a:p>
              <a:pPr marL="0" lvl="0" indent="0" algn="ctr">
                <a:lnSpc>
                  <a:spcPts val="3919"/>
                </a:lnSpc>
                <a:spcBef>
                  <a:spcPct val="0"/>
                </a:spcBef>
              </a:pPr>
              <a:r>
                <a:rPr lang="en-US" sz="2799" b="1" dirty="0" err="1">
                  <a:solidFill>
                    <a:srgbClr val="0A2803"/>
                  </a:solidFill>
                  <a:latin typeface="Quicksand Bold"/>
                  <a:ea typeface="Quicksand Bold"/>
                  <a:cs typeface="Quicksand Bold"/>
                  <a:sym typeface="Quicksand Bold"/>
                </a:rPr>
                <a:t>Attraktivität</a:t>
              </a:r>
              <a:endParaRPr lang="en-US" sz="2799" b="1" dirty="0">
                <a:solidFill>
                  <a:srgbClr val="0A2803"/>
                </a:solidFill>
                <a:latin typeface="Quicksand Bold"/>
                <a:ea typeface="Quicksand Bold"/>
                <a:cs typeface="Quicksand Bold"/>
                <a:sym typeface="Quicksand Bold"/>
              </a:endParaRPr>
            </a:p>
          </p:txBody>
        </p:sp>
      </p:grpSp>
      <p:grpSp>
        <p:nvGrpSpPr>
          <p:cNvPr id="18" name="Group 18"/>
          <p:cNvGrpSpPr/>
          <p:nvPr/>
        </p:nvGrpSpPr>
        <p:grpSpPr>
          <a:xfrm>
            <a:off x="6509132" y="3607883"/>
            <a:ext cx="5259968" cy="6206602"/>
            <a:chOff x="-63520" y="-1978078"/>
            <a:chExt cx="7013290" cy="8275471"/>
          </a:xfrm>
        </p:grpSpPr>
        <p:sp>
          <p:nvSpPr>
            <p:cNvPr id="19" name="TextBox 19"/>
            <p:cNvSpPr txBox="1"/>
            <p:nvPr/>
          </p:nvSpPr>
          <p:spPr>
            <a:xfrm>
              <a:off x="-63520" y="-1345043"/>
              <a:ext cx="6802515" cy="7642436"/>
            </a:xfrm>
            <a:prstGeom prst="rect">
              <a:avLst/>
            </a:prstGeom>
          </p:spPr>
          <p:txBody>
            <a:bodyPr lIns="0" tIns="0" rIns="0" bIns="0" rtlCol="0" anchor="t">
              <a:spAutoFit/>
            </a:bodyPr>
            <a:lstStyle/>
            <a:p>
              <a:pPr marL="518160" lvl="1" indent="-259080" algn="l">
                <a:lnSpc>
                  <a:spcPts val="4079"/>
                </a:lnSpc>
                <a:buFont typeface="Arial"/>
                <a:buChar char="•"/>
              </a:pPr>
              <a:r>
                <a:rPr lang="de-DE" sz="2400" dirty="0"/>
                <a:t>Pflanzenzucht und –pflege</a:t>
              </a:r>
            </a:p>
            <a:p>
              <a:pPr marL="518160" lvl="1" indent="-259080" algn="l">
                <a:lnSpc>
                  <a:spcPts val="4079"/>
                </a:lnSpc>
                <a:buFont typeface="Arial"/>
                <a:buChar char="•"/>
              </a:pPr>
              <a:r>
                <a:rPr lang="de-DE" sz="2400" dirty="0"/>
                <a:t>Pflanzenvielfalt Grüner Daumen</a:t>
              </a:r>
            </a:p>
            <a:p>
              <a:pPr marL="518160" lvl="1" indent="-259080" algn="l">
                <a:lnSpc>
                  <a:spcPts val="4079"/>
                </a:lnSpc>
                <a:buFont typeface="Arial"/>
                <a:buChar char="•"/>
              </a:pPr>
              <a:r>
                <a:rPr lang="de-DE" sz="2400" dirty="0"/>
                <a:t>Unabhängigkeit von Unternehmen</a:t>
              </a:r>
            </a:p>
            <a:p>
              <a:pPr marL="518160" lvl="1" indent="-259080" algn="l">
                <a:lnSpc>
                  <a:spcPts val="4079"/>
                </a:lnSpc>
                <a:buFont typeface="Arial"/>
                <a:buChar char="•"/>
              </a:pPr>
              <a:r>
                <a:rPr lang="de-DE" sz="2400" dirty="0"/>
                <a:t>Selbstversorgeraspekt, keine Pestizide, gesünder und bewusster</a:t>
              </a:r>
            </a:p>
            <a:p>
              <a:pPr marL="518160" lvl="1" indent="-259080" algn="l">
                <a:lnSpc>
                  <a:spcPts val="4079"/>
                </a:lnSpc>
                <a:buFont typeface="Arial"/>
                <a:buChar char="•"/>
              </a:pPr>
              <a:r>
                <a:rPr lang="de-DE" sz="2400" dirty="0"/>
                <a:t>Leben Akzeptanz für Bauern</a:t>
              </a:r>
            </a:p>
            <a:p>
              <a:pPr marL="518160" lvl="1" indent="-259080" algn="l">
                <a:lnSpc>
                  <a:spcPts val="4079"/>
                </a:lnSpc>
                <a:buFont typeface="Arial"/>
                <a:buChar char="•"/>
              </a:pPr>
              <a:r>
                <a:rPr lang="de-DE" sz="2400" dirty="0"/>
                <a:t>Ressourcenschonung Bildung für Kinder Unterstützung </a:t>
              </a:r>
            </a:p>
            <a:p>
              <a:pPr marL="518160" lvl="1" indent="-259080" algn="l">
                <a:lnSpc>
                  <a:spcPts val="4079"/>
                </a:lnSpc>
                <a:buFont typeface="Arial"/>
                <a:buChar char="•"/>
              </a:pPr>
              <a:r>
                <a:rPr lang="de-DE" sz="2400" dirty="0"/>
                <a:t>Mentale Gesundheit-&gt; (Einrichtungen, Behindertenwerkstätten , Schulen)</a:t>
              </a:r>
              <a:endParaRPr lang="en-US" sz="2400" dirty="0">
                <a:solidFill>
                  <a:srgbClr val="0A2803"/>
                </a:solidFill>
                <a:latin typeface="Quicksand"/>
                <a:ea typeface="Quicksand"/>
                <a:cs typeface="Quicksand"/>
                <a:sym typeface="Quicksand"/>
              </a:endParaRPr>
            </a:p>
          </p:txBody>
        </p:sp>
        <p:sp>
          <p:nvSpPr>
            <p:cNvPr id="20" name="TextBox 20"/>
            <p:cNvSpPr txBox="1"/>
            <p:nvPr/>
          </p:nvSpPr>
          <p:spPr>
            <a:xfrm>
              <a:off x="147255" y="-1978078"/>
              <a:ext cx="6802515" cy="632248"/>
            </a:xfrm>
            <a:prstGeom prst="rect">
              <a:avLst/>
            </a:prstGeom>
          </p:spPr>
          <p:txBody>
            <a:bodyPr lIns="0" tIns="0" rIns="0" bIns="0" rtlCol="0" anchor="t">
              <a:spAutoFit/>
            </a:bodyPr>
            <a:lstStyle/>
            <a:p>
              <a:pPr marL="0" lvl="0" indent="0" algn="ctr">
                <a:lnSpc>
                  <a:spcPts val="3919"/>
                </a:lnSpc>
                <a:spcBef>
                  <a:spcPct val="0"/>
                </a:spcBef>
              </a:pPr>
              <a:r>
                <a:rPr lang="en-US" sz="2799" b="1" dirty="0" err="1">
                  <a:solidFill>
                    <a:srgbClr val="0A2803"/>
                  </a:solidFill>
                  <a:latin typeface="Quicksand Bold"/>
                  <a:ea typeface="Quicksand Bold"/>
                  <a:cs typeface="Quicksand Bold"/>
                  <a:sym typeface="Quicksand Bold"/>
                </a:rPr>
                <a:t>Brauchbarkeit</a:t>
              </a:r>
              <a:endParaRPr lang="en-US" sz="2799" b="1" dirty="0">
                <a:solidFill>
                  <a:srgbClr val="0A2803"/>
                </a:solidFill>
                <a:latin typeface="Quicksand Bold"/>
                <a:ea typeface="Quicksand Bold"/>
                <a:cs typeface="Quicksand Bold"/>
                <a:sym typeface="Quicksand Bold"/>
              </a:endParaRPr>
            </a:p>
          </p:txBody>
        </p:sp>
      </p:grpSp>
      <p:grpSp>
        <p:nvGrpSpPr>
          <p:cNvPr id="21" name="Group 21"/>
          <p:cNvGrpSpPr/>
          <p:nvPr/>
        </p:nvGrpSpPr>
        <p:grpSpPr>
          <a:xfrm>
            <a:off x="12268872" y="3741800"/>
            <a:ext cx="5101887" cy="4591116"/>
            <a:chOff x="0" y="-66675"/>
            <a:chExt cx="6802515" cy="6121486"/>
          </a:xfrm>
        </p:grpSpPr>
        <p:sp>
          <p:nvSpPr>
            <p:cNvPr id="22" name="TextBox 22"/>
            <p:cNvSpPr txBox="1"/>
            <p:nvPr/>
          </p:nvSpPr>
          <p:spPr>
            <a:xfrm>
              <a:off x="57895" y="515516"/>
              <a:ext cx="5995130" cy="5539295"/>
            </a:xfrm>
            <a:prstGeom prst="rect">
              <a:avLst/>
            </a:prstGeom>
          </p:spPr>
          <p:txBody>
            <a:bodyPr lIns="0" tIns="0" rIns="0" bIns="0" rtlCol="0" anchor="t">
              <a:spAutoFit/>
            </a:bodyPr>
            <a:lstStyle/>
            <a:p>
              <a:pPr marL="518160" lvl="1" indent="-259080" algn="l">
                <a:lnSpc>
                  <a:spcPts val="4079"/>
                </a:lnSpc>
                <a:buFont typeface="Arial"/>
                <a:buChar char="•"/>
              </a:pPr>
              <a:r>
                <a:rPr lang="de-DE" sz="2400" dirty="0"/>
                <a:t>Komponenten das Produkt sind einfach zu beschaffen</a:t>
              </a:r>
            </a:p>
            <a:p>
              <a:pPr marL="518160" lvl="1" indent="-259080" algn="l">
                <a:lnSpc>
                  <a:spcPts val="4079"/>
                </a:lnSpc>
                <a:buFont typeface="Arial"/>
                <a:buChar char="•"/>
              </a:pPr>
              <a:r>
                <a:rPr lang="de-DE" sz="2400" dirty="0"/>
                <a:t>Rucksäcke -&gt; Kooperation ASZ Füllmaterial aus Altkleider -&gt; Kooperation ASZ, Volkshilfe,..</a:t>
              </a:r>
            </a:p>
            <a:p>
              <a:pPr marL="518160" lvl="1" indent="-259080" algn="l">
                <a:lnSpc>
                  <a:spcPts val="4079"/>
                </a:lnSpc>
                <a:buFont typeface="Arial"/>
                <a:buChar char="•"/>
              </a:pPr>
              <a:r>
                <a:rPr lang="de-DE" sz="2400" dirty="0"/>
                <a:t>Wasserleitung, Stromzufuhr</a:t>
              </a:r>
            </a:p>
            <a:p>
              <a:pPr marL="518160" lvl="1" indent="-259080" algn="l">
                <a:lnSpc>
                  <a:spcPts val="4079"/>
                </a:lnSpc>
                <a:buFont typeface="Arial"/>
                <a:buChar char="•"/>
              </a:pPr>
              <a:r>
                <a:rPr lang="de-DE" sz="2400" dirty="0"/>
                <a:t>Pflanzensamen --&gt; Kooperation mit Gärtnereibetriebe</a:t>
              </a:r>
              <a:endParaRPr lang="en-US" sz="2400" dirty="0">
                <a:solidFill>
                  <a:srgbClr val="0A2803"/>
                </a:solidFill>
                <a:latin typeface="Quicksand"/>
                <a:ea typeface="Quicksand"/>
                <a:cs typeface="Quicksand"/>
                <a:sym typeface="Quicksand"/>
              </a:endParaRPr>
            </a:p>
          </p:txBody>
        </p:sp>
        <p:sp>
          <p:nvSpPr>
            <p:cNvPr id="23" name="TextBox 23"/>
            <p:cNvSpPr txBox="1"/>
            <p:nvPr/>
          </p:nvSpPr>
          <p:spPr>
            <a:xfrm>
              <a:off x="0" y="-66675"/>
              <a:ext cx="6802515" cy="632248"/>
            </a:xfrm>
            <a:prstGeom prst="rect">
              <a:avLst/>
            </a:prstGeom>
          </p:spPr>
          <p:txBody>
            <a:bodyPr lIns="0" tIns="0" rIns="0" bIns="0" rtlCol="0" anchor="t">
              <a:spAutoFit/>
            </a:bodyPr>
            <a:lstStyle/>
            <a:p>
              <a:pPr marL="0" lvl="0" indent="0" algn="ctr">
                <a:lnSpc>
                  <a:spcPts val="3919"/>
                </a:lnSpc>
                <a:spcBef>
                  <a:spcPct val="0"/>
                </a:spcBef>
              </a:pPr>
              <a:r>
                <a:rPr lang="en-US" sz="2799" b="1" dirty="0" err="1">
                  <a:solidFill>
                    <a:srgbClr val="0A2803"/>
                  </a:solidFill>
                  <a:latin typeface="Quicksand Bold"/>
                  <a:ea typeface="Quicksand Bold"/>
                  <a:cs typeface="Quicksand Bold"/>
                  <a:sym typeface="Quicksand Bold"/>
                </a:rPr>
                <a:t>Realisierbarkeit</a:t>
              </a:r>
              <a:endParaRPr lang="en-US" sz="2799" b="1" dirty="0">
                <a:solidFill>
                  <a:srgbClr val="0A2803"/>
                </a:solidFill>
                <a:latin typeface="Quicksand Bold"/>
                <a:ea typeface="Quicksand Bold"/>
                <a:cs typeface="Quicksand Bold"/>
                <a:sym typeface="Quicksand Bold"/>
              </a:endParaRPr>
            </a:p>
          </p:txBody>
        </p:sp>
      </p:grpSp>
      <p:sp>
        <p:nvSpPr>
          <p:cNvPr id="24" name="AutoShape 24"/>
          <p:cNvSpPr/>
          <p:nvPr/>
        </p:nvSpPr>
        <p:spPr>
          <a:xfrm>
            <a:off x="10767060" y="990600"/>
            <a:ext cx="6492240" cy="0"/>
          </a:xfrm>
          <a:prstGeom prst="line">
            <a:avLst/>
          </a:prstGeom>
          <a:ln w="76200" cap="flat">
            <a:solidFill>
              <a:srgbClr val="0A2803"/>
            </a:solidFill>
            <a:prstDash val="solid"/>
            <a:headEnd type="none" w="sm" len="sm"/>
            <a:tailEnd type="none" w="sm" len="sm"/>
          </a:ln>
        </p:spPr>
        <p:txBody>
          <a:bodyPr/>
          <a:lstStyle/>
          <a:p>
            <a:endParaRPr lang="de-AT"/>
          </a:p>
        </p:txBody>
      </p:sp>
      <p:sp>
        <p:nvSpPr>
          <p:cNvPr id="25" name="Freeform 4">
            <a:extLst>
              <a:ext uri="{FF2B5EF4-FFF2-40B4-BE49-F238E27FC236}">
                <a16:creationId xmlns:a16="http://schemas.microsoft.com/office/drawing/2014/main" id="{68100D76-BEE1-1420-D5EE-4DC551E189E5}"/>
              </a:ext>
            </a:extLst>
          </p:cNvPr>
          <p:cNvSpPr/>
          <p:nvPr/>
        </p:nvSpPr>
        <p:spPr>
          <a:xfrm rot="8956240">
            <a:off x="17065724" y="8810407"/>
            <a:ext cx="1247292" cy="1086198"/>
          </a:xfrm>
          <a:custGeom>
            <a:avLst/>
            <a:gdLst/>
            <a:ahLst/>
            <a:cxnLst/>
            <a:rect l="l" t="t" r="r" b="b"/>
            <a:pathLst>
              <a:path w="2226170" h="2301492">
                <a:moveTo>
                  <a:pt x="0" y="0"/>
                </a:moveTo>
                <a:lnTo>
                  <a:pt x="2226170" y="0"/>
                </a:lnTo>
                <a:lnTo>
                  <a:pt x="2226170" y="2301492"/>
                </a:lnTo>
                <a:lnTo>
                  <a:pt x="0" y="230149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de-A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4" name="Group 4"/>
          <p:cNvGrpSpPr/>
          <p:nvPr/>
        </p:nvGrpSpPr>
        <p:grpSpPr>
          <a:xfrm>
            <a:off x="8382000" y="0"/>
            <a:ext cx="10058400"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F2DEE3"/>
            </a:solidFill>
          </p:spPr>
          <p:txBody>
            <a:bodyPr/>
            <a:lstStyle/>
            <a:p>
              <a:endParaRPr lang="de-AT"/>
            </a:p>
          </p:txBody>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0184"/>
            <a:ext cx="9480749" cy="1111843"/>
          </a:xfrm>
          <a:prstGeom prst="rect">
            <a:avLst/>
          </a:prstGeom>
        </p:spPr>
        <p:txBody>
          <a:bodyPr lIns="0" tIns="0" rIns="0" bIns="0" rtlCol="0" anchor="t">
            <a:spAutoFit/>
          </a:bodyPr>
          <a:lstStyle/>
          <a:p>
            <a:pPr marL="0" lvl="0" indent="0" algn="l">
              <a:lnSpc>
                <a:spcPts val="8959"/>
              </a:lnSpc>
              <a:spcBef>
                <a:spcPct val="0"/>
              </a:spcBef>
            </a:pPr>
            <a:r>
              <a:rPr lang="en-US" sz="6399" dirty="0">
                <a:solidFill>
                  <a:srgbClr val="D55672"/>
                </a:solidFill>
                <a:latin typeface="League Spartan"/>
                <a:ea typeface="League Spartan"/>
                <a:cs typeface="League Spartan"/>
                <a:sym typeface="League Spartan"/>
              </a:rPr>
              <a:t>W-</a:t>
            </a:r>
            <a:r>
              <a:rPr lang="en-US" sz="6399" dirty="0" err="1">
                <a:solidFill>
                  <a:srgbClr val="D55672"/>
                </a:solidFill>
                <a:latin typeface="League Spartan"/>
                <a:ea typeface="League Spartan"/>
                <a:cs typeface="League Spartan"/>
                <a:sym typeface="League Spartan"/>
              </a:rPr>
              <a:t>Fragen</a:t>
            </a:r>
            <a:endParaRPr lang="en-US" sz="6399" dirty="0">
              <a:solidFill>
                <a:srgbClr val="D55672"/>
              </a:solidFill>
              <a:latin typeface="League Spartan"/>
              <a:ea typeface="League Spartan"/>
              <a:cs typeface="League Spartan"/>
              <a:sym typeface="League Spartan"/>
            </a:endParaRPr>
          </a:p>
        </p:txBody>
      </p:sp>
      <p:sp>
        <p:nvSpPr>
          <p:cNvPr id="17" name="AutoShape 17"/>
          <p:cNvSpPr/>
          <p:nvPr/>
        </p:nvSpPr>
        <p:spPr>
          <a:xfrm>
            <a:off x="1028700" y="9741523"/>
            <a:ext cx="6492240" cy="0"/>
          </a:xfrm>
          <a:prstGeom prst="line">
            <a:avLst/>
          </a:prstGeom>
          <a:ln w="76200" cap="flat">
            <a:solidFill>
              <a:srgbClr val="0A2803"/>
            </a:solidFill>
            <a:prstDash val="solid"/>
            <a:headEnd type="none" w="sm" len="sm"/>
            <a:tailEnd type="none" w="sm" len="sm"/>
          </a:ln>
        </p:spPr>
        <p:txBody>
          <a:bodyPr/>
          <a:lstStyle/>
          <a:p>
            <a:endParaRPr lang="de-AT"/>
          </a:p>
        </p:txBody>
      </p:sp>
      <p:sp>
        <p:nvSpPr>
          <p:cNvPr id="18" name="AutoShape 18"/>
          <p:cNvSpPr/>
          <p:nvPr/>
        </p:nvSpPr>
        <p:spPr>
          <a:xfrm>
            <a:off x="10767060" y="1028700"/>
            <a:ext cx="6492240" cy="0"/>
          </a:xfrm>
          <a:prstGeom prst="line">
            <a:avLst/>
          </a:prstGeom>
          <a:ln w="76200" cap="flat">
            <a:solidFill>
              <a:srgbClr val="0A2803"/>
            </a:solidFill>
            <a:prstDash val="solid"/>
            <a:headEnd type="none" w="sm" len="sm"/>
            <a:tailEnd type="none" w="sm" len="sm"/>
          </a:ln>
        </p:spPr>
        <p:txBody>
          <a:bodyPr/>
          <a:lstStyle/>
          <a:p>
            <a:endParaRPr lang="de-AT"/>
          </a:p>
        </p:txBody>
      </p:sp>
      <p:pic>
        <p:nvPicPr>
          <p:cNvPr id="20" name="Grafik 19" descr="Ein Bild, das Text, Diagramm, Screenshot, Reihe enthält.&#10;&#10;Automatisch generierte Beschreibung">
            <a:extLst>
              <a:ext uri="{FF2B5EF4-FFF2-40B4-BE49-F238E27FC236}">
                <a16:creationId xmlns:a16="http://schemas.microsoft.com/office/drawing/2014/main" id="{2509AC18-6FAE-AE18-5088-C2FA44D58E28}"/>
              </a:ext>
            </a:extLst>
          </p:cNvPr>
          <p:cNvPicPr>
            <a:picLocks noChangeAspect="1"/>
          </p:cNvPicPr>
          <p:nvPr/>
        </p:nvPicPr>
        <p:blipFill>
          <a:blip r:embed="rId2">
            <a:extLst>
              <a:ext uri="{28A0092B-C50C-407E-A947-70E740481C1C}">
                <a14:useLocalDpi xmlns:a14="http://schemas.microsoft.com/office/drawing/2010/main" val="0"/>
              </a:ext>
            </a:extLst>
          </a:blip>
          <a:srcRect l="4285" t="5610" r="3651" b="26796"/>
          <a:stretch/>
        </p:blipFill>
        <p:spPr>
          <a:xfrm>
            <a:off x="2057400" y="1702027"/>
            <a:ext cx="14830797" cy="7696200"/>
          </a:xfrm>
          <a:prstGeom prst="rect">
            <a:avLst/>
          </a:prstGeom>
        </p:spPr>
      </p:pic>
      <p:sp>
        <p:nvSpPr>
          <p:cNvPr id="21" name="Freeform 4">
            <a:extLst>
              <a:ext uri="{FF2B5EF4-FFF2-40B4-BE49-F238E27FC236}">
                <a16:creationId xmlns:a16="http://schemas.microsoft.com/office/drawing/2014/main" id="{BB184530-8331-8400-3E74-A893C463B095}"/>
              </a:ext>
            </a:extLst>
          </p:cNvPr>
          <p:cNvSpPr/>
          <p:nvPr/>
        </p:nvSpPr>
        <p:spPr>
          <a:xfrm rot="18293711">
            <a:off x="206691" y="56350"/>
            <a:ext cx="852116" cy="835680"/>
          </a:xfrm>
          <a:custGeom>
            <a:avLst/>
            <a:gdLst/>
            <a:ahLst/>
            <a:cxnLst/>
            <a:rect l="l" t="t" r="r" b="b"/>
            <a:pathLst>
              <a:path w="2226170" h="2301492">
                <a:moveTo>
                  <a:pt x="0" y="0"/>
                </a:moveTo>
                <a:lnTo>
                  <a:pt x="2226170" y="0"/>
                </a:lnTo>
                <a:lnTo>
                  <a:pt x="2226170" y="2301492"/>
                </a:lnTo>
                <a:lnTo>
                  <a:pt x="0" y="23014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de-A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43764" y="9037492"/>
            <a:ext cx="11543796" cy="441617"/>
            <a:chOff x="0" y="0"/>
            <a:chExt cx="15391728" cy="588823"/>
          </a:xfrm>
        </p:grpSpPr>
        <p:sp>
          <p:nvSpPr>
            <p:cNvPr id="3" name="AutoShape 3"/>
            <p:cNvSpPr/>
            <p:nvPr/>
          </p:nvSpPr>
          <p:spPr>
            <a:xfrm>
              <a:off x="0" y="3452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4" name="Freeform 4"/>
            <p:cNvSpPr/>
            <p:nvPr/>
          </p:nvSpPr>
          <p:spPr>
            <a:xfrm>
              <a:off x="11433257"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5" name="Group 5"/>
          <p:cNvGrpSpPr/>
          <p:nvPr/>
        </p:nvGrpSpPr>
        <p:grpSpPr>
          <a:xfrm>
            <a:off x="5646742" y="807892"/>
            <a:ext cx="11626964" cy="441617"/>
            <a:chOff x="0" y="0"/>
            <a:chExt cx="15502619" cy="588823"/>
          </a:xfrm>
        </p:grpSpPr>
        <p:sp>
          <p:nvSpPr>
            <p:cNvPr id="6" name="AutoShape 6"/>
            <p:cNvSpPr/>
            <p:nvPr/>
          </p:nvSpPr>
          <p:spPr>
            <a:xfrm>
              <a:off x="4682657" y="243611"/>
              <a:ext cx="10819962" cy="0"/>
            </a:xfrm>
            <a:prstGeom prst="line">
              <a:avLst/>
            </a:prstGeom>
            <a:ln w="101600" cap="flat">
              <a:solidFill>
                <a:srgbClr val="129A34"/>
              </a:solidFill>
              <a:prstDash val="solid"/>
              <a:headEnd type="none" w="sm" len="sm"/>
              <a:tailEnd type="none" w="sm" len="sm"/>
            </a:ln>
          </p:spPr>
          <p:txBody>
            <a:bodyPr/>
            <a:lstStyle/>
            <a:p>
              <a:endParaRPr lang="de-AT"/>
            </a:p>
          </p:txBody>
        </p:sp>
        <p:sp>
          <p:nvSpPr>
            <p:cNvPr id="7" name="Freeform 7"/>
            <p:cNvSpPr/>
            <p:nvPr/>
          </p:nvSpPr>
          <p:spPr>
            <a:xfrm>
              <a:off x="0" y="0"/>
              <a:ext cx="3958471" cy="588823"/>
            </a:xfrm>
            <a:custGeom>
              <a:avLst/>
              <a:gdLst/>
              <a:ahLst/>
              <a:cxnLst/>
              <a:rect l="l" t="t" r="r" b="b"/>
              <a:pathLst>
                <a:path w="3958471" h="588823">
                  <a:moveTo>
                    <a:pt x="0" y="0"/>
                  </a:moveTo>
                  <a:lnTo>
                    <a:pt x="3958471" y="0"/>
                  </a:lnTo>
                  <a:lnTo>
                    <a:pt x="3958471" y="588823"/>
                  </a:lnTo>
                  <a:lnTo>
                    <a:pt x="0" y="5888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de-AT"/>
            </a:p>
          </p:txBody>
        </p:sp>
      </p:grpSp>
      <p:grpSp>
        <p:nvGrpSpPr>
          <p:cNvPr id="8" name="Group 8"/>
          <p:cNvGrpSpPr/>
          <p:nvPr/>
        </p:nvGrpSpPr>
        <p:grpSpPr>
          <a:xfrm>
            <a:off x="1381016" y="2794962"/>
            <a:ext cx="15525968" cy="4661677"/>
            <a:chOff x="0" y="618044"/>
            <a:chExt cx="20701291" cy="6215569"/>
          </a:xfrm>
        </p:grpSpPr>
        <p:sp>
          <p:nvSpPr>
            <p:cNvPr id="9" name="Freeform 9"/>
            <p:cNvSpPr/>
            <p:nvPr/>
          </p:nvSpPr>
          <p:spPr>
            <a:xfrm rot="2025095">
              <a:off x="17750359" y="618044"/>
              <a:ext cx="2723655" cy="1644395"/>
            </a:xfrm>
            <a:custGeom>
              <a:avLst/>
              <a:gdLst/>
              <a:ahLst/>
              <a:cxnLst/>
              <a:rect l="l" t="t" r="r" b="b"/>
              <a:pathLst>
                <a:path w="2723655" h="1644395">
                  <a:moveTo>
                    <a:pt x="0" y="0"/>
                  </a:moveTo>
                  <a:lnTo>
                    <a:pt x="2723655" y="0"/>
                  </a:lnTo>
                  <a:lnTo>
                    <a:pt x="2723655" y="1644395"/>
                  </a:lnTo>
                  <a:lnTo>
                    <a:pt x="0" y="16443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sp>
          <p:nvSpPr>
            <p:cNvPr id="10" name="TextBox 10"/>
            <p:cNvSpPr txBox="1"/>
            <p:nvPr/>
          </p:nvSpPr>
          <p:spPr>
            <a:xfrm>
              <a:off x="0" y="2157200"/>
              <a:ext cx="20701291" cy="4311437"/>
            </a:xfrm>
            <a:prstGeom prst="rect">
              <a:avLst/>
            </a:prstGeom>
          </p:spPr>
          <p:txBody>
            <a:bodyPr lIns="0" tIns="0" rIns="0" bIns="0" rtlCol="0" anchor="t">
              <a:spAutoFit/>
            </a:bodyPr>
            <a:lstStyle/>
            <a:p>
              <a:pPr marL="0" lvl="0" indent="0" algn="ctr">
                <a:lnSpc>
                  <a:spcPts val="22509"/>
                </a:lnSpc>
                <a:spcBef>
                  <a:spcPct val="0"/>
                </a:spcBef>
              </a:pPr>
              <a:endParaRPr lang="en-US" sz="27800" dirty="0">
                <a:solidFill>
                  <a:srgbClr val="0A2803"/>
                </a:solidFill>
                <a:latin typeface="League Spartan"/>
                <a:ea typeface="League Spartan"/>
                <a:cs typeface="League Spartan"/>
                <a:sym typeface="League Spartan"/>
              </a:endParaRPr>
            </a:p>
          </p:txBody>
        </p:sp>
        <p:sp>
          <p:nvSpPr>
            <p:cNvPr id="13" name="Freeform 13"/>
            <p:cNvSpPr/>
            <p:nvPr/>
          </p:nvSpPr>
          <p:spPr>
            <a:xfrm rot="2025095" flipH="1" flipV="1">
              <a:off x="378976" y="5189218"/>
              <a:ext cx="2723655" cy="1644395"/>
            </a:xfrm>
            <a:custGeom>
              <a:avLst/>
              <a:gdLst/>
              <a:ahLst/>
              <a:cxnLst/>
              <a:rect l="l" t="t" r="r" b="b"/>
              <a:pathLst>
                <a:path w="2723655" h="1644395">
                  <a:moveTo>
                    <a:pt x="2723655" y="1644395"/>
                  </a:moveTo>
                  <a:lnTo>
                    <a:pt x="0" y="1644395"/>
                  </a:lnTo>
                  <a:lnTo>
                    <a:pt x="0" y="0"/>
                  </a:lnTo>
                  <a:lnTo>
                    <a:pt x="2723655" y="0"/>
                  </a:lnTo>
                  <a:lnTo>
                    <a:pt x="2723655" y="1644395"/>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de-AT"/>
            </a:p>
          </p:txBody>
        </p:sp>
      </p:grpSp>
      <p:pic>
        <p:nvPicPr>
          <p:cNvPr id="15" name="Grafik 14" descr="Ein Bild, das Text, Schrift, Logo, Design enthält.&#10;&#10;Automatisch generierte Beschreibung">
            <a:extLst>
              <a:ext uri="{FF2B5EF4-FFF2-40B4-BE49-F238E27FC236}">
                <a16:creationId xmlns:a16="http://schemas.microsoft.com/office/drawing/2014/main" id="{1DCDDFC0-E249-CE2E-BCBD-139A2046662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29200" y="1028700"/>
            <a:ext cx="8229600" cy="8229600"/>
          </a:xfrm>
          <a:prstGeom prst="rect">
            <a:avLst/>
          </a:prstGeom>
        </p:spPr>
      </p:pic>
    </p:spTree>
    <p:extLst>
      <p:ext uri="{BB962C8B-B14F-4D97-AF65-F5344CB8AC3E}">
        <p14:creationId xmlns:p14="http://schemas.microsoft.com/office/powerpoint/2010/main" val="216613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430</Words>
  <Application>Microsoft Office PowerPoint</Application>
  <PresentationFormat>Benutzerdefiniert</PresentationFormat>
  <Paragraphs>65</Paragraphs>
  <Slides>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Arial</vt:lpstr>
      <vt:lpstr>Calibri</vt:lpstr>
      <vt:lpstr>Quicksand</vt:lpstr>
      <vt:lpstr>League Spartan</vt:lpstr>
      <vt:lpstr>Quicksand Bold</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Plant2Go_PresentationTemplate</dc:title>
  <dc:creator>Yaminia Pagoáda</dc:creator>
  <cp:lastModifiedBy>Pagoada Yaminia - s2410892023</cp:lastModifiedBy>
  <cp:revision>6</cp:revision>
  <dcterms:created xsi:type="dcterms:W3CDTF">2006-08-16T00:00:00Z</dcterms:created>
  <dcterms:modified xsi:type="dcterms:W3CDTF">2024-11-06T20:39:59Z</dcterms:modified>
  <dc:identifier>DAGVs7Dj-us</dc:identifier>
</cp:coreProperties>
</file>