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League Spartan" panose="020B0604020202020204" charset="0"/>
      <p:regular r:id="rId9"/>
    </p:embeddedFont>
    <p:embeddedFont>
      <p:font typeface="Quicksand" panose="020B0604020202020204" charset="0"/>
      <p:regular r:id="rId10"/>
    </p:embeddedFont>
    <p:embeddedFont>
      <p:font typeface="Quicksand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765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7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3764" y="9037492"/>
            <a:ext cx="11543796" cy="441617"/>
            <a:chOff x="0" y="0"/>
            <a:chExt cx="15391728" cy="588823"/>
          </a:xfrm>
        </p:grpSpPr>
        <p:sp>
          <p:nvSpPr>
            <p:cNvPr id="3" name="AutoShape 3"/>
            <p:cNvSpPr/>
            <p:nvPr/>
          </p:nvSpPr>
          <p:spPr>
            <a:xfrm>
              <a:off x="0" y="345211"/>
              <a:ext cx="10819962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433257" y="0"/>
              <a:ext cx="3958471" cy="588823"/>
            </a:xfrm>
            <a:custGeom>
              <a:avLst/>
              <a:gdLst/>
              <a:ahLst/>
              <a:cxnLst/>
              <a:rect l="l" t="t" r="r" b="b"/>
              <a:pathLst>
                <a:path w="3958471" h="588823">
                  <a:moveTo>
                    <a:pt x="0" y="0"/>
                  </a:moveTo>
                  <a:lnTo>
                    <a:pt x="3958471" y="0"/>
                  </a:lnTo>
                  <a:lnTo>
                    <a:pt x="3958471" y="588823"/>
                  </a:lnTo>
                  <a:lnTo>
                    <a:pt x="0" y="5888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de-AT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646742" y="807892"/>
            <a:ext cx="11626964" cy="441617"/>
            <a:chOff x="0" y="0"/>
            <a:chExt cx="15502619" cy="588823"/>
          </a:xfrm>
        </p:grpSpPr>
        <p:sp>
          <p:nvSpPr>
            <p:cNvPr id="6" name="AutoShape 6"/>
            <p:cNvSpPr/>
            <p:nvPr/>
          </p:nvSpPr>
          <p:spPr>
            <a:xfrm>
              <a:off x="4682657" y="243611"/>
              <a:ext cx="10819962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3958471" cy="588823"/>
            </a:xfrm>
            <a:custGeom>
              <a:avLst/>
              <a:gdLst/>
              <a:ahLst/>
              <a:cxnLst/>
              <a:rect l="l" t="t" r="r" b="b"/>
              <a:pathLst>
                <a:path w="3958471" h="588823">
                  <a:moveTo>
                    <a:pt x="0" y="0"/>
                  </a:moveTo>
                  <a:lnTo>
                    <a:pt x="3958471" y="0"/>
                  </a:lnTo>
                  <a:lnTo>
                    <a:pt x="3958471" y="588823"/>
                  </a:lnTo>
                  <a:lnTo>
                    <a:pt x="0" y="5888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de-AT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81016" y="2794962"/>
            <a:ext cx="15525968" cy="5319627"/>
            <a:chOff x="0" y="618044"/>
            <a:chExt cx="20701291" cy="7092835"/>
          </a:xfrm>
        </p:grpSpPr>
        <p:sp>
          <p:nvSpPr>
            <p:cNvPr id="9" name="Freeform 9"/>
            <p:cNvSpPr/>
            <p:nvPr/>
          </p:nvSpPr>
          <p:spPr>
            <a:xfrm rot="2025095">
              <a:off x="17750359" y="618044"/>
              <a:ext cx="2723655" cy="1644395"/>
            </a:xfrm>
            <a:custGeom>
              <a:avLst/>
              <a:gdLst/>
              <a:ahLst/>
              <a:cxnLst/>
              <a:rect l="l" t="t" r="r" b="b"/>
              <a:pathLst>
                <a:path w="2723655" h="1644395">
                  <a:moveTo>
                    <a:pt x="0" y="0"/>
                  </a:moveTo>
                  <a:lnTo>
                    <a:pt x="2723655" y="0"/>
                  </a:lnTo>
                  <a:lnTo>
                    <a:pt x="2723655" y="1644395"/>
                  </a:lnTo>
                  <a:lnTo>
                    <a:pt x="0" y="16443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de-A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157200"/>
              <a:ext cx="20701291" cy="3736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2509"/>
                </a:lnSpc>
                <a:spcBef>
                  <a:spcPct val="0"/>
                </a:spcBef>
              </a:pPr>
              <a:r>
                <a:rPr lang="en-US" sz="16600" dirty="0">
                  <a:solidFill>
                    <a:srgbClr val="D55672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 07.11.2024</a:t>
              </a:r>
              <a:endParaRPr lang="en-US" sz="27800" dirty="0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829704" y="5410506"/>
              <a:ext cx="16296070" cy="23003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7018"/>
                </a:lnSpc>
                <a:spcBef>
                  <a:spcPct val="0"/>
                </a:spcBef>
              </a:pPr>
              <a:r>
                <a:rPr lang="en-US" sz="5013" b="1" dirty="0">
                  <a:solidFill>
                    <a:srgbClr val="129A34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Service Flip</a:t>
              </a:r>
            </a:p>
            <a:p>
              <a:pPr marL="0" lvl="0" indent="0" algn="r">
                <a:lnSpc>
                  <a:spcPts val="7018"/>
                </a:lnSpc>
                <a:spcBef>
                  <a:spcPct val="0"/>
                </a:spcBef>
              </a:pPr>
              <a:r>
                <a:rPr lang="en-US" sz="5013" b="1" dirty="0">
                  <a:solidFill>
                    <a:srgbClr val="129A34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Assumption Matrix</a:t>
              </a:r>
            </a:p>
          </p:txBody>
        </p:sp>
        <p:sp>
          <p:nvSpPr>
            <p:cNvPr id="13" name="Freeform 13"/>
            <p:cNvSpPr/>
            <p:nvPr/>
          </p:nvSpPr>
          <p:spPr>
            <a:xfrm rot="2025095" flipH="1" flipV="1">
              <a:off x="378976" y="5189218"/>
              <a:ext cx="2723655" cy="1644395"/>
            </a:xfrm>
            <a:custGeom>
              <a:avLst/>
              <a:gdLst/>
              <a:ahLst/>
              <a:cxnLst/>
              <a:rect l="l" t="t" r="r" b="b"/>
              <a:pathLst>
                <a:path w="2723655" h="1644395">
                  <a:moveTo>
                    <a:pt x="2723655" y="1644395"/>
                  </a:moveTo>
                  <a:lnTo>
                    <a:pt x="0" y="1644395"/>
                  </a:lnTo>
                  <a:lnTo>
                    <a:pt x="0" y="0"/>
                  </a:lnTo>
                  <a:lnTo>
                    <a:pt x="2723655" y="0"/>
                  </a:lnTo>
                  <a:lnTo>
                    <a:pt x="2723655" y="1644395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de-AT"/>
            </a:p>
          </p:txBody>
        </p:sp>
      </p:grpSp>
      <p:pic>
        <p:nvPicPr>
          <p:cNvPr id="15" name="Grafik 14" descr="Ein Bild, das Text, Schrift, Logo, Design enthält.&#10;&#10;Automatisch generierte Beschreibung">
            <a:extLst>
              <a:ext uri="{FF2B5EF4-FFF2-40B4-BE49-F238E27FC236}">
                <a16:creationId xmlns:a16="http://schemas.microsoft.com/office/drawing/2014/main" id="{1DCDDFC0-E249-CE2E-BCBD-139A204666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93" y="1025689"/>
            <a:ext cx="2670208" cy="26702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63754" y="2353965"/>
            <a:ext cx="9960491" cy="6117076"/>
            <a:chOff x="0" y="0"/>
            <a:chExt cx="13280655" cy="8156101"/>
          </a:xfrm>
        </p:grpSpPr>
        <p:sp>
          <p:nvSpPr>
            <p:cNvPr id="3" name="TextBox 3"/>
            <p:cNvSpPr txBox="1"/>
            <p:nvPr/>
          </p:nvSpPr>
          <p:spPr>
            <a:xfrm>
              <a:off x="0" y="2280531"/>
              <a:ext cx="13280655" cy="3513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49"/>
                </a:lnSpc>
              </a:pPr>
              <a:r>
                <a:rPr lang="en-US" sz="2499" dirty="0" err="1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Projekt-Einführung</a:t>
              </a:r>
              <a:endParaRPr lang="en-US" sz="2499" dirty="0">
                <a:solidFill>
                  <a:srgbClr val="0A280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algn="ctr">
                <a:lnSpc>
                  <a:spcPts val="4249"/>
                </a:lnSpc>
              </a:pPr>
              <a:r>
                <a:rPr lang="en-US" sz="2499" dirty="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Personas</a:t>
              </a:r>
            </a:p>
            <a:p>
              <a:pPr algn="ctr">
                <a:lnSpc>
                  <a:spcPts val="4249"/>
                </a:lnSpc>
              </a:pPr>
              <a:r>
                <a:rPr lang="en-US" sz="2499" dirty="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Service Flip</a:t>
              </a:r>
            </a:p>
            <a:p>
              <a:pPr algn="ctr">
                <a:lnSpc>
                  <a:spcPts val="4249"/>
                </a:lnSpc>
              </a:pPr>
              <a:r>
                <a:rPr lang="en-US" sz="2499" dirty="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Assumption-Matrix</a:t>
              </a:r>
            </a:p>
            <a:p>
              <a:pPr marL="0" lvl="0" indent="0" algn="ctr">
                <a:lnSpc>
                  <a:spcPts val="4249"/>
                </a:lnSpc>
              </a:pPr>
              <a:r>
                <a:rPr lang="en-US" sz="2499" dirty="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W-</a:t>
              </a:r>
              <a:r>
                <a:rPr lang="en-US" sz="2499" dirty="0" err="1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Fragen</a:t>
              </a:r>
              <a:endParaRPr lang="en-US" sz="2499" dirty="0">
                <a:solidFill>
                  <a:srgbClr val="0A280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" name="AutoShape 4"/>
            <p:cNvSpPr/>
            <p:nvPr/>
          </p:nvSpPr>
          <p:spPr>
            <a:xfrm>
              <a:off x="2312167" y="1464556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5" name="Freeform 5"/>
            <p:cNvSpPr/>
            <p:nvPr/>
          </p:nvSpPr>
          <p:spPr>
            <a:xfrm>
              <a:off x="5520329" y="0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7" y="0"/>
                  </a:lnTo>
                  <a:lnTo>
                    <a:pt x="2239997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de-AT"/>
            </a:p>
          </p:txBody>
        </p:sp>
        <p:sp>
          <p:nvSpPr>
            <p:cNvPr id="6" name="AutoShape 6"/>
            <p:cNvSpPr/>
            <p:nvPr/>
          </p:nvSpPr>
          <p:spPr>
            <a:xfrm>
              <a:off x="2312167" y="6691545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7" name="Freeform 7"/>
            <p:cNvSpPr/>
            <p:nvPr/>
          </p:nvSpPr>
          <p:spPr>
            <a:xfrm>
              <a:off x="5520329" y="7822902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7" y="0"/>
                  </a:lnTo>
                  <a:lnTo>
                    <a:pt x="2239997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de-AT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590184"/>
            <a:ext cx="8048163" cy="111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Einführung</a:t>
            </a:r>
            <a:endParaRPr lang="en-US" sz="6399" dirty="0">
              <a:solidFill>
                <a:srgbClr val="129A3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8180F46-2C5A-A82C-061A-AF76A75B1C6F}"/>
              </a:ext>
            </a:extLst>
          </p:cNvPr>
          <p:cNvSpPr/>
          <p:nvPr/>
        </p:nvSpPr>
        <p:spPr>
          <a:xfrm rot="10800000">
            <a:off x="8549339" y="8541477"/>
            <a:ext cx="1189320" cy="632228"/>
          </a:xfrm>
          <a:custGeom>
            <a:avLst/>
            <a:gdLst/>
            <a:ahLst/>
            <a:cxnLst/>
            <a:rect l="l" t="t" r="r" b="b"/>
            <a:pathLst>
              <a:path w="3553493" h="1722267">
                <a:moveTo>
                  <a:pt x="0" y="0"/>
                </a:moveTo>
                <a:lnTo>
                  <a:pt x="3553493" y="0"/>
                </a:lnTo>
                <a:lnTo>
                  <a:pt x="3553493" y="1722266"/>
                </a:lnTo>
                <a:lnTo>
                  <a:pt x="0" y="1722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C546C34A-D3DF-F871-D6A0-82E708754405}"/>
              </a:ext>
            </a:extLst>
          </p:cNvPr>
          <p:cNvSpPr/>
          <p:nvPr/>
        </p:nvSpPr>
        <p:spPr>
          <a:xfrm>
            <a:off x="8549338" y="1711882"/>
            <a:ext cx="1189320" cy="632228"/>
          </a:xfrm>
          <a:custGeom>
            <a:avLst/>
            <a:gdLst/>
            <a:ahLst/>
            <a:cxnLst/>
            <a:rect l="l" t="t" r="r" b="b"/>
            <a:pathLst>
              <a:path w="3553493" h="1722267">
                <a:moveTo>
                  <a:pt x="0" y="0"/>
                </a:moveTo>
                <a:lnTo>
                  <a:pt x="3553493" y="0"/>
                </a:lnTo>
                <a:lnTo>
                  <a:pt x="3553493" y="1722266"/>
                </a:lnTo>
                <a:lnTo>
                  <a:pt x="0" y="1722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7924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F2DEE3"/>
            </a:solidFill>
          </p:spPr>
          <p:txBody>
            <a:bodyPr/>
            <a:lstStyle/>
            <a:p>
              <a:endParaRPr lang="de-A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028700" y="8974931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8" name="TextBox 8"/>
          <p:cNvSpPr txBox="1"/>
          <p:nvPr/>
        </p:nvSpPr>
        <p:spPr>
          <a:xfrm>
            <a:off x="609600" y="1001486"/>
            <a:ext cx="9390243" cy="111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D5567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Unser </a:t>
            </a:r>
            <a:r>
              <a:rPr lang="en-US" sz="6399" dirty="0" err="1">
                <a:solidFill>
                  <a:srgbClr val="D5567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Produkt</a:t>
            </a:r>
            <a:endParaRPr lang="en-US" sz="6399" dirty="0">
              <a:solidFill>
                <a:srgbClr val="D5567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017814" y="3488053"/>
            <a:ext cx="6948953" cy="3236192"/>
            <a:chOff x="-14515" y="57957"/>
            <a:chExt cx="9265271" cy="4314924"/>
          </a:xfrm>
        </p:grpSpPr>
        <p:sp>
          <p:nvSpPr>
            <p:cNvPr id="10" name="TextBox 10"/>
            <p:cNvSpPr txBox="1"/>
            <p:nvPr/>
          </p:nvSpPr>
          <p:spPr>
            <a:xfrm>
              <a:off x="-14515" y="944420"/>
              <a:ext cx="9250756" cy="34284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79"/>
                </a:lnSpc>
              </a:pPr>
              <a:r>
                <a:rPr lang="en-US" sz="2400" dirty="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Rucksack </a:t>
              </a:r>
              <a:r>
                <a:rPr lang="en-US" sz="2400" dirty="0" err="1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als</a:t>
              </a:r>
              <a:r>
                <a:rPr lang="en-US" sz="2400" dirty="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 smarter </a:t>
              </a:r>
              <a:r>
                <a:rPr lang="en-US" sz="2400" dirty="0" err="1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Blumentopf</a:t>
              </a:r>
              <a:endParaRPr lang="en-US" sz="2400" dirty="0">
                <a:solidFill>
                  <a:srgbClr val="0A280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algn="l">
                <a:lnSpc>
                  <a:spcPts val="4079"/>
                </a:lnSpc>
              </a:pPr>
              <a:r>
                <a:rPr lang="en-US" sz="2400" dirty="0" err="1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Leicht</a:t>
              </a:r>
              <a:r>
                <a:rPr lang="en-US" sz="2400" dirty="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transportierbar</a:t>
              </a:r>
              <a:endParaRPr lang="en-US" sz="2400" dirty="0">
                <a:solidFill>
                  <a:srgbClr val="0A280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algn="l">
                <a:lnSpc>
                  <a:spcPts val="4079"/>
                </a:lnSpc>
              </a:pPr>
              <a:r>
                <a:rPr lang="en-US" sz="2400" dirty="0" err="1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Bietet</a:t>
              </a:r>
              <a:r>
                <a:rPr lang="en-US" sz="2400" dirty="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Übersicht</a:t>
              </a:r>
              <a:r>
                <a:rPr lang="en-US" sz="2400" dirty="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über</a:t>
              </a:r>
              <a:r>
                <a:rPr lang="en-US" sz="2400" dirty="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Pflanzenstatus</a:t>
              </a:r>
              <a:endParaRPr lang="en-US" sz="2400" dirty="0">
                <a:solidFill>
                  <a:srgbClr val="0A280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algn="l">
                <a:lnSpc>
                  <a:spcPts val="4079"/>
                </a:lnSpc>
              </a:pPr>
              <a:r>
                <a:rPr lang="en-US" sz="2400" dirty="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Tools für </a:t>
              </a:r>
              <a:r>
                <a:rPr lang="en-US" sz="2400" dirty="0" err="1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gesundes</a:t>
              </a:r>
              <a:r>
                <a:rPr lang="en-US" sz="2400" dirty="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Pflanzenwachstum</a:t>
              </a:r>
              <a:endParaRPr lang="en-US" sz="2400" dirty="0">
                <a:solidFill>
                  <a:srgbClr val="0A280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>
                <a:lnSpc>
                  <a:spcPts val="4079"/>
                </a:lnSpc>
              </a:pPr>
              <a:endParaRPr lang="en-US" sz="2400" dirty="0">
                <a:solidFill>
                  <a:srgbClr val="0A280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7957"/>
              <a:ext cx="9250756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 dirty="0" err="1">
                  <a:solidFill>
                    <a:srgbClr val="0A2803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Zusammenfassung</a:t>
              </a:r>
              <a:endParaRPr lang="en-US" sz="2799" b="1" dirty="0">
                <a:solidFill>
                  <a:srgbClr val="0A2803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</p:grpSp>
      <p:pic>
        <p:nvPicPr>
          <p:cNvPr id="13" name="Grafik 12" descr="Ein Bild, das Pflanze, Zimmerpflanze, Kraut, Blumentopf enthält.&#10;&#10;Automatisch generierte Beschreibung">
            <a:extLst>
              <a:ext uri="{FF2B5EF4-FFF2-40B4-BE49-F238E27FC236}">
                <a16:creationId xmlns:a16="http://schemas.microsoft.com/office/drawing/2014/main" id="{A90AFD63-DA7E-1A5C-69E3-B1DE16A60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650" y="888436"/>
            <a:ext cx="6784296" cy="8510126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E5C1AF9C-1CB6-5B46-D146-5A7060EBA6C0}"/>
              </a:ext>
            </a:extLst>
          </p:cNvPr>
          <p:cNvSpPr/>
          <p:nvPr/>
        </p:nvSpPr>
        <p:spPr>
          <a:xfrm rot="7668179">
            <a:off x="15869204" y="9263275"/>
            <a:ext cx="1189320" cy="632228"/>
          </a:xfrm>
          <a:custGeom>
            <a:avLst/>
            <a:gdLst/>
            <a:ahLst/>
            <a:cxnLst/>
            <a:rect l="l" t="t" r="r" b="b"/>
            <a:pathLst>
              <a:path w="3553493" h="1722267">
                <a:moveTo>
                  <a:pt x="0" y="0"/>
                </a:moveTo>
                <a:lnTo>
                  <a:pt x="3553493" y="0"/>
                </a:lnTo>
                <a:lnTo>
                  <a:pt x="3553493" y="1722266"/>
                </a:lnTo>
                <a:lnTo>
                  <a:pt x="0" y="1722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38622" y="4099272"/>
            <a:ext cx="4210757" cy="3273864"/>
          </a:xfrm>
          <a:custGeom>
            <a:avLst/>
            <a:gdLst/>
            <a:ahLst/>
            <a:cxnLst/>
            <a:rect l="l" t="t" r="r" b="b"/>
            <a:pathLst>
              <a:path w="4210757" h="3273864">
                <a:moveTo>
                  <a:pt x="0" y="0"/>
                </a:moveTo>
                <a:lnTo>
                  <a:pt x="4210756" y="0"/>
                </a:lnTo>
                <a:lnTo>
                  <a:pt x="4210756" y="3273864"/>
                </a:lnTo>
                <a:lnTo>
                  <a:pt x="0" y="327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3" name="TextBox 3"/>
          <p:cNvSpPr txBox="1"/>
          <p:nvPr/>
        </p:nvSpPr>
        <p:spPr>
          <a:xfrm>
            <a:off x="1024384" y="1298877"/>
            <a:ext cx="14072064" cy="111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04202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Personas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4384" y="3168963"/>
            <a:ext cx="5348229" cy="1945962"/>
            <a:chOff x="0" y="-66675"/>
            <a:chExt cx="7130973" cy="2594616"/>
          </a:xfrm>
        </p:grpSpPr>
        <p:sp>
          <p:nvSpPr>
            <p:cNvPr id="5" name="AutoShape 5"/>
            <p:cNvSpPr/>
            <p:nvPr/>
          </p:nvSpPr>
          <p:spPr>
            <a:xfrm>
              <a:off x="1337753" y="2527941"/>
              <a:ext cx="5793220" cy="0"/>
            </a:xfrm>
            <a:prstGeom prst="line">
              <a:avLst/>
            </a:prstGeom>
            <a:ln w="76200" cap="flat">
              <a:solidFill>
                <a:srgbClr val="ADF5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521123"/>
              <a:ext cx="7130973" cy="16972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Lernmöglichkeiten</a:t>
              </a:r>
              <a:endParaRPr lang="en-US" sz="2400" dirty="0">
                <a:solidFill>
                  <a:srgbClr val="04202E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algn="r">
                <a:lnSpc>
                  <a:spcPts val="3359"/>
                </a:lnSpc>
              </a:pP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DIY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Projekte</a:t>
              </a:r>
              <a:endParaRPr lang="en-US" sz="2400" dirty="0">
                <a:solidFill>
                  <a:srgbClr val="04202E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Einführung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in Flora für Kinder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7130973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 dirty="0" err="1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Jungfamilie</a:t>
              </a:r>
              <a:endParaRPr lang="en-US" sz="2799" b="1" dirty="0">
                <a:solidFill>
                  <a:srgbClr val="04202E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911071" y="4457797"/>
            <a:ext cx="5348229" cy="2886764"/>
            <a:chOff x="0" y="-66675"/>
            <a:chExt cx="7130973" cy="3849019"/>
          </a:xfrm>
        </p:grpSpPr>
        <p:sp>
          <p:nvSpPr>
            <p:cNvPr id="9" name="AutoShape 9"/>
            <p:cNvSpPr/>
            <p:nvPr/>
          </p:nvSpPr>
          <p:spPr>
            <a:xfrm>
              <a:off x="0" y="3782344"/>
              <a:ext cx="5795670" cy="0"/>
            </a:xfrm>
            <a:prstGeom prst="line">
              <a:avLst/>
            </a:prstGeom>
            <a:ln w="76200" cap="flat">
              <a:solidFill>
                <a:srgbClr val="ADF5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59223"/>
              <a:ext cx="7130973" cy="2278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Wenig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Platz</a:t>
              </a:r>
            </a:p>
            <a:p>
              <a:pPr algn="l">
                <a:lnSpc>
                  <a:spcPts val="3359"/>
                </a:lnSpc>
              </a:pP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Balkone</a:t>
              </a:r>
              <a:endParaRPr lang="en-US" sz="2400" dirty="0">
                <a:solidFill>
                  <a:srgbClr val="04202E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algn="l">
                <a:lnSpc>
                  <a:spcPts val="3359"/>
                </a:lnSpc>
              </a:pP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Schrebergärten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Trasport</a:t>
              </a:r>
              <a:endParaRPr lang="en-US" sz="2400" dirty="0">
                <a:solidFill>
                  <a:srgbClr val="04202E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Offseason-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Zucht</a:t>
              </a:r>
              <a:endParaRPr lang="en-US" sz="2400" dirty="0">
                <a:solidFill>
                  <a:srgbClr val="04202E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7130973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 dirty="0" err="1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Personen</a:t>
              </a:r>
              <a:r>
                <a:rPr lang="en-US" sz="2799" b="1" dirty="0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in </a:t>
              </a:r>
              <a:r>
                <a:rPr lang="en-US" sz="2799" b="1" dirty="0" err="1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Stadtwohnungen</a:t>
              </a:r>
              <a:endParaRPr lang="en-US" sz="2799" b="1" dirty="0">
                <a:solidFill>
                  <a:srgbClr val="04202E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24384" y="6563863"/>
            <a:ext cx="5356862" cy="1919933"/>
            <a:chOff x="0" y="-66675"/>
            <a:chExt cx="7142482" cy="2559911"/>
          </a:xfrm>
        </p:grpSpPr>
        <p:sp>
          <p:nvSpPr>
            <p:cNvPr id="13" name="AutoShape 13"/>
            <p:cNvSpPr/>
            <p:nvPr/>
          </p:nvSpPr>
          <p:spPr>
            <a:xfrm flipV="1">
              <a:off x="848208" y="2493236"/>
              <a:ext cx="6288520" cy="0"/>
            </a:xfrm>
            <a:prstGeom prst="line">
              <a:avLst/>
            </a:prstGeom>
            <a:ln w="76200" cap="flat">
              <a:solidFill>
                <a:srgbClr val="ADF5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21123"/>
              <a:ext cx="7136727" cy="16972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Stetiger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Ortswechsel</a:t>
              </a:r>
              <a:endParaRPr lang="en-US" sz="2400" dirty="0">
                <a:solidFill>
                  <a:srgbClr val="04202E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algn="r">
                <a:lnSpc>
                  <a:spcPts val="3359"/>
                </a:lnSpc>
              </a:pP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Pflanzen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mit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erhöhten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Pflegebedarf</a:t>
              </a:r>
              <a:endParaRPr lang="en-US" sz="2400" dirty="0">
                <a:solidFill>
                  <a:srgbClr val="04202E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Light-Weight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Bedarf</a:t>
              </a:r>
              <a:endParaRPr lang="en-US" sz="2400" dirty="0">
                <a:solidFill>
                  <a:srgbClr val="04202E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5755" y="-66675"/>
              <a:ext cx="7136727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 dirty="0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Mobile </a:t>
              </a:r>
              <a:r>
                <a:rPr lang="en-US" sz="2799" b="1" dirty="0" err="1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Personen</a:t>
              </a:r>
              <a:endParaRPr lang="en-US" sz="2799" b="1" dirty="0">
                <a:solidFill>
                  <a:srgbClr val="04202E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</p:grpSp>
      <p:sp>
        <p:nvSpPr>
          <p:cNvPr id="16" name="Freeform 16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17" name="Freeform 17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1FA40F2-7D11-283E-D579-BAD889BC92B3}"/>
              </a:ext>
            </a:extLst>
          </p:cNvPr>
          <p:cNvSpPr/>
          <p:nvPr/>
        </p:nvSpPr>
        <p:spPr>
          <a:xfrm rot="19810041">
            <a:off x="307053" y="855329"/>
            <a:ext cx="1189320" cy="632228"/>
          </a:xfrm>
          <a:custGeom>
            <a:avLst/>
            <a:gdLst/>
            <a:ahLst/>
            <a:cxnLst/>
            <a:rect l="l" t="t" r="r" b="b"/>
            <a:pathLst>
              <a:path w="3553493" h="1722267">
                <a:moveTo>
                  <a:pt x="0" y="0"/>
                </a:moveTo>
                <a:lnTo>
                  <a:pt x="3553493" y="0"/>
                </a:lnTo>
                <a:lnTo>
                  <a:pt x="3553493" y="1722266"/>
                </a:lnTo>
                <a:lnTo>
                  <a:pt x="0" y="17222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6761" y="2456695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2F0D9"/>
            </a:solidFill>
          </p:spPr>
          <p:txBody>
            <a:bodyPr/>
            <a:lstStyle/>
            <a:p>
              <a:endParaRPr lang="de-A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405199" y="2877488"/>
            <a:ext cx="2348889" cy="2348889"/>
          </a:xfrm>
          <a:custGeom>
            <a:avLst/>
            <a:gdLst/>
            <a:ahLst/>
            <a:cxnLst/>
            <a:rect l="l" t="t" r="r" b="b"/>
            <a:pathLst>
              <a:path w="2348889" h="2348889">
                <a:moveTo>
                  <a:pt x="0" y="0"/>
                </a:moveTo>
                <a:lnTo>
                  <a:pt x="2348889" y="0"/>
                </a:lnTo>
                <a:lnTo>
                  <a:pt x="2348889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grpSp>
        <p:nvGrpSpPr>
          <p:cNvPr id="6" name="Group 6"/>
          <p:cNvGrpSpPr/>
          <p:nvPr/>
        </p:nvGrpSpPr>
        <p:grpSpPr>
          <a:xfrm>
            <a:off x="6451118" y="2456695"/>
            <a:ext cx="5385764" cy="6426664"/>
            <a:chOff x="0" y="0"/>
            <a:chExt cx="1418473" cy="169261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89D99D"/>
            </a:solidFill>
          </p:spPr>
          <p:txBody>
            <a:bodyPr/>
            <a:lstStyle/>
            <a:p>
              <a:endParaRPr lang="de-A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7984503" y="2877488"/>
            <a:ext cx="2318994" cy="2348889"/>
          </a:xfrm>
          <a:custGeom>
            <a:avLst/>
            <a:gdLst/>
            <a:ahLst/>
            <a:cxnLst/>
            <a:rect l="l" t="t" r="r" b="b"/>
            <a:pathLst>
              <a:path w="2318994" h="2348889">
                <a:moveTo>
                  <a:pt x="0" y="0"/>
                </a:moveTo>
                <a:lnTo>
                  <a:pt x="2318994" y="0"/>
                </a:lnTo>
                <a:lnTo>
                  <a:pt x="2318994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grpSp>
        <p:nvGrpSpPr>
          <p:cNvPr id="10" name="Group 10"/>
          <p:cNvGrpSpPr/>
          <p:nvPr/>
        </p:nvGrpSpPr>
        <p:grpSpPr>
          <a:xfrm>
            <a:off x="12015475" y="2456695"/>
            <a:ext cx="5385764" cy="6426664"/>
            <a:chOff x="0" y="0"/>
            <a:chExt cx="1418473" cy="169261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BBDEC4"/>
            </a:solidFill>
          </p:spPr>
          <p:txBody>
            <a:bodyPr/>
            <a:lstStyle/>
            <a:p>
              <a:endParaRPr lang="de-AT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3595029" y="3088463"/>
            <a:ext cx="2226655" cy="2226655"/>
          </a:xfrm>
          <a:custGeom>
            <a:avLst/>
            <a:gdLst/>
            <a:ahLst/>
            <a:cxnLst/>
            <a:rect l="l" t="t" r="r" b="b"/>
            <a:pathLst>
              <a:path w="2226655" h="2226655">
                <a:moveTo>
                  <a:pt x="0" y="0"/>
                </a:moveTo>
                <a:lnTo>
                  <a:pt x="2226655" y="0"/>
                </a:lnTo>
                <a:lnTo>
                  <a:pt x="2226655" y="2226655"/>
                </a:lnTo>
                <a:lnTo>
                  <a:pt x="0" y="22266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14" name="TextBox 14"/>
          <p:cNvSpPr txBox="1"/>
          <p:nvPr/>
        </p:nvSpPr>
        <p:spPr>
          <a:xfrm>
            <a:off x="1028700" y="590184"/>
            <a:ext cx="8115300" cy="111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Assumption Matrix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28700" y="5619037"/>
            <a:ext cx="5101887" cy="2490663"/>
            <a:chOff x="0" y="0"/>
            <a:chExt cx="6802515" cy="3320884"/>
          </a:xfrm>
        </p:grpSpPr>
        <p:sp>
          <p:nvSpPr>
            <p:cNvPr id="16" name="TextBox 16"/>
            <p:cNvSpPr txBox="1"/>
            <p:nvPr/>
          </p:nvSpPr>
          <p:spPr>
            <a:xfrm>
              <a:off x="0" y="657059"/>
              <a:ext cx="6802515" cy="2663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4079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marL="518160" lvl="1" indent="-259080" algn="l">
                <a:lnSpc>
                  <a:spcPts val="4079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marL="518160" lvl="1" indent="-259080" algn="l">
                <a:lnSpc>
                  <a:spcPts val="4079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marL="518160" lvl="1" indent="-259080" algn="l">
                <a:lnSpc>
                  <a:spcPts val="4079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66675"/>
              <a:ext cx="6802515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 dirty="0" err="1">
                  <a:solidFill>
                    <a:srgbClr val="0A2803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Attraktivität</a:t>
              </a:r>
              <a:endParaRPr lang="en-US" sz="2799" b="1" dirty="0">
                <a:solidFill>
                  <a:srgbClr val="0A2803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593057" y="5637644"/>
            <a:ext cx="5101887" cy="2980688"/>
            <a:chOff x="0" y="0"/>
            <a:chExt cx="6802515" cy="3974251"/>
          </a:xfrm>
        </p:grpSpPr>
        <p:sp>
          <p:nvSpPr>
            <p:cNvPr id="19" name="TextBox 19"/>
            <p:cNvSpPr txBox="1"/>
            <p:nvPr/>
          </p:nvSpPr>
          <p:spPr>
            <a:xfrm>
              <a:off x="0" y="624626"/>
              <a:ext cx="6802515" cy="3349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marL="518160" lvl="1" indent="-259080" algn="l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marL="518160" lvl="1" indent="-259080" algn="l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marL="518160" lvl="1" indent="-259080" algn="l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4079"/>
                </a:lnSpc>
              </a:pPr>
              <a:endParaRPr lang="en-US" sz="2400">
                <a:solidFill>
                  <a:srgbClr val="0A280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6802515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 dirty="0" err="1">
                  <a:solidFill>
                    <a:srgbClr val="0A2803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Brauchbarkeit</a:t>
              </a:r>
              <a:endParaRPr lang="en-US" sz="2799" b="1" dirty="0">
                <a:solidFill>
                  <a:srgbClr val="0A2803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157413" y="5670027"/>
            <a:ext cx="5101887" cy="2954022"/>
            <a:chOff x="0" y="0"/>
            <a:chExt cx="6802515" cy="3938696"/>
          </a:xfrm>
        </p:grpSpPr>
        <p:sp>
          <p:nvSpPr>
            <p:cNvPr id="22" name="TextBox 22"/>
            <p:cNvSpPr txBox="1"/>
            <p:nvPr/>
          </p:nvSpPr>
          <p:spPr>
            <a:xfrm>
              <a:off x="194925" y="589071"/>
              <a:ext cx="5995130" cy="3349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marL="518160" lvl="1" indent="-259080" algn="l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marL="518160" lvl="1" indent="-259080" algn="l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marL="518160" lvl="1" indent="-259080" algn="l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Description</a:t>
              </a:r>
            </a:p>
            <a:p>
              <a:pPr algn="l">
                <a:lnSpc>
                  <a:spcPts val="4079"/>
                </a:lnSpc>
              </a:pPr>
              <a:endParaRPr lang="en-US" sz="2400">
                <a:solidFill>
                  <a:srgbClr val="0A280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66675"/>
              <a:ext cx="6802515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 dirty="0" err="1">
                  <a:solidFill>
                    <a:srgbClr val="0A2803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Realisierbarkeit</a:t>
              </a:r>
              <a:endParaRPr lang="en-US" sz="2799" b="1" dirty="0">
                <a:solidFill>
                  <a:srgbClr val="0A2803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</p:grpSp>
      <p:sp>
        <p:nvSpPr>
          <p:cNvPr id="24" name="AutoShape 24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w="76200" cap="flat">
            <a:solidFill>
              <a:srgbClr val="0A280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68100D76-BEE1-1420-D5EE-4DC551E189E5}"/>
              </a:ext>
            </a:extLst>
          </p:cNvPr>
          <p:cNvSpPr/>
          <p:nvPr/>
        </p:nvSpPr>
        <p:spPr>
          <a:xfrm rot="8956240">
            <a:off x="17065724" y="8810407"/>
            <a:ext cx="1247292" cy="1086198"/>
          </a:xfrm>
          <a:custGeom>
            <a:avLst/>
            <a:gdLst/>
            <a:ahLst/>
            <a:cxnLst/>
            <a:rect l="l" t="t" r="r" b="b"/>
            <a:pathLst>
              <a:path w="2226170" h="2301492">
                <a:moveTo>
                  <a:pt x="0" y="0"/>
                </a:moveTo>
                <a:lnTo>
                  <a:pt x="2226170" y="0"/>
                </a:lnTo>
                <a:lnTo>
                  <a:pt x="2226170" y="2301492"/>
                </a:lnTo>
                <a:lnTo>
                  <a:pt x="0" y="23014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382000" y="0"/>
            <a:ext cx="10058400" cy="10287000"/>
            <a:chOff x="0" y="0"/>
            <a:chExt cx="2591141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DEE3"/>
            </a:solidFill>
          </p:spPr>
          <p:txBody>
            <a:bodyPr/>
            <a:lstStyle/>
            <a:p>
              <a:endParaRPr lang="de-A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590184"/>
            <a:ext cx="9480749" cy="111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D5567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W-</a:t>
            </a:r>
            <a:r>
              <a:rPr lang="en-US" sz="6399" dirty="0" err="1">
                <a:solidFill>
                  <a:srgbClr val="D5567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Fragen</a:t>
            </a:r>
            <a:endParaRPr lang="en-US" sz="6399" dirty="0">
              <a:solidFill>
                <a:srgbClr val="D5567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" name="AutoShape 17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A280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18" name="AutoShape 18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A280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pic>
        <p:nvPicPr>
          <p:cNvPr id="20" name="Grafik 19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2509AC18-6FAE-AE18-5088-C2FA44D58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" t="5610" r="3651" b="26796"/>
          <a:stretch/>
        </p:blipFill>
        <p:spPr>
          <a:xfrm>
            <a:off x="2057400" y="1702027"/>
            <a:ext cx="14830797" cy="7696200"/>
          </a:xfrm>
          <a:prstGeom prst="rect">
            <a:avLst/>
          </a:prstGeom>
        </p:spPr>
      </p:pic>
      <p:sp>
        <p:nvSpPr>
          <p:cNvPr id="21" name="Freeform 4">
            <a:extLst>
              <a:ext uri="{FF2B5EF4-FFF2-40B4-BE49-F238E27FC236}">
                <a16:creationId xmlns:a16="http://schemas.microsoft.com/office/drawing/2014/main" id="{BB184530-8331-8400-3E74-A893C463B095}"/>
              </a:ext>
            </a:extLst>
          </p:cNvPr>
          <p:cNvSpPr/>
          <p:nvPr/>
        </p:nvSpPr>
        <p:spPr>
          <a:xfrm rot="7586023">
            <a:off x="16833242" y="9261896"/>
            <a:ext cx="852116" cy="835680"/>
          </a:xfrm>
          <a:custGeom>
            <a:avLst/>
            <a:gdLst/>
            <a:ahLst/>
            <a:cxnLst/>
            <a:rect l="l" t="t" r="r" b="b"/>
            <a:pathLst>
              <a:path w="2226170" h="2301492">
                <a:moveTo>
                  <a:pt x="0" y="0"/>
                </a:moveTo>
                <a:lnTo>
                  <a:pt x="2226170" y="0"/>
                </a:lnTo>
                <a:lnTo>
                  <a:pt x="2226170" y="2301492"/>
                </a:lnTo>
                <a:lnTo>
                  <a:pt x="0" y="23014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3764" y="9037492"/>
            <a:ext cx="11543796" cy="441617"/>
            <a:chOff x="0" y="0"/>
            <a:chExt cx="15391728" cy="588823"/>
          </a:xfrm>
        </p:grpSpPr>
        <p:sp>
          <p:nvSpPr>
            <p:cNvPr id="3" name="AutoShape 3"/>
            <p:cNvSpPr/>
            <p:nvPr/>
          </p:nvSpPr>
          <p:spPr>
            <a:xfrm>
              <a:off x="0" y="345211"/>
              <a:ext cx="10819962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433257" y="0"/>
              <a:ext cx="3958471" cy="588823"/>
            </a:xfrm>
            <a:custGeom>
              <a:avLst/>
              <a:gdLst/>
              <a:ahLst/>
              <a:cxnLst/>
              <a:rect l="l" t="t" r="r" b="b"/>
              <a:pathLst>
                <a:path w="3958471" h="588823">
                  <a:moveTo>
                    <a:pt x="0" y="0"/>
                  </a:moveTo>
                  <a:lnTo>
                    <a:pt x="3958471" y="0"/>
                  </a:lnTo>
                  <a:lnTo>
                    <a:pt x="3958471" y="588823"/>
                  </a:lnTo>
                  <a:lnTo>
                    <a:pt x="0" y="5888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de-AT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646742" y="807892"/>
            <a:ext cx="11626964" cy="441617"/>
            <a:chOff x="0" y="0"/>
            <a:chExt cx="15502619" cy="588823"/>
          </a:xfrm>
        </p:grpSpPr>
        <p:sp>
          <p:nvSpPr>
            <p:cNvPr id="6" name="AutoShape 6"/>
            <p:cNvSpPr/>
            <p:nvPr/>
          </p:nvSpPr>
          <p:spPr>
            <a:xfrm>
              <a:off x="4682657" y="243611"/>
              <a:ext cx="10819962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3958471" cy="588823"/>
            </a:xfrm>
            <a:custGeom>
              <a:avLst/>
              <a:gdLst/>
              <a:ahLst/>
              <a:cxnLst/>
              <a:rect l="l" t="t" r="r" b="b"/>
              <a:pathLst>
                <a:path w="3958471" h="588823">
                  <a:moveTo>
                    <a:pt x="0" y="0"/>
                  </a:moveTo>
                  <a:lnTo>
                    <a:pt x="3958471" y="0"/>
                  </a:lnTo>
                  <a:lnTo>
                    <a:pt x="3958471" y="588823"/>
                  </a:lnTo>
                  <a:lnTo>
                    <a:pt x="0" y="5888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de-AT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81016" y="2794962"/>
            <a:ext cx="15525968" cy="4661677"/>
            <a:chOff x="0" y="618044"/>
            <a:chExt cx="20701291" cy="6215569"/>
          </a:xfrm>
        </p:grpSpPr>
        <p:sp>
          <p:nvSpPr>
            <p:cNvPr id="9" name="Freeform 9"/>
            <p:cNvSpPr/>
            <p:nvPr/>
          </p:nvSpPr>
          <p:spPr>
            <a:xfrm rot="2025095">
              <a:off x="17750359" y="618044"/>
              <a:ext cx="2723655" cy="1644395"/>
            </a:xfrm>
            <a:custGeom>
              <a:avLst/>
              <a:gdLst/>
              <a:ahLst/>
              <a:cxnLst/>
              <a:rect l="l" t="t" r="r" b="b"/>
              <a:pathLst>
                <a:path w="2723655" h="1644395">
                  <a:moveTo>
                    <a:pt x="0" y="0"/>
                  </a:moveTo>
                  <a:lnTo>
                    <a:pt x="2723655" y="0"/>
                  </a:lnTo>
                  <a:lnTo>
                    <a:pt x="2723655" y="1644395"/>
                  </a:lnTo>
                  <a:lnTo>
                    <a:pt x="0" y="16443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de-A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157200"/>
              <a:ext cx="20701291" cy="43114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2509"/>
                </a:lnSpc>
                <a:spcBef>
                  <a:spcPct val="0"/>
                </a:spcBef>
              </a:pPr>
              <a:endParaRPr lang="en-US" sz="27800" dirty="0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3" name="Freeform 13"/>
            <p:cNvSpPr/>
            <p:nvPr/>
          </p:nvSpPr>
          <p:spPr>
            <a:xfrm rot="2025095" flipH="1" flipV="1">
              <a:off x="378976" y="5189218"/>
              <a:ext cx="2723655" cy="1644395"/>
            </a:xfrm>
            <a:custGeom>
              <a:avLst/>
              <a:gdLst/>
              <a:ahLst/>
              <a:cxnLst/>
              <a:rect l="l" t="t" r="r" b="b"/>
              <a:pathLst>
                <a:path w="2723655" h="1644395">
                  <a:moveTo>
                    <a:pt x="2723655" y="1644395"/>
                  </a:moveTo>
                  <a:lnTo>
                    <a:pt x="0" y="1644395"/>
                  </a:lnTo>
                  <a:lnTo>
                    <a:pt x="0" y="0"/>
                  </a:lnTo>
                  <a:lnTo>
                    <a:pt x="2723655" y="0"/>
                  </a:lnTo>
                  <a:lnTo>
                    <a:pt x="2723655" y="1644395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de-AT"/>
            </a:p>
          </p:txBody>
        </p:sp>
      </p:grpSp>
      <p:pic>
        <p:nvPicPr>
          <p:cNvPr id="15" name="Grafik 14" descr="Ein Bild, das Text, Schrift, Logo, Design enthält.&#10;&#10;Automatisch generierte Beschreibung">
            <a:extLst>
              <a:ext uri="{FF2B5EF4-FFF2-40B4-BE49-F238E27FC236}">
                <a16:creationId xmlns:a16="http://schemas.microsoft.com/office/drawing/2014/main" id="{1DCDDFC0-E249-CE2E-BCBD-139A204666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028700"/>
            <a:ext cx="82296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Benutzerdefiniert</PresentationFormat>
  <Paragraphs>46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Quicksand Bold</vt:lpstr>
      <vt:lpstr>Calibri</vt:lpstr>
      <vt:lpstr>League Spartan</vt:lpstr>
      <vt:lpstr>Quicksand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Plant2Go_PresentationTemplate</dc:title>
  <dc:creator>Yaminia Pagoáda</dc:creator>
  <cp:lastModifiedBy>Pagoada Yaminia - s2410892023</cp:lastModifiedBy>
  <cp:revision>4</cp:revision>
  <dcterms:created xsi:type="dcterms:W3CDTF">2006-08-16T00:00:00Z</dcterms:created>
  <dcterms:modified xsi:type="dcterms:W3CDTF">2024-11-06T13:16:16Z</dcterms:modified>
  <dc:identifier>DAGVs7Dj-us</dc:identifier>
</cp:coreProperties>
</file>