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77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1" r:id="rId15"/>
    <p:sldId id="275" r:id="rId16"/>
    <p:sldId id="276" r:id="rId17"/>
    <p:sldId id="278" r:id="rId18"/>
    <p:sldId id="280" r:id="rId19"/>
    <p:sldId id="279" r:id="rId20"/>
    <p:sldId id="259" r:id="rId21"/>
  </p:sldIdLst>
  <p:sldSz cx="18288000" cy="10287000"/>
  <p:notesSz cx="6858000" cy="9144000"/>
  <p:embeddedFontLst>
    <p:embeddedFont>
      <p:font typeface="League Spartan" panose="020B0604020202020204" charset="0"/>
      <p:regular r:id="rId22"/>
    </p:embeddedFont>
    <p:embeddedFont>
      <p:font typeface="Quicksand" panose="020B0604020202020204" charset="0"/>
      <p:regular r:id="rId23"/>
    </p:embeddedFont>
    <p:embeddedFont>
      <p:font typeface="Quicksan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7" d="100"/>
          <a:sy n="57" d="100"/>
        </p:scale>
        <p:origin x="318" y="-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6.svg"/><Relationship Id="rId7" Type="http://schemas.openxmlformats.org/officeDocument/2006/relationships/image" Target="../media/image16.svg"/><Relationship Id="rId12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0.svg"/><Relationship Id="rId5" Type="http://schemas.openxmlformats.org/officeDocument/2006/relationships/image" Target="../media/image38.sv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764" y="9037492"/>
            <a:ext cx="11543796" cy="441617"/>
            <a:chOff x="0" y="0"/>
            <a:chExt cx="15391728" cy="588823"/>
          </a:xfrm>
        </p:grpSpPr>
        <p:sp>
          <p:nvSpPr>
            <p:cNvPr id="3" name="AutoShape 3"/>
            <p:cNvSpPr/>
            <p:nvPr/>
          </p:nvSpPr>
          <p:spPr>
            <a:xfrm>
              <a:off x="0" y="3452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433257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46742" y="807892"/>
            <a:ext cx="11626964" cy="441617"/>
            <a:chOff x="0" y="0"/>
            <a:chExt cx="15502619" cy="588823"/>
          </a:xfrm>
        </p:grpSpPr>
        <p:sp>
          <p:nvSpPr>
            <p:cNvPr id="6" name="AutoShape 6"/>
            <p:cNvSpPr/>
            <p:nvPr/>
          </p:nvSpPr>
          <p:spPr>
            <a:xfrm>
              <a:off x="4682657" y="243611"/>
              <a:ext cx="10819962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3958471" cy="588823"/>
            </a:xfrm>
            <a:custGeom>
              <a:avLst/>
              <a:gdLst/>
              <a:ahLst/>
              <a:cxnLst/>
              <a:rect l="l" t="t" r="r" b="b"/>
              <a:pathLst>
                <a:path w="3958471" h="588823">
                  <a:moveTo>
                    <a:pt x="0" y="0"/>
                  </a:moveTo>
                  <a:lnTo>
                    <a:pt x="3958471" y="0"/>
                  </a:lnTo>
                  <a:lnTo>
                    <a:pt x="3958471" y="588823"/>
                  </a:lnTo>
                  <a:lnTo>
                    <a:pt x="0" y="58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81016" y="2650981"/>
            <a:ext cx="15525968" cy="4805658"/>
            <a:chOff x="0" y="426069"/>
            <a:chExt cx="20701291" cy="6407544"/>
          </a:xfrm>
        </p:grpSpPr>
        <p:sp>
          <p:nvSpPr>
            <p:cNvPr id="9" name="Freeform 9"/>
            <p:cNvSpPr/>
            <p:nvPr/>
          </p:nvSpPr>
          <p:spPr>
            <a:xfrm rot="2025095">
              <a:off x="17750359" y="618044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0" y="0"/>
                  </a:moveTo>
                  <a:lnTo>
                    <a:pt x="2723655" y="0"/>
                  </a:lnTo>
                  <a:lnTo>
                    <a:pt x="2723655" y="1644395"/>
                  </a:lnTo>
                  <a:lnTo>
                    <a:pt x="0" y="1644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57200"/>
              <a:ext cx="20701291" cy="3710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2509"/>
                </a:lnSpc>
                <a:spcBef>
                  <a:spcPct val="0"/>
                </a:spcBef>
              </a:pPr>
              <a:r>
                <a:rPr lang="en-US" sz="16078" dirty="0">
                  <a:solidFill>
                    <a:srgbClr val="0A2803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UMFRAGE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29704" y="5410507"/>
              <a:ext cx="16296070" cy="110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7018"/>
                </a:lnSpc>
                <a:spcBef>
                  <a:spcPct val="0"/>
                </a:spcBef>
              </a:pPr>
              <a:r>
                <a:rPr lang="en-US" sz="5013" b="1" dirty="0">
                  <a:solidFill>
                    <a:srgbClr val="129A34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ERGEBNISSE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545510" y="426069"/>
              <a:ext cx="15524857" cy="1291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77"/>
                </a:lnSpc>
                <a:spcBef>
                  <a:spcPct val="0"/>
                </a:spcBef>
              </a:pPr>
              <a:r>
                <a:rPr lang="en-US" sz="5841" b="1">
                  <a:solidFill>
                    <a:srgbClr val="0A280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Plant2Go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2025095" flipH="1" flipV="1">
              <a:off x="378976" y="5189218"/>
              <a:ext cx="2723655" cy="1644395"/>
            </a:xfrm>
            <a:custGeom>
              <a:avLst/>
              <a:gdLst/>
              <a:ahLst/>
              <a:cxnLst/>
              <a:rect l="l" t="t" r="r" b="b"/>
              <a:pathLst>
                <a:path w="2723655" h="1644395">
                  <a:moveTo>
                    <a:pt x="2723655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2723655" y="0"/>
                  </a:lnTo>
                  <a:lnTo>
                    <a:pt x="2723655" y="164439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082B9-6DDD-5473-3A4C-34878F5F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949BD38-43AF-85E3-BA10-1BE6F550BE71}"/>
              </a:ext>
            </a:extLst>
          </p:cNvPr>
          <p:cNvSpPr txBox="1"/>
          <p:nvPr/>
        </p:nvSpPr>
        <p:spPr>
          <a:xfrm>
            <a:off x="1028700" y="904875"/>
            <a:ext cx="145923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denkt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dazu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4100" name="Picture 4" descr="Google Formulare-Antwortdiagramm. Titel der Frage: Ich empfinde den Plant2Go Rucksack als nützlich:. Anzahl der Antworten: 22 Antworten.">
            <a:extLst>
              <a:ext uri="{FF2B5EF4-FFF2-40B4-BE49-F238E27FC236}">
                <a16:creationId xmlns:a16="http://schemas.microsoft.com/office/drawing/2014/main" id="{6A733F12-5DC9-B246-4302-D492A30F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7900"/>
            <a:ext cx="16002000" cy="6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C393E-5A81-8C62-5933-54D03BAD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8C7258-DD0F-7BC0-6A41-FF369A3D7326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06A22C9-E5B3-AD3B-EEE8-3C1AF97E2257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A0C4DD0-66E5-6C3F-491F-FE3C6FFD0869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A127E81-1F90-538D-2CFF-4CF9ECF36CDE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D4FD659-5C38-F686-E333-91FC8842CC15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CE82DA-FDA4-2D05-A0DA-9DDC4443E68D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34C7E1A-7DB8-8E79-5CF4-FF96B1E2D657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2216B94-1B32-C8D1-E91C-A606B193CA08}"/>
              </a:ext>
            </a:extLst>
          </p:cNvPr>
          <p:cNvSpPr txBox="1"/>
          <p:nvPr/>
        </p:nvSpPr>
        <p:spPr>
          <a:xfrm>
            <a:off x="4114800" y="2716708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Aber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warum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nicht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9953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964A0-7252-A259-15D8-465BA0B2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C33DC2-718D-4CD6-78B3-AB3EDE9C5082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029C01CF-983E-4FB5-0F84-883294082082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8D82170-C482-FB00-49AD-805C3E841B0A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8139DA6-5E8C-2664-A5E4-25F75DB1FFD7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9F0C348-DDF2-7366-1350-FE5200D3F4A4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326736-A69E-AF89-C5D7-416BB78EF6A7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A04A631-2CAA-0FFA-7B35-A722F9C6116D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A370F77-957A-3C05-8C4D-BF0A3A0E8D6E}"/>
              </a:ext>
            </a:extLst>
          </p:cNvPr>
          <p:cNvSpPr txBox="1"/>
          <p:nvPr/>
        </p:nvSpPr>
        <p:spPr>
          <a:xfrm>
            <a:off x="4114800" y="2716708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Vor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&amp;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Nachteile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07118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6FEA5-5964-1DB1-BC45-FD46CF15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E0F520-ED1F-B6CF-383B-8F49817DFCEA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Vorteile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8E6956-7CAC-A1B8-E149-92D32280DEE6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Wasserbedarfsanalyse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5AD4E35-F7BD-6BBE-B960-058C9510550B}"/>
              </a:ext>
            </a:extLst>
          </p:cNvPr>
          <p:cNvSpPr txBox="1"/>
          <p:nvPr/>
        </p:nvSpPr>
        <p:spPr>
          <a:xfrm>
            <a:off x="7391400" y="8772525"/>
            <a:ext cx="40386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Nährstoffbedarfsanalyse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2443E3-C2D1-FC92-4600-A40872B5E1F4}"/>
              </a:ext>
            </a:extLst>
          </p:cNvPr>
          <p:cNvSpPr txBox="1"/>
          <p:nvPr/>
        </p:nvSpPr>
        <p:spPr>
          <a:xfrm>
            <a:off x="14401800" y="8772525"/>
            <a:ext cx="2857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Pflanzenversorgung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" name="Picture 2" descr="Google Formulare-Antwortdiagramm. Titel der Frage: Was finden Sie besonders nützlich?. Anzahl der Antworten: 22 Antworten.">
            <a:extLst>
              <a:ext uri="{FF2B5EF4-FFF2-40B4-BE49-F238E27FC236}">
                <a16:creationId xmlns:a16="http://schemas.microsoft.com/office/drawing/2014/main" id="{72704BA4-A5FE-E1F6-04EF-03183316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97" y="2193427"/>
            <a:ext cx="13466406" cy="64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5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6667E-7852-47A0-7290-94F81C669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657727F-6D76-ED4B-C215-566C5B870B9C}"/>
              </a:ext>
            </a:extLst>
          </p:cNvPr>
          <p:cNvSpPr txBox="1"/>
          <p:nvPr/>
        </p:nvSpPr>
        <p:spPr>
          <a:xfrm>
            <a:off x="609600" y="904875"/>
            <a:ext cx="175641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schätzt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am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meisten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506D5D-9B1E-7703-77A9-721FC818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9635"/>
            <a:ext cx="12344400" cy="686249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944CE531-05C8-72F5-E3DF-1E0BFC242BB9}"/>
              </a:ext>
            </a:extLst>
          </p:cNvPr>
          <p:cNvSpPr/>
          <p:nvPr/>
        </p:nvSpPr>
        <p:spPr>
          <a:xfrm>
            <a:off x="12877800" y="7353300"/>
            <a:ext cx="5105400" cy="2590800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51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CC36D-42E5-852B-0F07-581F1593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75130EF-4518-1A67-54D3-C5B13CA9A757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Nachteile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D6D534-BF37-BAC9-AB2F-E8B8568A1EE4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Gewicht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C80109-3A8D-3BC7-7980-815005C643AD}"/>
              </a:ext>
            </a:extLst>
          </p:cNvPr>
          <p:cNvSpPr txBox="1"/>
          <p:nvPr/>
        </p:nvSpPr>
        <p:spPr>
          <a:xfrm>
            <a:off x="7391400" y="8772525"/>
            <a:ext cx="40386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Träger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478BC28-25B8-6590-07A4-25CEFA8B85D9}"/>
              </a:ext>
            </a:extLst>
          </p:cNvPr>
          <p:cNvSpPr txBox="1"/>
          <p:nvPr/>
        </p:nvSpPr>
        <p:spPr>
          <a:xfrm>
            <a:off x="14401800" y="8772525"/>
            <a:ext cx="28575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Rucksackfächer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/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Nährstoffbehälter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146" name="Picture 2" descr="Google Formulare-Antwortdiagramm. Titel der Frage: Welche Nachteile von unserem Produkt gibt es Ihrer Meinung nach?. Anzahl der Antworten: 15 Antworten.">
            <a:extLst>
              <a:ext uri="{FF2B5EF4-FFF2-40B4-BE49-F238E27FC236}">
                <a16:creationId xmlns:a16="http://schemas.microsoft.com/office/drawing/2014/main" id="{99F62AB1-4CBA-8691-A19B-71A761D7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63321"/>
            <a:ext cx="12954000" cy="61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D3C2B08E-EE0B-6906-08D8-BFA237A2C584}"/>
              </a:ext>
            </a:extLst>
          </p:cNvPr>
          <p:cNvSpPr txBox="1"/>
          <p:nvPr/>
        </p:nvSpPr>
        <p:spPr>
          <a:xfrm>
            <a:off x="11734800" y="2077208"/>
            <a:ext cx="6248400" cy="3420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= Alles, was es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zum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Rucksack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macht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Wingdings" panose="05000000000000000000" pitchFamily="2" charset="2"/>
              </a:rPr>
              <a:t>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6608D0A-FA18-D268-B264-104154848524}"/>
              </a:ext>
            </a:extLst>
          </p:cNvPr>
          <p:cNvSpPr/>
          <p:nvPr/>
        </p:nvSpPr>
        <p:spPr>
          <a:xfrm>
            <a:off x="5181600" y="293866"/>
            <a:ext cx="1461430" cy="1783342"/>
          </a:xfrm>
          <a:custGeom>
            <a:avLst/>
            <a:gdLst/>
            <a:ahLst/>
            <a:cxnLst/>
            <a:rect l="l" t="t" r="r" b="b"/>
            <a:pathLst>
              <a:path w="2043771" h="2492404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113DA-0343-2A74-7BA0-2D29993C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BE0E813-1253-C4C8-87D0-F17C9FAD2486}"/>
              </a:ext>
            </a:extLst>
          </p:cNvPr>
          <p:cNvSpPr txBox="1"/>
          <p:nvPr/>
        </p:nvSpPr>
        <p:spPr>
          <a:xfrm>
            <a:off x="1219200" y="904875"/>
            <a:ext cx="169545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Negatives Feedback (Forms):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9C0C14-1BCB-85BA-A1CE-D2D48581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93"/>
          <a:stretch/>
        </p:blipFill>
        <p:spPr>
          <a:xfrm>
            <a:off x="6019800" y="6043301"/>
            <a:ext cx="12001628" cy="11573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687D2E-5FF6-A15C-2C11-7AC69ABC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30" y="7734300"/>
            <a:ext cx="8093024" cy="11619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BCD26C-104B-FF01-C023-23FEE1ED1B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73" t="17775" b="11123"/>
          <a:stretch/>
        </p:blipFill>
        <p:spPr>
          <a:xfrm>
            <a:off x="838200" y="4371259"/>
            <a:ext cx="7459150" cy="914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CA9D68-E828-2B95-8199-80DDB1327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102" y="2765987"/>
            <a:ext cx="11478624" cy="8599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8A5B2F-EBF0-F991-6974-B941A3FA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0" y="4004495"/>
            <a:ext cx="2981741" cy="73352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BAE368E-FE7A-A81D-7058-1B81B7784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143500"/>
            <a:ext cx="771632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AB9A-FF08-A55A-5F33-22AC2F2C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E3A2E7-ED80-DEE0-822C-9D6118739776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9740E244-D30C-2A60-D6A5-8D9BDCABD0CE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0793288-05AA-4509-0129-315234D5D452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5EFD4F7-C7DA-EF9A-EDBB-5DC38E7756C6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21DC49F5-1DAF-ACB8-164F-6EEEE2C0D1E0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CF9E2D7-1597-05FE-43FA-FA65651BC463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50E6FDA-E6B1-90CA-A65C-4CED5C0F0AFE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569435C-CEB5-5EDA-E573-CA6E23C4F217}"/>
              </a:ext>
            </a:extLst>
          </p:cNvPr>
          <p:cNvSpPr txBox="1"/>
          <p:nvPr/>
        </p:nvSpPr>
        <p:spPr>
          <a:xfrm>
            <a:off x="4267200" y="2846172"/>
            <a:ext cx="10363200" cy="4594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will die </a:t>
            </a: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10927" dirty="0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05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89E8A-631A-FE5E-B6AA-084E1E166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DDB7FC8-62F7-1FCD-731B-6553DE60AAA8}"/>
              </a:ext>
            </a:extLst>
          </p:cNvPr>
          <p:cNvSpPr txBox="1"/>
          <p:nvPr/>
        </p:nvSpPr>
        <p:spPr>
          <a:xfrm>
            <a:off x="609600" y="904875"/>
            <a:ext cx="175641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Warum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will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keinen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Rucksack?</a:t>
            </a:r>
          </a:p>
        </p:txBody>
      </p:sp>
      <p:pic>
        <p:nvPicPr>
          <p:cNvPr id="9218" name="Picture 2" descr="Google Formulare-Antwortdiagramm. Titel der Frage: Verlieren sie leicht den Überblick über den Pflegebedarf ihrer Pflanzen?. Anzahl der Antworten: 22 Antworten.">
            <a:extLst>
              <a:ext uri="{FF2B5EF4-FFF2-40B4-BE49-F238E27FC236}">
                <a16:creationId xmlns:a16="http://schemas.microsoft.com/office/drawing/2014/main" id="{0F00847E-EC87-55A8-54CB-C62C132A3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0"/>
          <a:stretch/>
        </p:blipFill>
        <p:spPr bwMode="auto">
          <a:xfrm>
            <a:off x="381000" y="3162300"/>
            <a:ext cx="5791200" cy="31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oogle Formulare-Antwortdiagramm. Titel der Frage: Wie empfinden Sie herkömmliche Pflanzenbehältnisse?. Anzahl der Antworten: 22 Antworten.">
            <a:extLst>
              <a:ext uri="{FF2B5EF4-FFF2-40B4-BE49-F238E27FC236}">
                <a16:creationId xmlns:a16="http://schemas.microsoft.com/office/drawing/2014/main" id="{79651037-7C64-0EC3-BC36-47A6B3D0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"/>
          <a:stretch/>
        </p:blipFill>
        <p:spPr bwMode="auto">
          <a:xfrm>
            <a:off x="8858676" y="2095500"/>
            <a:ext cx="897212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oogle Formulare-Antwortdiagramm. Titel der Frage: Wie viel Zeit wenden sie für das Pflanzen und Umtopfen auf?. Anzahl der Antworten: 20 Antworten.">
            <a:extLst>
              <a:ext uri="{FF2B5EF4-FFF2-40B4-BE49-F238E27FC236}">
                <a16:creationId xmlns:a16="http://schemas.microsoft.com/office/drawing/2014/main" id="{0092D7F1-2236-4503-8F80-0CEEC11CE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r="14166"/>
          <a:stretch/>
        </p:blipFill>
        <p:spPr bwMode="auto">
          <a:xfrm>
            <a:off x="9391650" y="6286500"/>
            <a:ext cx="6629400" cy="336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Google Formulare-Antwortdiagramm. Titel der Frage: Haben Sie Schwierigkeiten, die Pflegebedürfnisse Ihrer Pflanzen wahrzunehmen?. Anzahl der Antworten: 22 Antworten.">
            <a:extLst>
              <a:ext uri="{FF2B5EF4-FFF2-40B4-BE49-F238E27FC236}">
                <a16:creationId xmlns:a16="http://schemas.microsoft.com/office/drawing/2014/main" id="{F811694D-CEF1-60AC-20B1-BA8CF991B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0"/>
          <a:stretch/>
        </p:blipFill>
        <p:spPr bwMode="auto">
          <a:xfrm>
            <a:off x="457200" y="6516342"/>
            <a:ext cx="6858000" cy="349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8331D0BF-E702-D322-5257-4330825167E1}"/>
              </a:ext>
            </a:extLst>
          </p:cNvPr>
          <p:cNvSpPr txBox="1"/>
          <p:nvPr/>
        </p:nvSpPr>
        <p:spPr>
          <a:xfrm>
            <a:off x="457200" y="1907025"/>
            <a:ext cx="4038600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Pflegeaspekt</a:t>
            </a:r>
            <a:endParaRPr lang="en-US" sz="3600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06CD69B-F25A-13E8-1172-E0E3638D10E8}"/>
              </a:ext>
            </a:extLst>
          </p:cNvPr>
          <p:cNvSpPr txBox="1"/>
          <p:nvPr/>
        </p:nvSpPr>
        <p:spPr>
          <a:xfrm>
            <a:off x="12877800" y="5007625"/>
            <a:ext cx="4038600" cy="1004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Rucksackaspekt</a:t>
            </a:r>
            <a:endParaRPr lang="en-US" sz="3600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9230" name="Picture 14" descr="Google Formulare-Antwortdiagramm. Titel der Frage: Haben Sie Schwierigkeiten, die Pflegebedürfnisse Ihrer Pflanzen wahrzunehmen?. Anzahl der Antworten: 22 Antworten.">
            <a:extLst>
              <a:ext uri="{FF2B5EF4-FFF2-40B4-BE49-F238E27FC236}">
                <a16:creationId xmlns:a16="http://schemas.microsoft.com/office/drawing/2014/main" id="{25AF3E8F-FC51-8470-58A3-493645282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17917"/>
          <a:stretch/>
        </p:blipFill>
        <p:spPr bwMode="auto">
          <a:xfrm>
            <a:off x="4038600" y="3602128"/>
            <a:ext cx="5454454" cy="291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CC8B11-D95E-1426-46F6-EA3288026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059518"/>
            <a:ext cx="1257475" cy="11622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3D42C7-D075-A6E5-3945-71EE66E9F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884" y="4076700"/>
            <a:ext cx="2154766" cy="241032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CD8935-1A9F-F35E-6831-CC1866117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1239" y="7067162"/>
            <a:ext cx="2690240" cy="30093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9077AE-8B89-0B6D-1FC4-8EB64A16A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4738" y="2718656"/>
            <a:ext cx="4530930" cy="265344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6CF440-7B97-8F1C-DD02-141058B6D6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20270" y="7067162"/>
            <a:ext cx="39871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620D1-8B64-2308-2AF0-D73E8F26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AFE0D4A-E581-2C5A-1E50-8F5CA7142DE3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DDD79749-EC86-77FD-D136-28EFB852C47B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F9D8D5B-4132-54DC-2B68-90D7D4D9BBD4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C6FA6C-C6E5-E925-AD76-F78CB1ADA444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07EEE36-846E-FBBD-DD28-CA33A4F8C299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BE5852-A98C-4522-A473-3B166B070B1C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7894ECC-1D7F-8BC5-D1A8-4C2C4007A484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86E221B-0690-0E41-EF63-69843239D20A}"/>
              </a:ext>
            </a:extLst>
          </p:cNvPr>
          <p:cNvSpPr txBox="1"/>
          <p:nvPr/>
        </p:nvSpPr>
        <p:spPr>
          <a:xfrm>
            <a:off x="4114800" y="3924300"/>
            <a:ext cx="10363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Fazit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40161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63754" y="2353965"/>
            <a:ext cx="9960491" cy="6117076"/>
            <a:chOff x="0" y="0"/>
            <a:chExt cx="13280655" cy="8156101"/>
          </a:xfrm>
        </p:grpSpPr>
        <p:sp>
          <p:nvSpPr>
            <p:cNvPr id="3" name="TextBox 3"/>
            <p:cNvSpPr txBox="1"/>
            <p:nvPr/>
          </p:nvSpPr>
          <p:spPr>
            <a:xfrm>
              <a:off x="0" y="2280531"/>
              <a:ext cx="13280655" cy="3513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Zielgruppeneinordnung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Produkt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Vor</a:t>
              </a: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- und </a:t>
              </a: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Nachteile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4249"/>
                </a:lnSpc>
              </a:pP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Was will die </a:t>
              </a: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</a:t>
              </a:r>
              <a:r>
                <a:rPr lang="en-US" sz="2499" dirty="0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?</a:t>
              </a:r>
            </a:p>
            <a:p>
              <a:pPr marL="0" lvl="0" indent="0" algn="ctr">
                <a:lnSpc>
                  <a:spcPts val="4249"/>
                </a:lnSpc>
              </a:pPr>
              <a:r>
                <a:rPr lang="en-US" sz="2499" dirty="0" err="1">
                  <a:solidFill>
                    <a:srgbClr val="0A2803"/>
                  </a:solidFill>
                  <a:latin typeface="Quicksand"/>
                  <a:ea typeface="Quicksand"/>
                  <a:cs typeface="Quicksand"/>
                  <a:sym typeface="Quicksand"/>
                </a:rPr>
                <a:t>Fazit</a:t>
              </a:r>
              <a:endParaRPr lang="en-US" sz="2499" dirty="0">
                <a:solidFill>
                  <a:srgbClr val="0A280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" name="AutoShape 4"/>
            <p:cNvSpPr/>
            <p:nvPr/>
          </p:nvSpPr>
          <p:spPr>
            <a:xfrm>
              <a:off x="2312167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5520329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312167" y="6691545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5520329" y="7822902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7" y="0"/>
                  </a:lnTo>
                  <a:lnTo>
                    <a:pt x="2239997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90184"/>
            <a:ext cx="8048163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Inhalt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4384" y="590184"/>
            <a:ext cx="1407206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4202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Fazit</a:t>
            </a:r>
            <a:endParaRPr lang="en-US" sz="6399" dirty="0">
              <a:solidFill>
                <a:srgbClr val="04202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85800" y="3168963"/>
            <a:ext cx="5686813" cy="1945962"/>
            <a:chOff x="-451445" y="-66675"/>
            <a:chExt cx="7582418" cy="2594616"/>
          </a:xfrm>
        </p:grpSpPr>
        <p:sp>
          <p:nvSpPr>
            <p:cNvPr id="5" name="AutoShape 5"/>
            <p:cNvSpPr/>
            <p:nvPr/>
          </p:nvSpPr>
          <p:spPr>
            <a:xfrm>
              <a:off x="1337753" y="2527941"/>
              <a:ext cx="57932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51445" y="521124"/>
              <a:ext cx="7582418" cy="16962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Kunden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verstehen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warum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man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Rucksack für die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Pflanze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braucht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 der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Nutzen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ist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klar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Wingdings" panose="05000000000000000000" pitchFamily="2" charset="2"/>
                </a:rPr>
                <a:t>ersichtlich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Eindeutigere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Kommunikation</a:t>
              </a:r>
              <a:endParaRPr lang="en-US" sz="2799" b="1" dirty="0">
                <a:solidFill>
                  <a:srgbClr val="04202E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11071" y="4457797"/>
            <a:ext cx="5348229" cy="2886764"/>
            <a:chOff x="0" y="-66675"/>
            <a:chExt cx="7130973" cy="3849019"/>
          </a:xfrm>
        </p:grpSpPr>
        <p:sp>
          <p:nvSpPr>
            <p:cNvPr id="9" name="AutoShape 9"/>
            <p:cNvSpPr/>
            <p:nvPr/>
          </p:nvSpPr>
          <p:spPr>
            <a:xfrm>
              <a:off x="0" y="3782344"/>
              <a:ext cx="579567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59222"/>
              <a:ext cx="7130973" cy="2859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Es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könnte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zweite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Umfrage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gestartet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werden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warum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genau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der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Ruckssack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stört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und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ob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Vase (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Glas,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Box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oder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was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komplett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anderes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)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besser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wäre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7130973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Zielgruppen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besser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verstehen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7398" y="5595901"/>
            <a:ext cx="6473714" cy="3933822"/>
            <a:chOff x="0" y="-66675"/>
            <a:chExt cx="7223845" cy="3447727"/>
          </a:xfrm>
        </p:grpSpPr>
        <p:sp>
          <p:nvSpPr>
            <p:cNvPr id="13" name="AutoShape 13"/>
            <p:cNvSpPr/>
            <p:nvPr/>
          </p:nvSpPr>
          <p:spPr>
            <a:xfrm flipV="1">
              <a:off x="935325" y="2484482"/>
              <a:ext cx="6288520" cy="0"/>
            </a:xfrm>
            <a:prstGeom prst="line">
              <a:avLst/>
            </a:prstGeom>
            <a:ln w="76200" cap="flat">
              <a:solidFill>
                <a:srgbClr val="ADF5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1123"/>
              <a:ext cx="7136729" cy="2859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Die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Zielgruppe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mochte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den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Rucksackaspekt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am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wenigsten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aber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dafür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fanden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sie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alle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anderen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Features cool –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wir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können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einfach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eine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nicht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langweilige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Alternative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zum</a:t>
              </a:r>
              <a:r>
                <a:rPr lang="en-US" sz="2400" dirty="0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 Rucksack </a:t>
              </a:r>
              <a:r>
                <a:rPr lang="en-US" sz="2400" dirty="0" err="1">
                  <a:solidFill>
                    <a:srgbClr val="04202E"/>
                  </a:solidFill>
                  <a:latin typeface="Quicksand"/>
                  <a:ea typeface="Quicksand"/>
                  <a:cs typeface="Quicksand"/>
                  <a:sym typeface="Quicksand"/>
                </a:rPr>
                <a:t>machen</a:t>
              </a:r>
              <a:endParaRPr lang="en-US" sz="2400" dirty="0">
                <a:solidFill>
                  <a:srgbClr val="04202E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55" y="-66675"/>
              <a:ext cx="7136727" cy="615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Vielleicht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doch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dirty="0" err="1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kein</a:t>
              </a:r>
              <a:r>
                <a:rPr lang="en-US" sz="2799" b="1" dirty="0">
                  <a:solidFill>
                    <a:srgbClr val="04202E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Rucksack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B1B55FA-9C99-D233-C7F4-BFF1410D457D}"/>
              </a:ext>
            </a:extLst>
          </p:cNvPr>
          <p:cNvSpPr/>
          <p:nvPr/>
        </p:nvSpPr>
        <p:spPr>
          <a:xfrm>
            <a:off x="7038622" y="2410677"/>
            <a:ext cx="3553493" cy="1722267"/>
          </a:xfrm>
          <a:custGeom>
            <a:avLst/>
            <a:gdLst/>
            <a:ahLst/>
            <a:cxnLst/>
            <a:rect l="l" t="t" r="r" b="b"/>
            <a:pathLst>
              <a:path w="3553493" h="1722267">
                <a:moveTo>
                  <a:pt x="0" y="0"/>
                </a:moveTo>
                <a:lnTo>
                  <a:pt x="3553493" y="0"/>
                </a:lnTo>
                <a:lnTo>
                  <a:pt x="3553493" y="1722266"/>
                </a:lnTo>
                <a:lnTo>
                  <a:pt x="0" y="172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C952C0DD-178C-914F-9AA4-8968E7DA7957}"/>
              </a:ext>
            </a:extLst>
          </p:cNvPr>
          <p:cNvSpPr/>
          <p:nvPr/>
        </p:nvSpPr>
        <p:spPr>
          <a:xfrm>
            <a:off x="7239000" y="6161374"/>
            <a:ext cx="2043771" cy="2492404"/>
          </a:xfrm>
          <a:custGeom>
            <a:avLst/>
            <a:gdLst/>
            <a:ahLst/>
            <a:cxnLst/>
            <a:rect l="l" t="t" r="r" b="b"/>
            <a:pathLst>
              <a:path w="2043771" h="2492404">
                <a:moveTo>
                  <a:pt x="0" y="0"/>
                </a:moveTo>
                <a:lnTo>
                  <a:pt x="2043771" y="0"/>
                </a:lnTo>
                <a:lnTo>
                  <a:pt x="2043771" y="2492404"/>
                </a:lnTo>
                <a:lnTo>
                  <a:pt x="0" y="24924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165690F-98C4-490F-137D-579C63D6B917}"/>
              </a:ext>
            </a:extLst>
          </p:cNvPr>
          <p:cNvSpPr/>
          <p:nvPr/>
        </p:nvSpPr>
        <p:spPr>
          <a:xfrm>
            <a:off x="16049312" y="7833182"/>
            <a:ext cx="2195118" cy="2321495"/>
          </a:xfrm>
          <a:custGeom>
            <a:avLst/>
            <a:gdLst/>
            <a:ahLst/>
            <a:cxnLst/>
            <a:rect l="l" t="t" r="r" b="b"/>
            <a:pathLst>
              <a:path w="2195118" h="2321495">
                <a:moveTo>
                  <a:pt x="0" y="0"/>
                </a:moveTo>
                <a:lnTo>
                  <a:pt x="2195118" y="0"/>
                </a:lnTo>
                <a:lnTo>
                  <a:pt x="2195118" y="2321496"/>
                </a:lnTo>
                <a:lnTo>
                  <a:pt x="0" y="23214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43B5EDD-3096-F635-8533-0D22CD99CB03}"/>
              </a:ext>
            </a:extLst>
          </p:cNvPr>
          <p:cNvSpPr txBox="1"/>
          <p:nvPr/>
        </p:nvSpPr>
        <p:spPr>
          <a:xfrm>
            <a:off x="3276600" y="8877065"/>
            <a:ext cx="533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Sie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fanden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ja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schon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normale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Vasen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sperrig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schwer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langweilig</a:t>
            </a:r>
            <a:r>
              <a:rPr lang="en-US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und </a:t>
            </a:r>
            <a:r>
              <a:rPr lang="en-US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aber</a:t>
            </a:r>
            <a:r>
              <a:rPr lang="en-US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nicht</a:t>
            </a:r>
            <a:r>
              <a:rPr lang="en-US" sz="1800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800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fragil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B362190-453C-8272-0672-C7B5D2E3AB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6937" y="2542911"/>
            <a:ext cx="4419600" cy="511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/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/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4724400" y="4059656"/>
            <a:ext cx="8839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028" name="Picture 4" descr="Google Formulare-Antwortdiagramm. Titel der Frage: Haben Sie Pflanzen in der Wohnung und/oder im Garten?. Anzahl der Antworten: 22 Antworten.">
            <a:extLst>
              <a:ext uri="{FF2B5EF4-FFF2-40B4-BE49-F238E27FC236}">
                <a16:creationId xmlns:a16="http://schemas.microsoft.com/office/drawing/2014/main" id="{A3F217F1-900D-5B06-5995-DC4C02D5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739"/>
            <a:ext cx="17027794" cy="71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093B8-D68A-2496-2A16-C816B7071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C40686-7FBE-D237-060F-28A9CCD91878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7A8D3B-0785-D6AD-BD93-D8742DAD1A73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Zimmerpflanzen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8697993-370B-5DAA-F937-974F8AF3396C}"/>
              </a:ext>
            </a:extLst>
          </p:cNvPr>
          <p:cNvSpPr txBox="1"/>
          <p:nvPr/>
        </p:nvSpPr>
        <p:spPr>
          <a:xfrm>
            <a:off x="7574570" y="8772525"/>
            <a:ext cx="385543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Gartenpflanzen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55896CF-F6EC-55AA-AEDA-D0AE5C0E5992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Bäume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Sträucher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etc.</a:t>
            </a:r>
          </a:p>
        </p:txBody>
      </p:sp>
      <p:pic>
        <p:nvPicPr>
          <p:cNvPr id="8194" name="Picture 2" descr="Google Formulare-Antwortdiagramm. Titel der Frage: Welche Art von Pflanzen besitzen Sie hauptsächlich?. Anzahl der Antworten: 22 Antworten.">
            <a:extLst>
              <a:ext uri="{FF2B5EF4-FFF2-40B4-BE49-F238E27FC236}">
                <a16:creationId xmlns:a16="http://schemas.microsoft.com/office/drawing/2014/main" id="{EF8AFFDF-9549-4D28-0584-A7DF59A6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16718"/>
            <a:ext cx="13716000" cy="65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5C251-9FCD-7187-4B1B-B58A6E4AC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C5891C-94E3-A659-4966-AA6AF0F8941E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CFC4BB-311D-8620-913A-34AA37859BF0}"/>
              </a:ext>
            </a:extLst>
          </p:cNvPr>
          <p:cNvSpPr txBox="1"/>
          <p:nvPr/>
        </p:nvSpPr>
        <p:spPr>
          <a:xfrm>
            <a:off x="1028700" y="8772525"/>
            <a:ext cx="521970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Allgemeine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Pflanzenzuneigung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Hobbygärtner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B49CA8-7443-D4B0-C01F-0D4C6AB09C20}"/>
              </a:ext>
            </a:extLst>
          </p:cNvPr>
          <p:cNvSpPr txBox="1"/>
          <p:nvPr/>
        </p:nvSpPr>
        <p:spPr>
          <a:xfrm>
            <a:off x="7574570" y="8772525"/>
            <a:ext cx="3855430" cy="993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Indoor/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Wohnungsgärtner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E22566C-38CC-28EB-B432-CE6B9D822671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DIY-Projekt-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Begeisterte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6" name="Picture 2" descr="Google Formulare-Antwortdiagramm. Titel der Frage: Zu welcher Gruppe ordnen Sie sich eher zu?. Anzahl der Antworten: 22 Antworten.">
            <a:extLst>
              <a:ext uri="{FF2B5EF4-FFF2-40B4-BE49-F238E27FC236}">
                <a16:creationId xmlns:a16="http://schemas.microsoft.com/office/drawing/2014/main" id="{53CF82F3-0689-EEDD-F0F0-CD6F9075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49" y="2093914"/>
            <a:ext cx="12825302" cy="60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C8564-A8AC-E0A0-5AF1-1B5BD6875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1847EE9-AC50-D91B-92FB-82B147151184}"/>
              </a:ext>
            </a:extLst>
          </p:cNvPr>
          <p:cNvSpPr txBox="1"/>
          <p:nvPr/>
        </p:nvSpPr>
        <p:spPr>
          <a:xfrm>
            <a:off x="1028700" y="904875"/>
            <a:ext cx="12079834" cy="111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Zielgruppeneinordnung</a:t>
            </a:r>
            <a:endParaRPr lang="en-US" sz="6399" dirty="0">
              <a:solidFill>
                <a:srgbClr val="129A3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0582F84-29D2-AB1C-FDE8-36103528AB49}"/>
              </a:ext>
            </a:extLst>
          </p:cNvPr>
          <p:cNvSpPr txBox="1"/>
          <p:nvPr/>
        </p:nvSpPr>
        <p:spPr>
          <a:xfrm>
            <a:off x="1028700" y="8772525"/>
            <a:ext cx="521970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Hobby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3FB1C4-8280-9D7B-DFD7-ECFFB980B8FF}"/>
              </a:ext>
            </a:extLst>
          </p:cNvPr>
          <p:cNvSpPr txBox="1"/>
          <p:nvPr/>
        </p:nvSpPr>
        <p:spPr>
          <a:xfrm>
            <a:off x="7574570" y="8772525"/>
            <a:ext cx="3855430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Selbstversorgung</a:t>
            </a:r>
            <a:endParaRPr lang="en-US" sz="24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AF991F1-BF5F-7BCD-D4AA-A04A3C9FE37F}"/>
              </a:ext>
            </a:extLst>
          </p:cNvPr>
          <p:cNvSpPr txBox="1"/>
          <p:nvPr/>
        </p:nvSpPr>
        <p:spPr>
          <a:xfrm>
            <a:off x="14120440" y="8772525"/>
            <a:ext cx="3138860" cy="9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</a:t>
            </a:r>
            <a:r>
              <a:rPr lang="en-US" sz="24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Kräuteraffinität</a:t>
            </a:r>
            <a:r>
              <a:rPr lang="en-US" sz="24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/ Gesundheit</a:t>
            </a:r>
          </a:p>
        </p:txBody>
      </p:sp>
      <p:pic>
        <p:nvPicPr>
          <p:cNvPr id="2050" name="Picture 2" descr="Google Formulare-Antwortdiagramm. Titel der Frage: Welche Gründe haben Sie Pflanzen zu ziehen?. Anzahl der Antworten: 22 Antworten.">
            <a:extLst>
              <a:ext uri="{FF2B5EF4-FFF2-40B4-BE49-F238E27FC236}">
                <a16:creationId xmlns:a16="http://schemas.microsoft.com/office/drawing/2014/main" id="{EC0A9A16-9723-A236-267B-62AEA4E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92149"/>
            <a:ext cx="14020800" cy="66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1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79234-EC0E-A71D-20FE-CA38C9864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96F2A8-CBFD-A2A3-5CC9-C0B9361F5E8D}"/>
              </a:ext>
            </a:extLst>
          </p:cNvPr>
          <p:cNvGrpSpPr/>
          <p:nvPr/>
        </p:nvGrpSpPr>
        <p:grpSpPr>
          <a:xfrm>
            <a:off x="5897880" y="1116666"/>
            <a:ext cx="6492240" cy="1136517"/>
            <a:chOff x="0" y="0"/>
            <a:chExt cx="8656320" cy="1515356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C25C2507-C760-33B9-A0D5-4D75D3FDF3D2}"/>
                </a:ext>
              </a:extLst>
            </p:cNvPr>
            <p:cNvSpPr/>
            <p:nvPr/>
          </p:nvSpPr>
          <p:spPr>
            <a:xfrm>
              <a:off x="0" y="1464556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747C65F-0CF7-A7B0-F855-B3624C2747FE}"/>
                </a:ext>
              </a:extLst>
            </p:cNvPr>
            <p:cNvSpPr/>
            <p:nvPr/>
          </p:nvSpPr>
          <p:spPr>
            <a:xfrm>
              <a:off x="3208162" y="0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5813113-4B95-0F0A-3F0F-412C718330D7}"/>
              </a:ext>
            </a:extLst>
          </p:cNvPr>
          <p:cNvGrpSpPr/>
          <p:nvPr/>
        </p:nvGrpSpPr>
        <p:grpSpPr>
          <a:xfrm>
            <a:off x="5945505" y="8121783"/>
            <a:ext cx="6492240" cy="1136517"/>
            <a:chOff x="0" y="0"/>
            <a:chExt cx="8656320" cy="1515356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97900B7-4683-BFC7-7733-064E0FDA4DC0}"/>
                </a:ext>
              </a:extLst>
            </p:cNvPr>
            <p:cNvSpPr/>
            <p:nvPr/>
          </p:nvSpPr>
          <p:spPr>
            <a:xfrm>
              <a:off x="0" y="50800"/>
              <a:ext cx="8656320" cy="0"/>
            </a:xfrm>
            <a:prstGeom prst="line">
              <a:avLst/>
            </a:prstGeom>
            <a:ln w="101600" cap="flat">
              <a:solidFill>
                <a:srgbClr val="129A34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B0A1D-5BCC-6ACA-2B64-463255937918}"/>
                </a:ext>
              </a:extLst>
            </p:cNvPr>
            <p:cNvSpPr/>
            <p:nvPr/>
          </p:nvSpPr>
          <p:spPr>
            <a:xfrm>
              <a:off x="3144662" y="1182157"/>
              <a:ext cx="2239996" cy="333199"/>
            </a:xfrm>
            <a:custGeom>
              <a:avLst/>
              <a:gdLst/>
              <a:ahLst/>
              <a:cxnLst/>
              <a:rect l="l" t="t" r="r" b="b"/>
              <a:pathLst>
                <a:path w="2239996" h="333199">
                  <a:moveTo>
                    <a:pt x="0" y="0"/>
                  </a:moveTo>
                  <a:lnTo>
                    <a:pt x="2239996" y="0"/>
                  </a:lnTo>
                  <a:lnTo>
                    <a:pt x="2239996" y="333199"/>
                  </a:lnTo>
                  <a:lnTo>
                    <a:pt x="0" y="33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D3A08299-2EE9-A596-5700-BD882C607788}"/>
              </a:ext>
            </a:extLst>
          </p:cNvPr>
          <p:cNvSpPr/>
          <p:nvPr/>
        </p:nvSpPr>
        <p:spPr>
          <a:xfrm>
            <a:off x="5945505" y="2864974"/>
            <a:ext cx="5490647" cy="5191157"/>
          </a:xfrm>
          <a:custGeom>
            <a:avLst/>
            <a:gdLst/>
            <a:ahLst/>
            <a:cxnLst/>
            <a:rect l="l" t="t" r="r" b="b"/>
            <a:pathLst>
              <a:path w="5490647" h="5191157">
                <a:moveTo>
                  <a:pt x="0" y="0"/>
                </a:moveTo>
                <a:lnTo>
                  <a:pt x="5490647" y="0"/>
                </a:lnTo>
                <a:lnTo>
                  <a:pt x="5490647" y="5191157"/>
                </a:lnTo>
                <a:lnTo>
                  <a:pt x="0" y="519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C763E61-B0AE-EDF2-CC5B-5AFCC8A6C538}"/>
              </a:ext>
            </a:extLst>
          </p:cNvPr>
          <p:cNvSpPr txBox="1"/>
          <p:nvPr/>
        </p:nvSpPr>
        <p:spPr>
          <a:xfrm>
            <a:off x="4724400" y="3924300"/>
            <a:ext cx="8839200" cy="220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76"/>
              </a:lnSpc>
              <a:spcBef>
                <a:spcPct val="0"/>
              </a:spcBef>
            </a:pPr>
            <a:r>
              <a:rPr lang="en-US" sz="10927" dirty="0" err="1">
                <a:solidFill>
                  <a:srgbClr val="0A28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Produkt</a:t>
            </a:r>
            <a:endParaRPr lang="en-US" sz="10927" dirty="0">
              <a:solidFill>
                <a:srgbClr val="0A280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67961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9A3C7-1667-EED8-65B8-FCE95B0C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5FA332E-29FA-BE34-EFE8-61E36F6BEB20}"/>
              </a:ext>
            </a:extLst>
          </p:cNvPr>
          <p:cNvSpPr txBox="1"/>
          <p:nvPr/>
        </p:nvSpPr>
        <p:spPr>
          <a:xfrm>
            <a:off x="1028700" y="904875"/>
            <a:ext cx="145923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Was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denkt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die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Zielgruppe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399" dirty="0" err="1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dazu</a:t>
            </a:r>
            <a:r>
              <a:rPr lang="en-US" sz="6399" dirty="0">
                <a:solidFill>
                  <a:srgbClr val="129A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  <p:pic>
        <p:nvPicPr>
          <p:cNvPr id="3074" name="Picture 2" descr="Google Formulare-Antwortdiagramm. Titel der Frage: Wie gut finden Sie Unsere Grundidee? (Smart Rucksack aus recyceltem Rucksack und Altkleidung als Blumentopf). Anzahl der Antworten: 22 Antworten.">
            <a:extLst>
              <a:ext uri="{FF2B5EF4-FFF2-40B4-BE49-F238E27FC236}">
                <a16:creationId xmlns:a16="http://schemas.microsoft.com/office/drawing/2014/main" id="{F9269807-2E64-B2A0-8615-59937B86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24100"/>
            <a:ext cx="15087600" cy="684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Benutzerdefiniert</PresentationFormat>
  <Paragraphs>52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Quicksand Bold</vt:lpstr>
      <vt:lpstr>Quicksand</vt:lpstr>
      <vt:lpstr>League Spartan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Plant2Go_PresentationTemplate</dc:title>
  <dc:creator>Wenxi Yang</dc:creator>
  <cp:lastModifiedBy>Wenxi Yang</cp:lastModifiedBy>
  <cp:revision>4</cp:revision>
  <dcterms:created xsi:type="dcterms:W3CDTF">2006-08-16T00:00:00Z</dcterms:created>
  <dcterms:modified xsi:type="dcterms:W3CDTF">2024-11-13T19:57:57Z</dcterms:modified>
  <dc:identifier>DAGVs7Dj-us</dc:identifier>
</cp:coreProperties>
</file>