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4" r:id="rId4"/>
    <p:sldId id="263" r:id="rId5"/>
    <p:sldId id="277" r:id="rId6"/>
    <p:sldId id="266" r:id="rId7"/>
    <p:sldId id="267" r:id="rId8"/>
    <p:sldId id="268" r:id="rId9"/>
    <p:sldId id="269" r:id="rId10"/>
    <p:sldId id="270" r:id="rId11"/>
    <p:sldId id="272" r:id="rId12"/>
    <p:sldId id="273" r:id="rId13"/>
    <p:sldId id="274" r:id="rId14"/>
    <p:sldId id="271" r:id="rId15"/>
    <p:sldId id="275" r:id="rId16"/>
    <p:sldId id="276" r:id="rId17"/>
    <p:sldId id="278" r:id="rId18"/>
    <p:sldId id="280" r:id="rId19"/>
    <p:sldId id="279" r:id="rId20"/>
    <p:sldId id="259" r:id="rId21"/>
  </p:sldIdLst>
  <p:sldSz cx="18288000" cy="10287000"/>
  <p:notesSz cx="6858000" cy="9144000"/>
  <p:embeddedFontLst>
    <p:embeddedFont>
      <p:font typeface="League Spartan" panose="020B0604020202020204" charset="0"/>
      <p:regular r:id="rId22"/>
    </p:embeddedFont>
    <p:embeddedFont>
      <p:font typeface="Quicksand" panose="020B0604020202020204" charset="0"/>
      <p:regular r:id="rId23"/>
    </p:embeddedFont>
    <p:embeddedFont>
      <p:font typeface="Quicksand Bold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37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6.svg"/><Relationship Id="rId7" Type="http://schemas.openxmlformats.org/officeDocument/2006/relationships/image" Target="../media/image16.svg"/><Relationship Id="rId12" Type="http://schemas.openxmlformats.org/officeDocument/2006/relationships/image" Target="../media/image4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40.svg"/><Relationship Id="rId5" Type="http://schemas.openxmlformats.org/officeDocument/2006/relationships/image" Target="../media/image38.svg"/><Relationship Id="rId10" Type="http://schemas.openxmlformats.org/officeDocument/2006/relationships/image" Target="../media/image39.png"/><Relationship Id="rId4" Type="http://schemas.openxmlformats.org/officeDocument/2006/relationships/image" Target="../media/image37.png"/><Relationship Id="rId9" Type="http://schemas.openxmlformats.org/officeDocument/2006/relationships/image" Target="../media/image1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43764" y="9037492"/>
            <a:ext cx="11543796" cy="441617"/>
            <a:chOff x="0" y="0"/>
            <a:chExt cx="15391728" cy="588823"/>
          </a:xfrm>
        </p:grpSpPr>
        <p:sp>
          <p:nvSpPr>
            <p:cNvPr id="3" name="AutoShape 3"/>
            <p:cNvSpPr/>
            <p:nvPr/>
          </p:nvSpPr>
          <p:spPr>
            <a:xfrm>
              <a:off x="0" y="345211"/>
              <a:ext cx="10819962" cy="0"/>
            </a:xfrm>
            <a:prstGeom prst="line">
              <a:avLst/>
            </a:prstGeom>
            <a:ln w="101600" cap="flat">
              <a:solidFill>
                <a:srgbClr val="129A34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Freeform 4"/>
            <p:cNvSpPr/>
            <p:nvPr/>
          </p:nvSpPr>
          <p:spPr>
            <a:xfrm>
              <a:off x="11433257" y="0"/>
              <a:ext cx="3958471" cy="588823"/>
            </a:xfrm>
            <a:custGeom>
              <a:avLst/>
              <a:gdLst/>
              <a:ahLst/>
              <a:cxnLst/>
              <a:rect l="l" t="t" r="r" b="b"/>
              <a:pathLst>
                <a:path w="3958471" h="588823">
                  <a:moveTo>
                    <a:pt x="0" y="0"/>
                  </a:moveTo>
                  <a:lnTo>
                    <a:pt x="3958471" y="0"/>
                  </a:lnTo>
                  <a:lnTo>
                    <a:pt x="3958471" y="588823"/>
                  </a:lnTo>
                  <a:lnTo>
                    <a:pt x="0" y="5888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646742" y="807892"/>
            <a:ext cx="11626964" cy="441617"/>
            <a:chOff x="0" y="0"/>
            <a:chExt cx="15502619" cy="588823"/>
          </a:xfrm>
        </p:grpSpPr>
        <p:sp>
          <p:nvSpPr>
            <p:cNvPr id="6" name="AutoShape 6"/>
            <p:cNvSpPr/>
            <p:nvPr/>
          </p:nvSpPr>
          <p:spPr>
            <a:xfrm>
              <a:off x="4682657" y="243611"/>
              <a:ext cx="10819962" cy="0"/>
            </a:xfrm>
            <a:prstGeom prst="line">
              <a:avLst/>
            </a:prstGeom>
            <a:ln w="101600" cap="flat">
              <a:solidFill>
                <a:srgbClr val="129A34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0"/>
              <a:ext cx="3958471" cy="588823"/>
            </a:xfrm>
            <a:custGeom>
              <a:avLst/>
              <a:gdLst/>
              <a:ahLst/>
              <a:cxnLst/>
              <a:rect l="l" t="t" r="r" b="b"/>
              <a:pathLst>
                <a:path w="3958471" h="588823">
                  <a:moveTo>
                    <a:pt x="0" y="0"/>
                  </a:moveTo>
                  <a:lnTo>
                    <a:pt x="3958471" y="0"/>
                  </a:lnTo>
                  <a:lnTo>
                    <a:pt x="3958471" y="588823"/>
                  </a:lnTo>
                  <a:lnTo>
                    <a:pt x="0" y="5888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81016" y="2650981"/>
            <a:ext cx="15525968" cy="5395450"/>
            <a:chOff x="0" y="426069"/>
            <a:chExt cx="20701291" cy="7193933"/>
          </a:xfrm>
        </p:grpSpPr>
        <p:sp>
          <p:nvSpPr>
            <p:cNvPr id="9" name="Freeform 9"/>
            <p:cNvSpPr/>
            <p:nvPr/>
          </p:nvSpPr>
          <p:spPr>
            <a:xfrm rot="2025095">
              <a:off x="17750359" y="618044"/>
              <a:ext cx="2723655" cy="1644395"/>
            </a:xfrm>
            <a:custGeom>
              <a:avLst/>
              <a:gdLst/>
              <a:ahLst/>
              <a:cxnLst/>
              <a:rect l="l" t="t" r="r" b="b"/>
              <a:pathLst>
                <a:path w="2723655" h="1644395">
                  <a:moveTo>
                    <a:pt x="0" y="0"/>
                  </a:moveTo>
                  <a:lnTo>
                    <a:pt x="2723655" y="0"/>
                  </a:lnTo>
                  <a:lnTo>
                    <a:pt x="2723655" y="1644395"/>
                  </a:lnTo>
                  <a:lnTo>
                    <a:pt x="0" y="16443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157200"/>
              <a:ext cx="20701291" cy="37101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2509"/>
                </a:lnSpc>
                <a:spcBef>
                  <a:spcPct val="0"/>
                </a:spcBef>
              </a:pPr>
              <a:r>
                <a:rPr lang="en-US" sz="16078" dirty="0">
                  <a:solidFill>
                    <a:srgbClr val="0A2803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UMFRAGE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8318645" y="5410509"/>
              <a:ext cx="9807128" cy="220949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r">
                <a:lnSpc>
                  <a:spcPts val="7018"/>
                </a:lnSpc>
                <a:spcBef>
                  <a:spcPct val="0"/>
                </a:spcBef>
              </a:pPr>
              <a:r>
                <a:rPr lang="en-US" sz="2800" b="1" dirty="0">
                  <a:solidFill>
                    <a:srgbClr val="129A34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Lydia Reiter, </a:t>
              </a:r>
              <a:r>
                <a:rPr lang="en-US" sz="2800" b="1" dirty="0" err="1">
                  <a:solidFill>
                    <a:srgbClr val="129A34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Yaminia</a:t>
              </a:r>
              <a:r>
                <a:rPr lang="en-US" sz="2800" b="1" dirty="0">
                  <a:solidFill>
                    <a:srgbClr val="129A34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 </a:t>
              </a:r>
              <a:r>
                <a:rPr lang="en-US" sz="2800" b="1" dirty="0" err="1">
                  <a:solidFill>
                    <a:srgbClr val="129A34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Pagoada</a:t>
              </a:r>
              <a:r>
                <a:rPr lang="en-US" sz="2800" b="1" dirty="0">
                  <a:solidFill>
                    <a:srgbClr val="129A34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, Julia Kiss, Lena </a:t>
              </a:r>
              <a:r>
                <a:rPr lang="en-US" sz="2800" b="1" dirty="0" err="1">
                  <a:solidFill>
                    <a:srgbClr val="129A34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Wurmsdobler</a:t>
              </a:r>
              <a:r>
                <a:rPr lang="en-US" sz="2800" b="1" dirty="0">
                  <a:solidFill>
                    <a:srgbClr val="129A34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 &amp; Wenxi Yang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545510" y="426069"/>
              <a:ext cx="15524857" cy="12912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177"/>
                </a:lnSpc>
                <a:spcBef>
                  <a:spcPct val="0"/>
                </a:spcBef>
              </a:pPr>
              <a:r>
                <a:rPr lang="en-US" sz="5841" b="1" dirty="0">
                  <a:solidFill>
                    <a:srgbClr val="0A2803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Plant2Go</a:t>
              </a:r>
            </a:p>
          </p:txBody>
        </p:sp>
        <p:sp>
          <p:nvSpPr>
            <p:cNvPr id="13" name="Freeform 13"/>
            <p:cNvSpPr/>
            <p:nvPr/>
          </p:nvSpPr>
          <p:spPr>
            <a:xfrm rot="2025095" flipH="1" flipV="1">
              <a:off x="378976" y="5189218"/>
              <a:ext cx="2723655" cy="1644395"/>
            </a:xfrm>
            <a:custGeom>
              <a:avLst/>
              <a:gdLst/>
              <a:ahLst/>
              <a:cxnLst/>
              <a:rect l="l" t="t" r="r" b="b"/>
              <a:pathLst>
                <a:path w="2723655" h="1644395">
                  <a:moveTo>
                    <a:pt x="2723655" y="1644395"/>
                  </a:moveTo>
                  <a:lnTo>
                    <a:pt x="0" y="1644395"/>
                  </a:lnTo>
                  <a:lnTo>
                    <a:pt x="0" y="0"/>
                  </a:lnTo>
                  <a:lnTo>
                    <a:pt x="2723655" y="0"/>
                  </a:lnTo>
                  <a:lnTo>
                    <a:pt x="2723655" y="1644395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1082B9-6DDD-5473-3A4C-34878F5FD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949BD38-43AF-85E3-BA10-1BE6F550BE71}"/>
              </a:ext>
            </a:extLst>
          </p:cNvPr>
          <p:cNvSpPr txBox="1"/>
          <p:nvPr/>
        </p:nvSpPr>
        <p:spPr>
          <a:xfrm>
            <a:off x="1028700" y="904875"/>
            <a:ext cx="14592300" cy="11118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Was </a:t>
            </a:r>
            <a:r>
              <a:rPr lang="en-US" sz="6399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denkt</a:t>
            </a:r>
            <a:r>
              <a:rPr lang="en-US" sz="6399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die </a:t>
            </a:r>
            <a:r>
              <a:rPr lang="en-US" sz="6399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Zielgruppe</a:t>
            </a:r>
            <a:r>
              <a:rPr lang="en-US" sz="6399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6399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dazu</a:t>
            </a:r>
            <a:r>
              <a:rPr lang="en-US" sz="6399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?</a:t>
            </a:r>
          </a:p>
        </p:txBody>
      </p:sp>
      <p:pic>
        <p:nvPicPr>
          <p:cNvPr id="4100" name="Picture 4" descr="Google Formulare-Antwortdiagramm. Titel der Frage: Ich empfinde den Plant2Go Rucksack als nützlich:. Anzahl der Antworten: 22 Antworten.">
            <a:extLst>
              <a:ext uri="{FF2B5EF4-FFF2-40B4-BE49-F238E27FC236}">
                <a16:creationId xmlns:a16="http://schemas.microsoft.com/office/drawing/2014/main" id="{6A733F12-5DC9-B246-4302-D492A30FE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47900"/>
            <a:ext cx="16002000" cy="673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734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FC393E-5A81-8C62-5933-54D03BADE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E8C7258-DD0F-7BC0-6A41-FF369A3D7326}"/>
              </a:ext>
            </a:extLst>
          </p:cNvPr>
          <p:cNvGrpSpPr/>
          <p:nvPr/>
        </p:nvGrpSpPr>
        <p:grpSpPr>
          <a:xfrm>
            <a:off x="5897880" y="1116666"/>
            <a:ext cx="6492240" cy="1136517"/>
            <a:chOff x="0" y="0"/>
            <a:chExt cx="8656320" cy="1515356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906A22C9-E5B3-AD3B-EEE8-3C1AF97E2257}"/>
                </a:ext>
              </a:extLst>
            </p:cNvPr>
            <p:cNvSpPr/>
            <p:nvPr/>
          </p:nvSpPr>
          <p:spPr>
            <a:xfrm>
              <a:off x="0" y="1464556"/>
              <a:ext cx="8656320" cy="0"/>
            </a:xfrm>
            <a:prstGeom prst="line">
              <a:avLst/>
            </a:prstGeom>
            <a:ln w="101600" cap="flat">
              <a:solidFill>
                <a:srgbClr val="129A34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9A0C4DD0-66E5-6C3F-491F-FE3C6FFD0869}"/>
                </a:ext>
              </a:extLst>
            </p:cNvPr>
            <p:cNvSpPr/>
            <p:nvPr/>
          </p:nvSpPr>
          <p:spPr>
            <a:xfrm>
              <a:off x="3208162" y="0"/>
              <a:ext cx="2239996" cy="333199"/>
            </a:xfrm>
            <a:custGeom>
              <a:avLst/>
              <a:gdLst/>
              <a:ahLst/>
              <a:cxnLst/>
              <a:rect l="l" t="t" r="r" b="b"/>
              <a:pathLst>
                <a:path w="2239996" h="333199">
                  <a:moveTo>
                    <a:pt x="0" y="0"/>
                  </a:moveTo>
                  <a:lnTo>
                    <a:pt x="2239996" y="0"/>
                  </a:lnTo>
                  <a:lnTo>
                    <a:pt x="2239996" y="333199"/>
                  </a:lnTo>
                  <a:lnTo>
                    <a:pt x="0" y="333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BA127E81-1F90-538D-2CFF-4CF9ECF36CDE}"/>
              </a:ext>
            </a:extLst>
          </p:cNvPr>
          <p:cNvGrpSpPr/>
          <p:nvPr/>
        </p:nvGrpSpPr>
        <p:grpSpPr>
          <a:xfrm>
            <a:off x="5945505" y="8121783"/>
            <a:ext cx="6492240" cy="1136517"/>
            <a:chOff x="0" y="0"/>
            <a:chExt cx="8656320" cy="1515356"/>
          </a:xfrm>
        </p:grpSpPr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3D4FD659-5C38-F686-E333-91FC8842CC15}"/>
                </a:ext>
              </a:extLst>
            </p:cNvPr>
            <p:cNvSpPr/>
            <p:nvPr/>
          </p:nvSpPr>
          <p:spPr>
            <a:xfrm>
              <a:off x="0" y="50800"/>
              <a:ext cx="8656320" cy="0"/>
            </a:xfrm>
            <a:prstGeom prst="line">
              <a:avLst/>
            </a:prstGeom>
            <a:ln w="101600" cap="flat">
              <a:solidFill>
                <a:srgbClr val="129A34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39CE82DA-FDA4-2D05-A0DA-9DDC4443E68D}"/>
                </a:ext>
              </a:extLst>
            </p:cNvPr>
            <p:cNvSpPr/>
            <p:nvPr/>
          </p:nvSpPr>
          <p:spPr>
            <a:xfrm>
              <a:off x="3144662" y="1182157"/>
              <a:ext cx="2239996" cy="333199"/>
            </a:xfrm>
            <a:custGeom>
              <a:avLst/>
              <a:gdLst/>
              <a:ahLst/>
              <a:cxnLst/>
              <a:rect l="l" t="t" r="r" b="b"/>
              <a:pathLst>
                <a:path w="2239996" h="333199">
                  <a:moveTo>
                    <a:pt x="0" y="0"/>
                  </a:moveTo>
                  <a:lnTo>
                    <a:pt x="2239996" y="0"/>
                  </a:lnTo>
                  <a:lnTo>
                    <a:pt x="2239996" y="333199"/>
                  </a:lnTo>
                  <a:lnTo>
                    <a:pt x="0" y="333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234C7E1A-7DB8-8E79-5CF4-FF96B1E2D657}"/>
              </a:ext>
            </a:extLst>
          </p:cNvPr>
          <p:cNvSpPr/>
          <p:nvPr/>
        </p:nvSpPr>
        <p:spPr>
          <a:xfrm>
            <a:off x="5945505" y="2864974"/>
            <a:ext cx="5490647" cy="5191157"/>
          </a:xfrm>
          <a:custGeom>
            <a:avLst/>
            <a:gdLst/>
            <a:ahLst/>
            <a:cxnLst/>
            <a:rect l="l" t="t" r="r" b="b"/>
            <a:pathLst>
              <a:path w="5490647" h="5191157">
                <a:moveTo>
                  <a:pt x="0" y="0"/>
                </a:moveTo>
                <a:lnTo>
                  <a:pt x="5490647" y="0"/>
                </a:lnTo>
                <a:lnTo>
                  <a:pt x="5490647" y="5191157"/>
                </a:lnTo>
                <a:lnTo>
                  <a:pt x="0" y="51911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62216B94-1B32-C8D1-E91C-A606B193CA08}"/>
              </a:ext>
            </a:extLst>
          </p:cNvPr>
          <p:cNvSpPr txBox="1"/>
          <p:nvPr/>
        </p:nvSpPr>
        <p:spPr>
          <a:xfrm>
            <a:off x="4114800" y="2716708"/>
            <a:ext cx="10363200" cy="4594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576"/>
              </a:lnSpc>
              <a:spcBef>
                <a:spcPct val="0"/>
              </a:spcBef>
            </a:pPr>
            <a:r>
              <a:rPr lang="en-US" sz="10927" dirty="0">
                <a:solidFill>
                  <a:srgbClr val="0A280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Aber </a:t>
            </a:r>
            <a:r>
              <a:rPr lang="en-US" sz="10927" dirty="0" err="1">
                <a:solidFill>
                  <a:srgbClr val="0A280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warum</a:t>
            </a:r>
            <a:r>
              <a:rPr lang="en-US" sz="10927" dirty="0">
                <a:solidFill>
                  <a:srgbClr val="0A280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10927" dirty="0" err="1">
                <a:solidFill>
                  <a:srgbClr val="0A280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nicht</a:t>
            </a:r>
            <a:r>
              <a:rPr lang="en-US" sz="10927" dirty="0">
                <a:solidFill>
                  <a:srgbClr val="0A280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…?</a:t>
            </a:r>
          </a:p>
        </p:txBody>
      </p:sp>
    </p:spTree>
    <p:extLst>
      <p:ext uri="{BB962C8B-B14F-4D97-AF65-F5344CB8AC3E}">
        <p14:creationId xmlns:p14="http://schemas.microsoft.com/office/powerpoint/2010/main" val="1995393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2964A0-7252-A259-15D8-465BA0B26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FC33DC2-718D-4CD6-78B3-AB3EDE9C5082}"/>
              </a:ext>
            </a:extLst>
          </p:cNvPr>
          <p:cNvGrpSpPr/>
          <p:nvPr/>
        </p:nvGrpSpPr>
        <p:grpSpPr>
          <a:xfrm>
            <a:off x="5897880" y="1116666"/>
            <a:ext cx="6492240" cy="1136517"/>
            <a:chOff x="0" y="0"/>
            <a:chExt cx="8656320" cy="1515356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029C01CF-983E-4FB5-0F84-883294082082}"/>
                </a:ext>
              </a:extLst>
            </p:cNvPr>
            <p:cNvSpPr/>
            <p:nvPr/>
          </p:nvSpPr>
          <p:spPr>
            <a:xfrm>
              <a:off x="0" y="1464556"/>
              <a:ext cx="8656320" cy="0"/>
            </a:xfrm>
            <a:prstGeom prst="line">
              <a:avLst/>
            </a:prstGeom>
            <a:ln w="101600" cap="flat">
              <a:solidFill>
                <a:srgbClr val="129A34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38D82170-C482-FB00-49AD-805C3E841B0A}"/>
                </a:ext>
              </a:extLst>
            </p:cNvPr>
            <p:cNvSpPr/>
            <p:nvPr/>
          </p:nvSpPr>
          <p:spPr>
            <a:xfrm>
              <a:off x="3208162" y="0"/>
              <a:ext cx="2239996" cy="333199"/>
            </a:xfrm>
            <a:custGeom>
              <a:avLst/>
              <a:gdLst/>
              <a:ahLst/>
              <a:cxnLst/>
              <a:rect l="l" t="t" r="r" b="b"/>
              <a:pathLst>
                <a:path w="2239996" h="333199">
                  <a:moveTo>
                    <a:pt x="0" y="0"/>
                  </a:moveTo>
                  <a:lnTo>
                    <a:pt x="2239996" y="0"/>
                  </a:lnTo>
                  <a:lnTo>
                    <a:pt x="2239996" y="333199"/>
                  </a:lnTo>
                  <a:lnTo>
                    <a:pt x="0" y="333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D8139DA6-5E8C-2664-A5E4-25F75DB1FFD7}"/>
              </a:ext>
            </a:extLst>
          </p:cNvPr>
          <p:cNvGrpSpPr/>
          <p:nvPr/>
        </p:nvGrpSpPr>
        <p:grpSpPr>
          <a:xfrm>
            <a:off x="5945505" y="8121783"/>
            <a:ext cx="6492240" cy="1136517"/>
            <a:chOff x="0" y="0"/>
            <a:chExt cx="8656320" cy="1515356"/>
          </a:xfrm>
        </p:grpSpPr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49F0C348-DDF2-7366-1350-FE5200D3F4A4}"/>
                </a:ext>
              </a:extLst>
            </p:cNvPr>
            <p:cNvSpPr/>
            <p:nvPr/>
          </p:nvSpPr>
          <p:spPr>
            <a:xfrm>
              <a:off x="0" y="50800"/>
              <a:ext cx="8656320" cy="0"/>
            </a:xfrm>
            <a:prstGeom prst="line">
              <a:avLst/>
            </a:prstGeom>
            <a:ln w="101600" cap="flat">
              <a:solidFill>
                <a:srgbClr val="129A34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17326736-A69E-AF89-C5D7-416BB78EF6A7}"/>
                </a:ext>
              </a:extLst>
            </p:cNvPr>
            <p:cNvSpPr/>
            <p:nvPr/>
          </p:nvSpPr>
          <p:spPr>
            <a:xfrm>
              <a:off x="3144662" y="1182157"/>
              <a:ext cx="2239996" cy="333199"/>
            </a:xfrm>
            <a:custGeom>
              <a:avLst/>
              <a:gdLst/>
              <a:ahLst/>
              <a:cxnLst/>
              <a:rect l="l" t="t" r="r" b="b"/>
              <a:pathLst>
                <a:path w="2239996" h="333199">
                  <a:moveTo>
                    <a:pt x="0" y="0"/>
                  </a:moveTo>
                  <a:lnTo>
                    <a:pt x="2239996" y="0"/>
                  </a:lnTo>
                  <a:lnTo>
                    <a:pt x="2239996" y="333199"/>
                  </a:lnTo>
                  <a:lnTo>
                    <a:pt x="0" y="333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FA04A631-2CAA-0FFA-7B35-A722F9C6116D}"/>
              </a:ext>
            </a:extLst>
          </p:cNvPr>
          <p:cNvSpPr/>
          <p:nvPr/>
        </p:nvSpPr>
        <p:spPr>
          <a:xfrm>
            <a:off x="5945505" y="2864974"/>
            <a:ext cx="5490647" cy="5191157"/>
          </a:xfrm>
          <a:custGeom>
            <a:avLst/>
            <a:gdLst/>
            <a:ahLst/>
            <a:cxnLst/>
            <a:rect l="l" t="t" r="r" b="b"/>
            <a:pathLst>
              <a:path w="5490647" h="5191157">
                <a:moveTo>
                  <a:pt x="0" y="0"/>
                </a:moveTo>
                <a:lnTo>
                  <a:pt x="5490647" y="0"/>
                </a:lnTo>
                <a:lnTo>
                  <a:pt x="5490647" y="5191157"/>
                </a:lnTo>
                <a:lnTo>
                  <a:pt x="0" y="51911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2A370F77-957A-3C05-8C4D-BF0A3A0E8D6E}"/>
              </a:ext>
            </a:extLst>
          </p:cNvPr>
          <p:cNvSpPr txBox="1"/>
          <p:nvPr/>
        </p:nvSpPr>
        <p:spPr>
          <a:xfrm>
            <a:off x="4114800" y="2716708"/>
            <a:ext cx="10363200" cy="4594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576"/>
              </a:lnSpc>
              <a:spcBef>
                <a:spcPct val="0"/>
              </a:spcBef>
            </a:pPr>
            <a:r>
              <a:rPr lang="en-US" sz="10927" dirty="0" err="1">
                <a:solidFill>
                  <a:srgbClr val="0A280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Vor</a:t>
            </a:r>
            <a:r>
              <a:rPr lang="en-US" sz="10927" dirty="0">
                <a:solidFill>
                  <a:srgbClr val="0A280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- &amp; </a:t>
            </a:r>
            <a:r>
              <a:rPr lang="en-US" sz="10927" dirty="0" err="1">
                <a:solidFill>
                  <a:srgbClr val="0A280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Nachteile</a:t>
            </a:r>
            <a:endParaRPr lang="en-US" sz="10927" dirty="0">
              <a:solidFill>
                <a:srgbClr val="0A2803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  <p:extLst>
      <p:ext uri="{BB962C8B-B14F-4D97-AF65-F5344CB8AC3E}">
        <p14:creationId xmlns:p14="http://schemas.microsoft.com/office/powerpoint/2010/main" val="3071186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26FEA5-5964-1DB1-BC45-FD46CF152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FBE0F520-ED1F-B6CF-383B-8F49817DFCEA}"/>
              </a:ext>
            </a:extLst>
          </p:cNvPr>
          <p:cNvSpPr txBox="1"/>
          <p:nvPr/>
        </p:nvSpPr>
        <p:spPr>
          <a:xfrm>
            <a:off x="1028700" y="904875"/>
            <a:ext cx="12079834" cy="1111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Vorteile</a:t>
            </a:r>
            <a:endParaRPr lang="en-US" sz="6399" dirty="0">
              <a:solidFill>
                <a:srgbClr val="129A3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D8E6956-7CAC-A1B8-E149-92D32280DEE6}"/>
              </a:ext>
            </a:extLst>
          </p:cNvPr>
          <p:cNvSpPr txBox="1"/>
          <p:nvPr/>
        </p:nvSpPr>
        <p:spPr>
          <a:xfrm>
            <a:off x="1028700" y="8772525"/>
            <a:ext cx="5219700" cy="468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079"/>
              </a:lnSpc>
            </a:pPr>
            <a:r>
              <a:rPr lang="en-US" sz="24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1. </a:t>
            </a:r>
            <a:r>
              <a:rPr lang="en-US" sz="2400" b="1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Wasserbedarfsanalyse</a:t>
            </a:r>
            <a:endParaRPr lang="en-US" sz="2400" b="1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A5AD4E35-F7BD-6BBE-B960-058C9510550B}"/>
              </a:ext>
            </a:extLst>
          </p:cNvPr>
          <p:cNvSpPr txBox="1"/>
          <p:nvPr/>
        </p:nvSpPr>
        <p:spPr>
          <a:xfrm>
            <a:off x="7391400" y="8772525"/>
            <a:ext cx="4038600" cy="468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079"/>
              </a:lnSpc>
            </a:pPr>
            <a:r>
              <a:rPr lang="en-US" sz="24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2. </a:t>
            </a:r>
            <a:r>
              <a:rPr lang="en-US" sz="2400" b="1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Nährstoffbedarfsanalyse</a:t>
            </a:r>
            <a:endParaRPr lang="en-US" sz="2400" b="1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992443E3-C2D1-FC92-4600-A40872B5E1F4}"/>
              </a:ext>
            </a:extLst>
          </p:cNvPr>
          <p:cNvSpPr txBox="1"/>
          <p:nvPr/>
        </p:nvSpPr>
        <p:spPr>
          <a:xfrm>
            <a:off x="14401800" y="8772525"/>
            <a:ext cx="2857500" cy="9939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079"/>
              </a:lnSpc>
            </a:pPr>
            <a:r>
              <a:rPr lang="en-US" sz="24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3. </a:t>
            </a:r>
            <a:r>
              <a:rPr lang="en-US" sz="2400" b="1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autom</a:t>
            </a:r>
            <a:r>
              <a:rPr lang="en-US" sz="24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r>
              <a:rPr lang="en-US" sz="2400" b="1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Pflanzenversorgung</a:t>
            </a:r>
            <a:endParaRPr lang="en-US" sz="2400" b="1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6" name="Picture 2" descr="Google Formulare-Antwortdiagramm. Titel der Frage: Was finden Sie besonders nützlich?. Anzahl der Antworten: 22 Antworten.">
            <a:extLst>
              <a:ext uri="{FF2B5EF4-FFF2-40B4-BE49-F238E27FC236}">
                <a16:creationId xmlns:a16="http://schemas.microsoft.com/office/drawing/2014/main" id="{72704BA4-A5FE-E1F6-04EF-03183316A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797" y="2193427"/>
            <a:ext cx="13466406" cy="640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558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A6667E-7852-47A0-7290-94F81C669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1657727F-6D76-ED4B-C215-566C5B870B9C}"/>
              </a:ext>
            </a:extLst>
          </p:cNvPr>
          <p:cNvSpPr txBox="1"/>
          <p:nvPr/>
        </p:nvSpPr>
        <p:spPr>
          <a:xfrm>
            <a:off x="609600" y="904875"/>
            <a:ext cx="17564100" cy="11118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Was </a:t>
            </a:r>
            <a:r>
              <a:rPr lang="en-US" sz="6399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schätzt</a:t>
            </a:r>
            <a:r>
              <a:rPr lang="en-US" sz="6399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die </a:t>
            </a:r>
            <a:r>
              <a:rPr lang="en-US" sz="6399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Zielgruppe</a:t>
            </a:r>
            <a:r>
              <a:rPr lang="en-US" sz="6399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am </a:t>
            </a:r>
            <a:r>
              <a:rPr lang="en-US" sz="6399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meisten</a:t>
            </a:r>
            <a:r>
              <a:rPr lang="en-US" sz="6399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5506D5D-9B1E-7703-77A9-721FC8184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519635"/>
            <a:ext cx="12344400" cy="6862490"/>
          </a:xfrm>
          <a:prstGeom prst="rect">
            <a:avLst/>
          </a:prstGeom>
        </p:spPr>
      </p:pic>
      <p:sp>
        <p:nvSpPr>
          <p:cNvPr id="5" name="Freeform 5">
            <a:extLst>
              <a:ext uri="{FF2B5EF4-FFF2-40B4-BE49-F238E27FC236}">
                <a16:creationId xmlns:a16="http://schemas.microsoft.com/office/drawing/2014/main" id="{944CE531-05C8-72F5-E3DF-1E0BFC242BB9}"/>
              </a:ext>
            </a:extLst>
          </p:cNvPr>
          <p:cNvSpPr/>
          <p:nvPr/>
        </p:nvSpPr>
        <p:spPr>
          <a:xfrm>
            <a:off x="12877800" y="7353300"/>
            <a:ext cx="5105400" cy="2590800"/>
          </a:xfrm>
          <a:custGeom>
            <a:avLst/>
            <a:gdLst/>
            <a:ahLst/>
            <a:cxnLst/>
            <a:rect l="l" t="t" r="r" b="b"/>
            <a:pathLst>
              <a:path w="3553493" h="1722267">
                <a:moveTo>
                  <a:pt x="0" y="0"/>
                </a:moveTo>
                <a:lnTo>
                  <a:pt x="3553493" y="0"/>
                </a:lnTo>
                <a:lnTo>
                  <a:pt x="3553493" y="1722266"/>
                </a:lnTo>
                <a:lnTo>
                  <a:pt x="0" y="17222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5511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ACC36D-42E5-852B-0F07-581F1593A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D75130EF-4518-1A67-54D3-C5B13CA9A757}"/>
              </a:ext>
            </a:extLst>
          </p:cNvPr>
          <p:cNvSpPr txBox="1"/>
          <p:nvPr/>
        </p:nvSpPr>
        <p:spPr>
          <a:xfrm>
            <a:off x="1028700" y="904875"/>
            <a:ext cx="12079834" cy="1111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Nachteile</a:t>
            </a:r>
            <a:endParaRPr lang="en-US" sz="6399" dirty="0">
              <a:solidFill>
                <a:srgbClr val="129A3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C9D6D534-BF37-BAC9-AB2F-E8B8568A1EE4}"/>
              </a:ext>
            </a:extLst>
          </p:cNvPr>
          <p:cNvSpPr txBox="1"/>
          <p:nvPr/>
        </p:nvSpPr>
        <p:spPr>
          <a:xfrm>
            <a:off x="1028700" y="8772525"/>
            <a:ext cx="5219700" cy="468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079"/>
              </a:lnSpc>
            </a:pPr>
            <a:r>
              <a:rPr lang="en-US" sz="24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1. </a:t>
            </a:r>
            <a:r>
              <a:rPr lang="en-US" sz="2400" b="1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Gewicht</a:t>
            </a:r>
            <a:endParaRPr lang="en-US" sz="2400" b="1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6C80109-3A8D-3BC7-7980-815005C643AD}"/>
              </a:ext>
            </a:extLst>
          </p:cNvPr>
          <p:cNvSpPr txBox="1"/>
          <p:nvPr/>
        </p:nvSpPr>
        <p:spPr>
          <a:xfrm>
            <a:off x="7391400" y="8772525"/>
            <a:ext cx="4038600" cy="468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079"/>
              </a:lnSpc>
            </a:pPr>
            <a:r>
              <a:rPr lang="en-US" sz="24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2. </a:t>
            </a:r>
            <a:r>
              <a:rPr lang="en-US" sz="2400" b="1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Träger</a:t>
            </a:r>
            <a:endParaRPr lang="en-US" sz="2400" b="1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4478BC28-25B8-6590-07A4-25CEFA8B85D9}"/>
              </a:ext>
            </a:extLst>
          </p:cNvPr>
          <p:cNvSpPr txBox="1"/>
          <p:nvPr/>
        </p:nvSpPr>
        <p:spPr>
          <a:xfrm>
            <a:off x="14401800" y="8772525"/>
            <a:ext cx="2857500" cy="9939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079"/>
              </a:lnSpc>
            </a:pPr>
            <a:r>
              <a:rPr lang="en-US" sz="24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3. </a:t>
            </a:r>
            <a:r>
              <a:rPr lang="en-US" sz="2400" b="1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Rucksackfächer</a:t>
            </a:r>
            <a:r>
              <a:rPr lang="en-US" sz="24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/</a:t>
            </a:r>
            <a:r>
              <a:rPr lang="en-US" sz="2400" b="1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Nährstoffbehälter</a:t>
            </a:r>
            <a:endParaRPr lang="en-US" sz="2400" b="1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6146" name="Picture 2" descr="Google Formulare-Antwortdiagramm. Titel der Frage: Welche Nachteile von unserem Produkt gibt es Ihrer Meinung nach?. Anzahl der Antworten: 15 Antworten.">
            <a:extLst>
              <a:ext uri="{FF2B5EF4-FFF2-40B4-BE49-F238E27FC236}">
                <a16:creationId xmlns:a16="http://schemas.microsoft.com/office/drawing/2014/main" id="{99F62AB1-4CBA-8691-A19B-71A761D79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063321"/>
            <a:ext cx="12954000" cy="615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D3C2B08E-EE0B-6906-08D8-BFA237A2C584}"/>
              </a:ext>
            </a:extLst>
          </p:cNvPr>
          <p:cNvSpPr txBox="1"/>
          <p:nvPr/>
        </p:nvSpPr>
        <p:spPr>
          <a:xfrm>
            <a:off x="11734800" y="2077208"/>
            <a:ext cx="6248400" cy="34201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= Alles, was es </a:t>
            </a:r>
            <a:r>
              <a:rPr lang="en-US" sz="6399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zum</a:t>
            </a:r>
            <a:r>
              <a:rPr lang="en-US" sz="6399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Rucksack </a:t>
            </a:r>
            <a:r>
              <a:rPr lang="en-US" sz="6399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macht</a:t>
            </a:r>
            <a:r>
              <a:rPr lang="en-US" sz="6399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6399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Wingdings" panose="05000000000000000000" pitchFamily="2" charset="2"/>
              </a:rPr>
              <a:t></a:t>
            </a:r>
            <a:endParaRPr lang="en-US" sz="6399" dirty="0">
              <a:solidFill>
                <a:srgbClr val="129A3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D6608D0A-FA18-D268-B264-104154848524}"/>
              </a:ext>
            </a:extLst>
          </p:cNvPr>
          <p:cNvSpPr/>
          <p:nvPr/>
        </p:nvSpPr>
        <p:spPr>
          <a:xfrm>
            <a:off x="5181600" y="293866"/>
            <a:ext cx="1461430" cy="1783342"/>
          </a:xfrm>
          <a:custGeom>
            <a:avLst/>
            <a:gdLst/>
            <a:ahLst/>
            <a:cxnLst/>
            <a:rect l="l" t="t" r="r" b="b"/>
            <a:pathLst>
              <a:path w="2043771" h="2492404">
                <a:moveTo>
                  <a:pt x="0" y="0"/>
                </a:moveTo>
                <a:lnTo>
                  <a:pt x="2043771" y="0"/>
                </a:lnTo>
                <a:lnTo>
                  <a:pt x="2043771" y="2492404"/>
                </a:lnTo>
                <a:lnTo>
                  <a:pt x="0" y="24924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70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D113DA-0343-2A74-7BA0-2D29993CB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BE0E813-1253-C4C8-87D0-F17C9FAD2486}"/>
              </a:ext>
            </a:extLst>
          </p:cNvPr>
          <p:cNvSpPr txBox="1"/>
          <p:nvPr/>
        </p:nvSpPr>
        <p:spPr>
          <a:xfrm>
            <a:off x="1219200" y="904875"/>
            <a:ext cx="16954500" cy="11118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Negatives Feedback (Forms):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19C0C14-1BCB-85BA-A1CE-D2D4858132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493"/>
          <a:stretch/>
        </p:blipFill>
        <p:spPr>
          <a:xfrm>
            <a:off x="6019800" y="6043301"/>
            <a:ext cx="12001628" cy="115733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9687D2E-5FF6-A15C-2C11-7AC69ABC6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430" y="7734300"/>
            <a:ext cx="8093024" cy="116193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CBCD26C-104B-FF01-C023-23FEE1ED1BC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973" t="17775" b="11123"/>
          <a:stretch/>
        </p:blipFill>
        <p:spPr>
          <a:xfrm>
            <a:off x="838200" y="4371259"/>
            <a:ext cx="7459150" cy="9144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FCA9D68-E828-2B95-8199-80DDB13273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5102" y="2765987"/>
            <a:ext cx="11478624" cy="85992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C8A5B2F-EBF0-F991-6974-B941A3FA77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3000" y="4004495"/>
            <a:ext cx="2981741" cy="73352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BAE368E-FE7A-A81D-7058-1B81B77848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58400" y="5143500"/>
            <a:ext cx="7716327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94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40AB9A-FF08-A55A-5F33-22AC2F2C0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FE3A2E7-ED80-DEE0-822C-9D6118739776}"/>
              </a:ext>
            </a:extLst>
          </p:cNvPr>
          <p:cNvGrpSpPr/>
          <p:nvPr/>
        </p:nvGrpSpPr>
        <p:grpSpPr>
          <a:xfrm>
            <a:off x="5897880" y="1116666"/>
            <a:ext cx="6492240" cy="1136517"/>
            <a:chOff x="0" y="0"/>
            <a:chExt cx="8656320" cy="1515356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9740E244-D30C-2A60-D6A5-8D9BDCABD0CE}"/>
                </a:ext>
              </a:extLst>
            </p:cNvPr>
            <p:cNvSpPr/>
            <p:nvPr/>
          </p:nvSpPr>
          <p:spPr>
            <a:xfrm>
              <a:off x="0" y="1464556"/>
              <a:ext cx="8656320" cy="0"/>
            </a:xfrm>
            <a:prstGeom prst="line">
              <a:avLst/>
            </a:prstGeom>
            <a:ln w="101600" cap="flat">
              <a:solidFill>
                <a:srgbClr val="129A34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60793288-05AA-4509-0129-315234D5D452}"/>
                </a:ext>
              </a:extLst>
            </p:cNvPr>
            <p:cNvSpPr/>
            <p:nvPr/>
          </p:nvSpPr>
          <p:spPr>
            <a:xfrm>
              <a:off x="3208162" y="0"/>
              <a:ext cx="2239996" cy="333199"/>
            </a:xfrm>
            <a:custGeom>
              <a:avLst/>
              <a:gdLst/>
              <a:ahLst/>
              <a:cxnLst/>
              <a:rect l="l" t="t" r="r" b="b"/>
              <a:pathLst>
                <a:path w="2239996" h="333199">
                  <a:moveTo>
                    <a:pt x="0" y="0"/>
                  </a:moveTo>
                  <a:lnTo>
                    <a:pt x="2239996" y="0"/>
                  </a:lnTo>
                  <a:lnTo>
                    <a:pt x="2239996" y="333199"/>
                  </a:lnTo>
                  <a:lnTo>
                    <a:pt x="0" y="333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E5EFD4F7-C7DA-EF9A-EDBB-5DC38E7756C6}"/>
              </a:ext>
            </a:extLst>
          </p:cNvPr>
          <p:cNvGrpSpPr/>
          <p:nvPr/>
        </p:nvGrpSpPr>
        <p:grpSpPr>
          <a:xfrm>
            <a:off x="5945505" y="8121783"/>
            <a:ext cx="6492240" cy="1136517"/>
            <a:chOff x="0" y="0"/>
            <a:chExt cx="8656320" cy="1515356"/>
          </a:xfrm>
        </p:grpSpPr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21DC49F5-1DAF-ACB8-164F-6EEEE2C0D1E0}"/>
                </a:ext>
              </a:extLst>
            </p:cNvPr>
            <p:cNvSpPr/>
            <p:nvPr/>
          </p:nvSpPr>
          <p:spPr>
            <a:xfrm>
              <a:off x="0" y="50800"/>
              <a:ext cx="8656320" cy="0"/>
            </a:xfrm>
            <a:prstGeom prst="line">
              <a:avLst/>
            </a:prstGeom>
            <a:ln w="101600" cap="flat">
              <a:solidFill>
                <a:srgbClr val="129A34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CF9E2D7-1597-05FE-43FA-FA65651BC463}"/>
                </a:ext>
              </a:extLst>
            </p:cNvPr>
            <p:cNvSpPr/>
            <p:nvPr/>
          </p:nvSpPr>
          <p:spPr>
            <a:xfrm>
              <a:off x="3144662" y="1182157"/>
              <a:ext cx="2239996" cy="333199"/>
            </a:xfrm>
            <a:custGeom>
              <a:avLst/>
              <a:gdLst/>
              <a:ahLst/>
              <a:cxnLst/>
              <a:rect l="l" t="t" r="r" b="b"/>
              <a:pathLst>
                <a:path w="2239996" h="333199">
                  <a:moveTo>
                    <a:pt x="0" y="0"/>
                  </a:moveTo>
                  <a:lnTo>
                    <a:pt x="2239996" y="0"/>
                  </a:lnTo>
                  <a:lnTo>
                    <a:pt x="2239996" y="333199"/>
                  </a:lnTo>
                  <a:lnTo>
                    <a:pt x="0" y="333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C50E6FDA-E6B1-90CA-A65C-4CED5C0F0AFE}"/>
              </a:ext>
            </a:extLst>
          </p:cNvPr>
          <p:cNvSpPr/>
          <p:nvPr/>
        </p:nvSpPr>
        <p:spPr>
          <a:xfrm>
            <a:off x="5945505" y="2864974"/>
            <a:ext cx="5490647" cy="5191157"/>
          </a:xfrm>
          <a:custGeom>
            <a:avLst/>
            <a:gdLst/>
            <a:ahLst/>
            <a:cxnLst/>
            <a:rect l="l" t="t" r="r" b="b"/>
            <a:pathLst>
              <a:path w="5490647" h="5191157">
                <a:moveTo>
                  <a:pt x="0" y="0"/>
                </a:moveTo>
                <a:lnTo>
                  <a:pt x="5490647" y="0"/>
                </a:lnTo>
                <a:lnTo>
                  <a:pt x="5490647" y="5191157"/>
                </a:lnTo>
                <a:lnTo>
                  <a:pt x="0" y="51911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B569435C-CEB5-5EDA-E573-CA6E23C4F217}"/>
              </a:ext>
            </a:extLst>
          </p:cNvPr>
          <p:cNvSpPr txBox="1"/>
          <p:nvPr/>
        </p:nvSpPr>
        <p:spPr>
          <a:xfrm>
            <a:off x="4267200" y="2846172"/>
            <a:ext cx="10363200" cy="4594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576"/>
              </a:lnSpc>
              <a:spcBef>
                <a:spcPct val="0"/>
              </a:spcBef>
            </a:pPr>
            <a:r>
              <a:rPr lang="en-US" sz="10927" dirty="0">
                <a:solidFill>
                  <a:srgbClr val="0A280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Was will die </a:t>
            </a:r>
            <a:r>
              <a:rPr lang="en-US" sz="10927" dirty="0" err="1">
                <a:solidFill>
                  <a:srgbClr val="0A280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Zielgruppe</a:t>
            </a:r>
            <a:r>
              <a:rPr lang="en-US" sz="10927" dirty="0">
                <a:solidFill>
                  <a:srgbClr val="0A280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0507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689E8A-631A-FE5E-B6AA-084E1E166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1DDB7FC8-62F7-1FCD-731B-6553DE60AAA8}"/>
              </a:ext>
            </a:extLst>
          </p:cNvPr>
          <p:cNvSpPr txBox="1"/>
          <p:nvPr/>
        </p:nvSpPr>
        <p:spPr>
          <a:xfrm>
            <a:off x="609600" y="904875"/>
            <a:ext cx="17564100" cy="11118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Warum</a:t>
            </a:r>
            <a:r>
              <a:rPr lang="en-US" sz="6399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will </a:t>
            </a:r>
            <a:r>
              <a:rPr lang="en-US" sz="6399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sie</a:t>
            </a:r>
            <a:r>
              <a:rPr lang="en-US" sz="6399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6399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keinen</a:t>
            </a:r>
            <a:r>
              <a:rPr lang="en-US" sz="6399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Rucksack?</a:t>
            </a:r>
          </a:p>
        </p:txBody>
      </p:sp>
      <p:pic>
        <p:nvPicPr>
          <p:cNvPr id="9218" name="Picture 2" descr="Google Formulare-Antwortdiagramm. Titel der Frage: Verlieren sie leicht den Überblick über den Pflegebedarf ihrer Pflanzen?. Anzahl der Antworten: 22 Antworten.">
            <a:extLst>
              <a:ext uri="{FF2B5EF4-FFF2-40B4-BE49-F238E27FC236}">
                <a16:creationId xmlns:a16="http://schemas.microsoft.com/office/drawing/2014/main" id="{0F00847E-EC87-55A8-54CB-C62C132A3E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30"/>
          <a:stretch/>
        </p:blipFill>
        <p:spPr bwMode="auto">
          <a:xfrm>
            <a:off x="381000" y="3162300"/>
            <a:ext cx="5791200" cy="318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Google Formulare-Antwortdiagramm. Titel der Frage: Wie empfinden Sie herkömmliche Pflanzenbehältnisse?. Anzahl der Antworten: 22 Antworten.">
            <a:extLst>
              <a:ext uri="{FF2B5EF4-FFF2-40B4-BE49-F238E27FC236}">
                <a16:creationId xmlns:a16="http://schemas.microsoft.com/office/drawing/2014/main" id="{79651037-7C64-0EC3-BC36-47A6B3D06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30"/>
          <a:stretch/>
        </p:blipFill>
        <p:spPr bwMode="auto">
          <a:xfrm>
            <a:off x="8858676" y="2095500"/>
            <a:ext cx="8972124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Google Formulare-Antwortdiagramm. Titel der Frage: Wie viel Zeit wenden sie für das Pflanzen und Umtopfen auf?. Anzahl der Antworten: 20 Antworten.">
            <a:extLst>
              <a:ext uri="{FF2B5EF4-FFF2-40B4-BE49-F238E27FC236}">
                <a16:creationId xmlns:a16="http://schemas.microsoft.com/office/drawing/2014/main" id="{0092D7F1-2236-4503-8F80-0CEEC11CE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7" r="14166"/>
          <a:stretch/>
        </p:blipFill>
        <p:spPr bwMode="auto">
          <a:xfrm>
            <a:off x="9391650" y="6286500"/>
            <a:ext cx="6629400" cy="336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Google Formulare-Antwortdiagramm. Titel der Frage: Haben Sie Schwierigkeiten, die Pflegebedürfnisse Ihrer Pflanzen wahrzunehmen?. Anzahl der Antworten: 22 Antworten.">
            <a:extLst>
              <a:ext uri="{FF2B5EF4-FFF2-40B4-BE49-F238E27FC236}">
                <a16:creationId xmlns:a16="http://schemas.microsoft.com/office/drawing/2014/main" id="{F811694D-CEF1-60AC-20B1-BA8CF991BF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00"/>
          <a:stretch/>
        </p:blipFill>
        <p:spPr bwMode="auto">
          <a:xfrm>
            <a:off x="457200" y="6516342"/>
            <a:ext cx="6858000" cy="349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8331D0BF-E702-D322-5257-4330825167E1}"/>
              </a:ext>
            </a:extLst>
          </p:cNvPr>
          <p:cNvSpPr txBox="1"/>
          <p:nvPr/>
        </p:nvSpPr>
        <p:spPr>
          <a:xfrm>
            <a:off x="457200" y="1907025"/>
            <a:ext cx="4038600" cy="10041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3600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Pflegeaspekt</a:t>
            </a:r>
            <a:endParaRPr lang="en-US" sz="3600" dirty="0">
              <a:solidFill>
                <a:srgbClr val="129A3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E06CD69B-F25A-13E8-1172-E0E3638D10E8}"/>
              </a:ext>
            </a:extLst>
          </p:cNvPr>
          <p:cNvSpPr txBox="1"/>
          <p:nvPr/>
        </p:nvSpPr>
        <p:spPr>
          <a:xfrm>
            <a:off x="12877800" y="5007625"/>
            <a:ext cx="4038600" cy="10041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3600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Rucksackaspekt</a:t>
            </a:r>
            <a:endParaRPr lang="en-US" sz="3600" dirty="0">
              <a:solidFill>
                <a:srgbClr val="129A3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9230" name="Picture 14" descr="Google Formulare-Antwortdiagramm. Titel der Frage: Haben Sie Schwierigkeiten, die Pflegebedürfnisse Ihrer Pflanzen wahrzunehmen?. Anzahl der Antworten: 22 Antworten.">
            <a:extLst>
              <a:ext uri="{FF2B5EF4-FFF2-40B4-BE49-F238E27FC236}">
                <a16:creationId xmlns:a16="http://schemas.microsoft.com/office/drawing/2014/main" id="{25AF3E8F-FC51-8470-58A3-493645282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17917"/>
          <a:stretch/>
        </p:blipFill>
        <p:spPr bwMode="auto">
          <a:xfrm>
            <a:off x="4038600" y="3602128"/>
            <a:ext cx="5454454" cy="291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0CC8B11-D95E-1426-46F6-EA3288026C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4059518"/>
            <a:ext cx="1257475" cy="116221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C3D42C7-D075-A6E5-3945-71EE66E9F6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6884" y="4076700"/>
            <a:ext cx="2154766" cy="241032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FCD8935-1A9F-F35E-6831-CC18661170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1239" y="7067162"/>
            <a:ext cx="2690240" cy="30093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79077AE-8B89-0B6D-1FC4-8EB64A16A1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344738" y="2718656"/>
            <a:ext cx="4530930" cy="265344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E46CF440-7B97-8F1C-DD02-141058B6D6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920270" y="7067162"/>
            <a:ext cx="398716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22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4620D1-8B64-2308-2AF0-D73E8F264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AFE0D4A-E581-2C5A-1E50-8F5CA7142DE3}"/>
              </a:ext>
            </a:extLst>
          </p:cNvPr>
          <p:cNvGrpSpPr/>
          <p:nvPr/>
        </p:nvGrpSpPr>
        <p:grpSpPr>
          <a:xfrm>
            <a:off x="5897880" y="1116666"/>
            <a:ext cx="6492240" cy="1136517"/>
            <a:chOff x="0" y="0"/>
            <a:chExt cx="8656320" cy="1515356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DDD79749-EC86-77FD-D136-28EFB852C47B}"/>
                </a:ext>
              </a:extLst>
            </p:cNvPr>
            <p:cNvSpPr/>
            <p:nvPr/>
          </p:nvSpPr>
          <p:spPr>
            <a:xfrm>
              <a:off x="0" y="1464556"/>
              <a:ext cx="8656320" cy="0"/>
            </a:xfrm>
            <a:prstGeom prst="line">
              <a:avLst/>
            </a:prstGeom>
            <a:ln w="101600" cap="flat">
              <a:solidFill>
                <a:srgbClr val="129A34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BF9D8D5B-4132-54DC-2B68-90D7D4D9BBD4}"/>
                </a:ext>
              </a:extLst>
            </p:cNvPr>
            <p:cNvSpPr/>
            <p:nvPr/>
          </p:nvSpPr>
          <p:spPr>
            <a:xfrm>
              <a:off x="3208162" y="0"/>
              <a:ext cx="2239996" cy="333199"/>
            </a:xfrm>
            <a:custGeom>
              <a:avLst/>
              <a:gdLst/>
              <a:ahLst/>
              <a:cxnLst/>
              <a:rect l="l" t="t" r="r" b="b"/>
              <a:pathLst>
                <a:path w="2239996" h="333199">
                  <a:moveTo>
                    <a:pt x="0" y="0"/>
                  </a:moveTo>
                  <a:lnTo>
                    <a:pt x="2239996" y="0"/>
                  </a:lnTo>
                  <a:lnTo>
                    <a:pt x="2239996" y="333199"/>
                  </a:lnTo>
                  <a:lnTo>
                    <a:pt x="0" y="333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4AC6FA6C-C6E5-E925-AD76-F78CB1ADA444}"/>
              </a:ext>
            </a:extLst>
          </p:cNvPr>
          <p:cNvGrpSpPr/>
          <p:nvPr/>
        </p:nvGrpSpPr>
        <p:grpSpPr>
          <a:xfrm>
            <a:off x="5945505" y="8121783"/>
            <a:ext cx="6492240" cy="1136517"/>
            <a:chOff x="0" y="0"/>
            <a:chExt cx="8656320" cy="1515356"/>
          </a:xfrm>
        </p:grpSpPr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407EEE36-846E-FBBD-DD28-CA33A4F8C299}"/>
                </a:ext>
              </a:extLst>
            </p:cNvPr>
            <p:cNvSpPr/>
            <p:nvPr/>
          </p:nvSpPr>
          <p:spPr>
            <a:xfrm>
              <a:off x="0" y="50800"/>
              <a:ext cx="8656320" cy="0"/>
            </a:xfrm>
            <a:prstGeom prst="line">
              <a:avLst/>
            </a:prstGeom>
            <a:ln w="101600" cap="flat">
              <a:solidFill>
                <a:srgbClr val="129A34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C3BE5852-A98C-4522-A473-3B166B070B1C}"/>
                </a:ext>
              </a:extLst>
            </p:cNvPr>
            <p:cNvSpPr/>
            <p:nvPr/>
          </p:nvSpPr>
          <p:spPr>
            <a:xfrm>
              <a:off x="3144662" y="1182157"/>
              <a:ext cx="2239996" cy="333199"/>
            </a:xfrm>
            <a:custGeom>
              <a:avLst/>
              <a:gdLst/>
              <a:ahLst/>
              <a:cxnLst/>
              <a:rect l="l" t="t" r="r" b="b"/>
              <a:pathLst>
                <a:path w="2239996" h="333199">
                  <a:moveTo>
                    <a:pt x="0" y="0"/>
                  </a:moveTo>
                  <a:lnTo>
                    <a:pt x="2239996" y="0"/>
                  </a:lnTo>
                  <a:lnTo>
                    <a:pt x="2239996" y="333199"/>
                  </a:lnTo>
                  <a:lnTo>
                    <a:pt x="0" y="333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F7894ECC-1D7F-8BC5-D1A8-4C2C4007A484}"/>
              </a:ext>
            </a:extLst>
          </p:cNvPr>
          <p:cNvSpPr/>
          <p:nvPr/>
        </p:nvSpPr>
        <p:spPr>
          <a:xfrm>
            <a:off x="5945505" y="2864974"/>
            <a:ext cx="5490647" cy="5191157"/>
          </a:xfrm>
          <a:custGeom>
            <a:avLst/>
            <a:gdLst/>
            <a:ahLst/>
            <a:cxnLst/>
            <a:rect l="l" t="t" r="r" b="b"/>
            <a:pathLst>
              <a:path w="5490647" h="5191157">
                <a:moveTo>
                  <a:pt x="0" y="0"/>
                </a:moveTo>
                <a:lnTo>
                  <a:pt x="5490647" y="0"/>
                </a:lnTo>
                <a:lnTo>
                  <a:pt x="5490647" y="5191157"/>
                </a:lnTo>
                <a:lnTo>
                  <a:pt x="0" y="51911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686E221B-0690-0E41-EF63-69843239D20A}"/>
              </a:ext>
            </a:extLst>
          </p:cNvPr>
          <p:cNvSpPr txBox="1"/>
          <p:nvPr/>
        </p:nvSpPr>
        <p:spPr>
          <a:xfrm>
            <a:off x="4114800" y="3924300"/>
            <a:ext cx="10363200" cy="22093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576"/>
              </a:lnSpc>
              <a:spcBef>
                <a:spcPct val="0"/>
              </a:spcBef>
            </a:pPr>
            <a:r>
              <a:rPr lang="en-US" sz="10927" dirty="0" err="1">
                <a:solidFill>
                  <a:srgbClr val="0A280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Fazit</a:t>
            </a:r>
            <a:endParaRPr lang="en-US" sz="10927" dirty="0">
              <a:solidFill>
                <a:srgbClr val="0A2803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  <p:extLst>
      <p:ext uri="{BB962C8B-B14F-4D97-AF65-F5344CB8AC3E}">
        <p14:creationId xmlns:p14="http://schemas.microsoft.com/office/powerpoint/2010/main" val="401618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163754" y="2353965"/>
            <a:ext cx="9960491" cy="6117076"/>
            <a:chOff x="0" y="0"/>
            <a:chExt cx="13280655" cy="8156101"/>
          </a:xfrm>
        </p:grpSpPr>
        <p:sp>
          <p:nvSpPr>
            <p:cNvPr id="3" name="TextBox 3"/>
            <p:cNvSpPr txBox="1"/>
            <p:nvPr/>
          </p:nvSpPr>
          <p:spPr>
            <a:xfrm>
              <a:off x="0" y="2280531"/>
              <a:ext cx="13280655" cy="35137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49"/>
                </a:lnSpc>
              </a:pPr>
              <a:r>
                <a:rPr lang="en-US" sz="2499" dirty="0" err="1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Zielgruppeneinordnung</a:t>
              </a:r>
              <a:endParaRPr lang="en-US" sz="2499" dirty="0">
                <a:solidFill>
                  <a:srgbClr val="0A280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algn="ctr">
                <a:lnSpc>
                  <a:spcPts val="4249"/>
                </a:lnSpc>
              </a:pPr>
              <a:r>
                <a:rPr lang="en-US" sz="2499" dirty="0" err="1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Produkt</a:t>
              </a:r>
              <a:endParaRPr lang="en-US" sz="2499" dirty="0">
                <a:solidFill>
                  <a:srgbClr val="0A280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algn="ctr">
                <a:lnSpc>
                  <a:spcPts val="4249"/>
                </a:lnSpc>
              </a:pPr>
              <a:r>
                <a:rPr lang="en-US" sz="2499" dirty="0" err="1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Vor</a:t>
              </a:r>
              <a:r>
                <a:rPr lang="en-US" sz="2499" dirty="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- und </a:t>
              </a:r>
              <a:r>
                <a:rPr lang="en-US" sz="2499" dirty="0" err="1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Nachteile</a:t>
              </a:r>
              <a:endParaRPr lang="en-US" sz="2499" dirty="0">
                <a:solidFill>
                  <a:srgbClr val="0A280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algn="ctr">
                <a:lnSpc>
                  <a:spcPts val="4249"/>
                </a:lnSpc>
              </a:pPr>
              <a:r>
                <a:rPr lang="en-US" sz="2499" dirty="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Was will die </a:t>
              </a:r>
              <a:r>
                <a:rPr lang="en-US" sz="2499" dirty="0" err="1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Zielgruppe</a:t>
              </a:r>
              <a:r>
                <a:rPr lang="en-US" sz="2499" dirty="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?</a:t>
              </a:r>
            </a:p>
            <a:p>
              <a:pPr marL="0" lvl="0" indent="0" algn="ctr">
                <a:lnSpc>
                  <a:spcPts val="4249"/>
                </a:lnSpc>
              </a:pPr>
              <a:r>
                <a:rPr lang="en-US" sz="2499" dirty="0" err="1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Fazit</a:t>
              </a:r>
              <a:endParaRPr lang="en-US" sz="2499" dirty="0">
                <a:solidFill>
                  <a:srgbClr val="0A2803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4" name="AutoShape 4"/>
            <p:cNvSpPr/>
            <p:nvPr/>
          </p:nvSpPr>
          <p:spPr>
            <a:xfrm>
              <a:off x="2312167" y="1464556"/>
              <a:ext cx="8656320" cy="0"/>
            </a:xfrm>
            <a:prstGeom prst="line">
              <a:avLst/>
            </a:prstGeom>
            <a:ln w="101600" cap="flat">
              <a:solidFill>
                <a:srgbClr val="129A34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" name="Freeform 5"/>
            <p:cNvSpPr/>
            <p:nvPr/>
          </p:nvSpPr>
          <p:spPr>
            <a:xfrm>
              <a:off x="5520329" y="0"/>
              <a:ext cx="2239996" cy="333199"/>
            </a:xfrm>
            <a:custGeom>
              <a:avLst/>
              <a:gdLst/>
              <a:ahLst/>
              <a:cxnLst/>
              <a:rect l="l" t="t" r="r" b="b"/>
              <a:pathLst>
                <a:path w="2239996" h="333199">
                  <a:moveTo>
                    <a:pt x="0" y="0"/>
                  </a:moveTo>
                  <a:lnTo>
                    <a:pt x="2239997" y="0"/>
                  </a:lnTo>
                  <a:lnTo>
                    <a:pt x="2239997" y="333199"/>
                  </a:lnTo>
                  <a:lnTo>
                    <a:pt x="0" y="333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AutoShape 6"/>
            <p:cNvSpPr/>
            <p:nvPr/>
          </p:nvSpPr>
          <p:spPr>
            <a:xfrm>
              <a:off x="2312167" y="6691545"/>
              <a:ext cx="8656320" cy="0"/>
            </a:xfrm>
            <a:prstGeom prst="line">
              <a:avLst/>
            </a:prstGeom>
            <a:ln w="101600" cap="flat">
              <a:solidFill>
                <a:srgbClr val="129A34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7"/>
            <p:cNvSpPr/>
            <p:nvPr/>
          </p:nvSpPr>
          <p:spPr>
            <a:xfrm>
              <a:off x="5520329" y="7822902"/>
              <a:ext cx="2239996" cy="333199"/>
            </a:xfrm>
            <a:custGeom>
              <a:avLst/>
              <a:gdLst/>
              <a:ahLst/>
              <a:cxnLst/>
              <a:rect l="l" t="t" r="r" b="b"/>
              <a:pathLst>
                <a:path w="2239996" h="333199">
                  <a:moveTo>
                    <a:pt x="0" y="0"/>
                  </a:moveTo>
                  <a:lnTo>
                    <a:pt x="2239997" y="0"/>
                  </a:lnTo>
                  <a:lnTo>
                    <a:pt x="2239997" y="333199"/>
                  </a:lnTo>
                  <a:lnTo>
                    <a:pt x="0" y="333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590184"/>
            <a:ext cx="8048163" cy="1111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Inhalt</a:t>
            </a:r>
            <a:endParaRPr lang="en-US" sz="6399" dirty="0">
              <a:solidFill>
                <a:srgbClr val="129A3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038622" y="4099272"/>
            <a:ext cx="4210757" cy="3273864"/>
          </a:xfrm>
          <a:custGeom>
            <a:avLst/>
            <a:gdLst/>
            <a:ahLst/>
            <a:cxnLst/>
            <a:rect l="l" t="t" r="r" b="b"/>
            <a:pathLst>
              <a:path w="4210757" h="3273864">
                <a:moveTo>
                  <a:pt x="0" y="0"/>
                </a:moveTo>
                <a:lnTo>
                  <a:pt x="4210756" y="0"/>
                </a:lnTo>
                <a:lnTo>
                  <a:pt x="4210756" y="3273864"/>
                </a:lnTo>
                <a:lnTo>
                  <a:pt x="0" y="3273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TextBox 3"/>
          <p:cNvSpPr txBox="1"/>
          <p:nvPr/>
        </p:nvSpPr>
        <p:spPr>
          <a:xfrm>
            <a:off x="1024384" y="590184"/>
            <a:ext cx="14072064" cy="1111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dirty="0" err="1">
                <a:solidFill>
                  <a:srgbClr val="04202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Fazit</a:t>
            </a:r>
            <a:endParaRPr lang="en-US" sz="6399" dirty="0">
              <a:solidFill>
                <a:srgbClr val="04202E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685800" y="3168963"/>
            <a:ext cx="5686813" cy="1945962"/>
            <a:chOff x="-451445" y="-66675"/>
            <a:chExt cx="7582418" cy="2594616"/>
          </a:xfrm>
        </p:grpSpPr>
        <p:sp>
          <p:nvSpPr>
            <p:cNvPr id="5" name="AutoShape 5"/>
            <p:cNvSpPr/>
            <p:nvPr/>
          </p:nvSpPr>
          <p:spPr>
            <a:xfrm>
              <a:off x="1337753" y="2527941"/>
              <a:ext cx="5793220" cy="0"/>
            </a:xfrm>
            <a:prstGeom prst="line">
              <a:avLst/>
            </a:prstGeom>
            <a:ln w="76200" cap="flat">
              <a:solidFill>
                <a:srgbClr val="ADF5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451445" y="521124"/>
              <a:ext cx="7582418" cy="169627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Kunden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verstehen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nicht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,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warum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man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einen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Rucksack für die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Pflanze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braucht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Wingdings" panose="05000000000000000000" pitchFamily="2" charset="2"/>
                </a:rPr>
                <a:t> der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Wingdings" panose="05000000000000000000" pitchFamily="2" charset="2"/>
                </a:rPr>
                <a:t>Nutzen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Wingdings" panose="05000000000000000000" pitchFamily="2" charset="2"/>
                </a:rPr>
                <a:t>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Wingdings" panose="05000000000000000000" pitchFamily="2" charset="2"/>
                </a:rPr>
                <a:t>ist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Wingdings" panose="05000000000000000000" pitchFamily="2" charset="2"/>
                </a:rPr>
                <a:t>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Wingdings" panose="05000000000000000000" pitchFamily="2" charset="2"/>
                </a:rPr>
                <a:t>nicht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Wingdings" panose="05000000000000000000" pitchFamily="2" charset="2"/>
                </a:rPr>
                <a:t>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Wingdings" panose="05000000000000000000" pitchFamily="2" charset="2"/>
                </a:rPr>
                <a:t>klar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Wingdings" panose="05000000000000000000" pitchFamily="2" charset="2"/>
                </a:rPr>
                <a:t>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Wingdings" panose="05000000000000000000" pitchFamily="2" charset="2"/>
                </a:rPr>
                <a:t>ersichtlich</a:t>
              </a:r>
              <a:endParaRPr lang="en-US" sz="2400" dirty="0">
                <a:solidFill>
                  <a:srgbClr val="04202E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7130973" cy="6322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3919"/>
                </a:lnSpc>
                <a:spcBef>
                  <a:spcPct val="0"/>
                </a:spcBef>
              </a:pPr>
              <a:r>
                <a:rPr lang="en-US" sz="2799" b="1" dirty="0" err="1">
                  <a:solidFill>
                    <a:srgbClr val="04202E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Eindeutigere</a:t>
              </a:r>
              <a:r>
                <a:rPr lang="en-US" sz="2799" b="1" dirty="0">
                  <a:solidFill>
                    <a:srgbClr val="04202E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 </a:t>
              </a:r>
              <a:r>
                <a:rPr lang="en-US" sz="2799" b="1" dirty="0" err="1">
                  <a:solidFill>
                    <a:srgbClr val="04202E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Kommunikation</a:t>
              </a:r>
              <a:endParaRPr lang="en-US" sz="2799" b="1" dirty="0">
                <a:solidFill>
                  <a:srgbClr val="04202E"/>
                </a:solidFill>
                <a:latin typeface="Quicksand Bold"/>
                <a:ea typeface="Quicksand Bold"/>
                <a:cs typeface="Quicksand Bold"/>
                <a:sym typeface="Quicksand Bold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911071" y="4457797"/>
            <a:ext cx="5348229" cy="2886764"/>
            <a:chOff x="0" y="-66675"/>
            <a:chExt cx="7130973" cy="3849019"/>
          </a:xfrm>
        </p:grpSpPr>
        <p:sp>
          <p:nvSpPr>
            <p:cNvPr id="9" name="AutoShape 9"/>
            <p:cNvSpPr/>
            <p:nvPr/>
          </p:nvSpPr>
          <p:spPr>
            <a:xfrm>
              <a:off x="0" y="3782344"/>
              <a:ext cx="5795670" cy="0"/>
            </a:xfrm>
            <a:prstGeom prst="line">
              <a:avLst/>
            </a:prstGeom>
            <a:ln w="76200" cap="flat">
              <a:solidFill>
                <a:srgbClr val="ADF5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559222"/>
              <a:ext cx="7130973" cy="28599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Es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könnte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eine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zweite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Umfrage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gestartet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werden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,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warum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genau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der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Ruckssack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stört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und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ob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eine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Vase (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ein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Glas,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eine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Box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oder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was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komplett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anderes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)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besser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wäre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7130973" cy="6322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 b="1" dirty="0" err="1">
                  <a:solidFill>
                    <a:srgbClr val="04202E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Zielgruppen</a:t>
              </a:r>
              <a:r>
                <a:rPr lang="en-US" sz="2799" b="1" dirty="0">
                  <a:solidFill>
                    <a:srgbClr val="04202E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 </a:t>
              </a:r>
              <a:r>
                <a:rPr lang="en-US" sz="2799" b="1" dirty="0" err="1">
                  <a:solidFill>
                    <a:srgbClr val="04202E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besser</a:t>
              </a:r>
              <a:r>
                <a:rPr lang="en-US" sz="2799" b="1" dirty="0">
                  <a:solidFill>
                    <a:srgbClr val="04202E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 verstehen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407398" y="5595901"/>
            <a:ext cx="6473714" cy="3933822"/>
            <a:chOff x="0" y="-66675"/>
            <a:chExt cx="7223845" cy="3447727"/>
          </a:xfrm>
        </p:grpSpPr>
        <p:sp>
          <p:nvSpPr>
            <p:cNvPr id="13" name="AutoShape 13"/>
            <p:cNvSpPr/>
            <p:nvPr/>
          </p:nvSpPr>
          <p:spPr>
            <a:xfrm flipV="1">
              <a:off x="935325" y="2484482"/>
              <a:ext cx="6288520" cy="0"/>
            </a:xfrm>
            <a:prstGeom prst="line">
              <a:avLst/>
            </a:prstGeom>
            <a:ln w="76200" cap="flat">
              <a:solidFill>
                <a:srgbClr val="ADF5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521123"/>
              <a:ext cx="7136729" cy="28599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Die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Zielgruppe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mochte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den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Rucksackaspekt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am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wenigsten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,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aber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dafür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fanden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sie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alle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anderen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Features cool –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wir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können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einfach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eine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nicht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langweilige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Alternative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zum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Rucksack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machen</a:t>
              </a:r>
              <a:endParaRPr lang="en-US" sz="2400" dirty="0">
                <a:solidFill>
                  <a:srgbClr val="04202E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5755" y="-66675"/>
              <a:ext cx="7136727" cy="6150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3919"/>
                </a:lnSpc>
                <a:spcBef>
                  <a:spcPct val="0"/>
                </a:spcBef>
              </a:pPr>
              <a:r>
                <a:rPr lang="en-US" sz="2799" b="1" dirty="0" err="1">
                  <a:solidFill>
                    <a:srgbClr val="04202E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Vielleicht</a:t>
              </a:r>
              <a:r>
                <a:rPr lang="en-US" sz="2799" b="1" dirty="0">
                  <a:solidFill>
                    <a:srgbClr val="04202E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 </a:t>
              </a:r>
              <a:r>
                <a:rPr lang="en-US" sz="2799" b="1" dirty="0" err="1">
                  <a:solidFill>
                    <a:srgbClr val="04202E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doch</a:t>
              </a:r>
              <a:r>
                <a:rPr lang="en-US" sz="2799" b="1" dirty="0">
                  <a:solidFill>
                    <a:srgbClr val="04202E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 </a:t>
              </a:r>
              <a:r>
                <a:rPr lang="en-US" sz="2799" b="1" dirty="0" err="1">
                  <a:solidFill>
                    <a:srgbClr val="04202E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kein</a:t>
              </a:r>
              <a:r>
                <a:rPr lang="en-US" sz="2799" b="1" dirty="0">
                  <a:solidFill>
                    <a:srgbClr val="04202E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 Rucksack</a:t>
              </a:r>
            </a:p>
          </p:txBody>
        </p:sp>
      </p:grpSp>
      <p:sp>
        <p:nvSpPr>
          <p:cNvPr id="16" name="Freeform 16"/>
          <p:cNvSpPr/>
          <p:nvPr/>
        </p:nvSpPr>
        <p:spPr>
          <a:xfrm>
            <a:off x="15579303" y="714009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7" name="Freeform 17"/>
          <p:cNvSpPr/>
          <p:nvPr/>
        </p:nvSpPr>
        <p:spPr>
          <a:xfrm>
            <a:off x="1024384" y="9529723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6B1B55FA-9C99-D233-C7F4-BFF1410D457D}"/>
              </a:ext>
            </a:extLst>
          </p:cNvPr>
          <p:cNvSpPr/>
          <p:nvPr/>
        </p:nvSpPr>
        <p:spPr>
          <a:xfrm>
            <a:off x="7038622" y="2410677"/>
            <a:ext cx="3553493" cy="1722267"/>
          </a:xfrm>
          <a:custGeom>
            <a:avLst/>
            <a:gdLst/>
            <a:ahLst/>
            <a:cxnLst/>
            <a:rect l="l" t="t" r="r" b="b"/>
            <a:pathLst>
              <a:path w="3553493" h="1722267">
                <a:moveTo>
                  <a:pt x="0" y="0"/>
                </a:moveTo>
                <a:lnTo>
                  <a:pt x="3553493" y="0"/>
                </a:lnTo>
                <a:lnTo>
                  <a:pt x="3553493" y="1722266"/>
                </a:lnTo>
                <a:lnTo>
                  <a:pt x="0" y="17222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C952C0DD-178C-914F-9AA4-8968E7DA7957}"/>
              </a:ext>
            </a:extLst>
          </p:cNvPr>
          <p:cNvSpPr/>
          <p:nvPr/>
        </p:nvSpPr>
        <p:spPr>
          <a:xfrm>
            <a:off x="7239000" y="6161374"/>
            <a:ext cx="2043771" cy="2492404"/>
          </a:xfrm>
          <a:custGeom>
            <a:avLst/>
            <a:gdLst/>
            <a:ahLst/>
            <a:cxnLst/>
            <a:rect l="l" t="t" r="r" b="b"/>
            <a:pathLst>
              <a:path w="2043771" h="2492404">
                <a:moveTo>
                  <a:pt x="0" y="0"/>
                </a:moveTo>
                <a:lnTo>
                  <a:pt x="2043771" y="0"/>
                </a:lnTo>
                <a:lnTo>
                  <a:pt x="2043771" y="2492404"/>
                </a:lnTo>
                <a:lnTo>
                  <a:pt x="0" y="24924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A165690F-98C4-490F-137D-579C63D6B917}"/>
              </a:ext>
            </a:extLst>
          </p:cNvPr>
          <p:cNvSpPr/>
          <p:nvPr/>
        </p:nvSpPr>
        <p:spPr>
          <a:xfrm>
            <a:off x="16049312" y="7833182"/>
            <a:ext cx="2195118" cy="2321495"/>
          </a:xfrm>
          <a:custGeom>
            <a:avLst/>
            <a:gdLst/>
            <a:ahLst/>
            <a:cxnLst/>
            <a:rect l="l" t="t" r="r" b="b"/>
            <a:pathLst>
              <a:path w="2195118" h="2321495">
                <a:moveTo>
                  <a:pt x="0" y="0"/>
                </a:moveTo>
                <a:lnTo>
                  <a:pt x="2195118" y="0"/>
                </a:lnTo>
                <a:lnTo>
                  <a:pt x="2195118" y="2321496"/>
                </a:lnTo>
                <a:lnTo>
                  <a:pt x="0" y="232149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43B5EDD-3096-F635-8533-0D22CD99CB03}"/>
              </a:ext>
            </a:extLst>
          </p:cNvPr>
          <p:cNvSpPr txBox="1"/>
          <p:nvPr/>
        </p:nvSpPr>
        <p:spPr>
          <a:xfrm>
            <a:off x="3276600" y="8877065"/>
            <a:ext cx="533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Sie </a:t>
            </a:r>
            <a:r>
              <a:rPr lang="en-US" sz="1800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fanden</a:t>
            </a:r>
            <a:r>
              <a:rPr lang="en-US" sz="1800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ja </a:t>
            </a:r>
            <a:r>
              <a:rPr lang="en-US" sz="1800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schon</a:t>
            </a:r>
            <a:r>
              <a:rPr lang="en-US" sz="1800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1800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normale</a:t>
            </a:r>
            <a:r>
              <a:rPr lang="en-US" sz="1800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1800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Vasen</a:t>
            </a:r>
            <a:r>
              <a:rPr lang="en-US" sz="1800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1800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sperrig</a:t>
            </a:r>
            <a:r>
              <a:rPr lang="en-US" sz="1800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, </a:t>
            </a:r>
            <a:r>
              <a:rPr lang="en-US" sz="1800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schwer</a:t>
            </a:r>
            <a:r>
              <a:rPr lang="en-US" sz="1800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, </a:t>
            </a:r>
            <a:r>
              <a:rPr lang="en-US" sz="1800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langweilig</a:t>
            </a:r>
            <a:r>
              <a:rPr lang="en-US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und </a:t>
            </a:r>
            <a:r>
              <a:rPr lang="en-US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aber</a:t>
            </a:r>
            <a:r>
              <a:rPr lang="en-US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1800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nicht</a:t>
            </a:r>
            <a:r>
              <a:rPr lang="en-US" sz="1800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1800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fragil</a:t>
            </a:r>
            <a:endParaRPr lang="en-GB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3B362190-453C-8272-0672-C7B5D2E3AB6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86937" y="2542911"/>
            <a:ext cx="4419600" cy="5114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97880" y="1116666"/>
            <a:ext cx="6492240" cy="1136517"/>
            <a:chOff x="0" y="0"/>
            <a:chExt cx="8656320" cy="1515356"/>
          </a:xfrm>
        </p:grpSpPr>
        <p:sp>
          <p:nvSpPr>
            <p:cNvPr id="3" name="AutoShape 3"/>
            <p:cNvSpPr/>
            <p:nvPr/>
          </p:nvSpPr>
          <p:spPr>
            <a:xfrm>
              <a:off x="0" y="1464556"/>
              <a:ext cx="8656320" cy="0"/>
            </a:xfrm>
            <a:prstGeom prst="line">
              <a:avLst/>
            </a:prstGeom>
            <a:ln w="101600" cap="flat">
              <a:solidFill>
                <a:srgbClr val="129A34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Freeform 4"/>
            <p:cNvSpPr/>
            <p:nvPr/>
          </p:nvSpPr>
          <p:spPr>
            <a:xfrm>
              <a:off x="3208162" y="0"/>
              <a:ext cx="2239996" cy="333199"/>
            </a:xfrm>
            <a:custGeom>
              <a:avLst/>
              <a:gdLst/>
              <a:ahLst/>
              <a:cxnLst/>
              <a:rect l="l" t="t" r="r" b="b"/>
              <a:pathLst>
                <a:path w="2239996" h="333199">
                  <a:moveTo>
                    <a:pt x="0" y="0"/>
                  </a:moveTo>
                  <a:lnTo>
                    <a:pt x="2239996" y="0"/>
                  </a:lnTo>
                  <a:lnTo>
                    <a:pt x="2239996" y="333199"/>
                  </a:lnTo>
                  <a:lnTo>
                    <a:pt x="0" y="333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945505" y="8121783"/>
            <a:ext cx="6492240" cy="1136517"/>
            <a:chOff x="0" y="0"/>
            <a:chExt cx="8656320" cy="1515356"/>
          </a:xfrm>
        </p:grpSpPr>
        <p:sp>
          <p:nvSpPr>
            <p:cNvPr id="6" name="AutoShape 6"/>
            <p:cNvSpPr/>
            <p:nvPr/>
          </p:nvSpPr>
          <p:spPr>
            <a:xfrm>
              <a:off x="0" y="50800"/>
              <a:ext cx="8656320" cy="0"/>
            </a:xfrm>
            <a:prstGeom prst="line">
              <a:avLst/>
            </a:prstGeom>
            <a:ln w="101600" cap="flat">
              <a:solidFill>
                <a:srgbClr val="129A34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7"/>
            <p:cNvSpPr/>
            <p:nvPr/>
          </p:nvSpPr>
          <p:spPr>
            <a:xfrm>
              <a:off x="3144662" y="1182157"/>
              <a:ext cx="2239996" cy="333199"/>
            </a:xfrm>
            <a:custGeom>
              <a:avLst/>
              <a:gdLst/>
              <a:ahLst/>
              <a:cxnLst/>
              <a:rect l="l" t="t" r="r" b="b"/>
              <a:pathLst>
                <a:path w="2239996" h="333199">
                  <a:moveTo>
                    <a:pt x="0" y="0"/>
                  </a:moveTo>
                  <a:lnTo>
                    <a:pt x="2239996" y="0"/>
                  </a:lnTo>
                  <a:lnTo>
                    <a:pt x="2239996" y="333199"/>
                  </a:lnTo>
                  <a:lnTo>
                    <a:pt x="0" y="333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" name="Freeform 8"/>
          <p:cNvSpPr/>
          <p:nvPr/>
        </p:nvSpPr>
        <p:spPr>
          <a:xfrm>
            <a:off x="5945505" y="2864974"/>
            <a:ext cx="5490647" cy="5191157"/>
          </a:xfrm>
          <a:custGeom>
            <a:avLst/>
            <a:gdLst/>
            <a:ahLst/>
            <a:cxnLst/>
            <a:rect l="l" t="t" r="r" b="b"/>
            <a:pathLst>
              <a:path w="5490647" h="5191157">
                <a:moveTo>
                  <a:pt x="0" y="0"/>
                </a:moveTo>
                <a:lnTo>
                  <a:pt x="5490647" y="0"/>
                </a:lnTo>
                <a:lnTo>
                  <a:pt x="5490647" y="5191157"/>
                </a:lnTo>
                <a:lnTo>
                  <a:pt x="0" y="51911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TextBox 9"/>
          <p:cNvSpPr txBox="1"/>
          <p:nvPr/>
        </p:nvSpPr>
        <p:spPr>
          <a:xfrm>
            <a:off x="4724400" y="4059656"/>
            <a:ext cx="8839200" cy="22093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576"/>
              </a:lnSpc>
              <a:spcBef>
                <a:spcPct val="0"/>
              </a:spcBef>
            </a:pPr>
            <a:r>
              <a:rPr lang="en-US" sz="10927" dirty="0" err="1">
                <a:solidFill>
                  <a:srgbClr val="0A280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Zielgruppe</a:t>
            </a:r>
            <a:endParaRPr lang="en-US" sz="10927" dirty="0">
              <a:solidFill>
                <a:srgbClr val="0A2803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04875"/>
            <a:ext cx="12079834" cy="1111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Zielgruppeneinordnung</a:t>
            </a:r>
            <a:endParaRPr lang="en-US" sz="6399" dirty="0">
              <a:solidFill>
                <a:srgbClr val="129A3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1028" name="Picture 4" descr="Google Formulare-Antwortdiagramm. Titel der Frage: Haben Sie Pflanzen in der Wohnung und/oder im Garten?. Anzahl der Antworten: 22 Antworten.">
            <a:extLst>
              <a:ext uri="{FF2B5EF4-FFF2-40B4-BE49-F238E27FC236}">
                <a16:creationId xmlns:a16="http://schemas.microsoft.com/office/drawing/2014/main" id="{A3F217F1-900D-5B06-5995-DC4C02D51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17739"/>
            <a:ext cx="17027794" cy="716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8093B8-D68A-2496-2A16-C816B7071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CC40686-7FBE-D237-060F-28A9CCD91878}"/>
              </a:ext>
            </a:extLst>
          </p:cNvPr>
          <p:cNvSpPr txBox="1"/>
          <p:nvPr/>
        </p:nvSpPr>
        <p:spPr>
          <a:xfrm>
            <a:off x="1028700" y="904875"/>
            <a:ext cx="12079834" cy="1111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Zielgruppeneinordnung</a:t>
            </a:r>
            <a:endParaRPr lang="en-US" sz="6399" dirty="0">
              <a:solidFill>
                <a:srgbClr val="129A3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E7A8D3B-0785-D6AD-BD93-D8742DAD1A73}"/>
              </a:ext>
            </a:extLst>
          </p:cNvPr>
          <p:cNvSpPr txBox="1"/>
          <p:nvPr/>
        </p:nvSpPr>
        <p:spPr>
          <a:xfrm>
            <a:off x="1028700" y="8772525"/>
            <a:ext cx="5219700" cy="468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079"/>
              </a:lnSpc>
            </a:pPr>
            <a:r>
              <a:rPr lang="en-US" sz="24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1. </a:t>
            </a:r>
            <a:r>
              <a:rPr lang="en-US" sz="2400" b="1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Zimmerpflanzen</a:t>
            </a:r>
            <a:endParaRPr lang="en-US" sz="2400" b="1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8697993-370B-5DAA-F937-974F8AF3396C}"/>
              </a:ext>
            </a:extLst>
          </p:cNvPr>
          <p:cNvSpPr txBox="1"/>
          <p:nvPr/>
        </p:nvSpPr>
        <p:spPr>
          <a:xfrm>
            <a:off x="7574570" y="8772525"/>
            <a:ext cx="3855430" cy="468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079"/>
              </a:lnSpc>
            </a:pPr>
            <a:r>
              <a:rPr lang="en-US" sz="24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2. </a:t>
            </a:r>
            <a:r>
              <a:rPr lang="en-US" sz="2400" b="1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Gartenpflanzen</a:t>
            </a:r>
            <a:endParaRPr lang="en-US" sz="2400" b="1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B55896CF-F6EC-55AA-AEDA-D0AE5C0E5992}"/>
              </a:ext>
            </a:extLst>
          </p:cNvPr>
          <p:cNvSpPr txBox="1"/>
          <p:nvPr/>
        </p:nvSpPr>
        <p:spPr>
          <a:xfrm>
            <a:off x="14120440" y="8772525"/>
            <a:ext cx="3138860" cy="993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079"/>
              </a:lnSpc>
            </a:pPr>
            <a:r>
              <a:rPr lang="en-US" sz="24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2. </a:t>
            </a:r>
            <a:r>
              <a:rPr lang="en-US" sz="2400" b="1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Bäume</a:t>
            </a:r>
            <a:r>
              <a:rPr lang="en-US" sz="24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2400" b="1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Sträucher</a:t>
            </a:r>
            <a:r>
              <a:rPr lang="en-US" sz="24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, etc.</a:t>
            </a:r>
          </a:p>
        </p:txBody>
      </p:sp>
      <p:pic>
        <p:nvPicPr>
          <p:cNvPr id="8194" name="Picture 2" descr="Google Formulare-Antwortdiagramm. Titel der Frage: Welche Art von Pflanzen besitzen Sie hauptsächlich?. Anzahl der Antworten: 22 Antworten.">
            <a:extLst>
              <a:ext uri="{FF2B5EF4-FFF2-40B4-BE49-F238E27FC236}">
                <a16:creationId xmlns:a16="http://schemas.microsoft.com/office/drawing/2014/main" id="{EF8AFFDF-9549-4D28-0584-A7DF59A6F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016718"/>
            <a:ext cx="13716000" cy="652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19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E5C251-9FCD-7187-4B1B-B58A6E4AC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82C5891C-94E3-A659-4966-AA6AF0F8941E}"/>
              </a:ext>
            </a:extLst>
          </p:cNvPr>
          <p:cNvSpPr txBox="1"/>
          <p:nvPr/>
        </p:nvSpPr>
        <p:spPr>
          <a:xfrm>
            <a:off x="1028700" y="904875"/>
            <a:ext cx="12079834" cy="1111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Zielgruppeneinordnung</a:t>
            </a:r>
            <a:endParaRPr lang="en-US" sz="6399" dirty="0">
              <a:solidFill>
                <a:srgbClr val="129A3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7FCFC4BB-311D-8620-913A-34AA37859BF0}"/>
              </a:ext>
            </a:extLst>
          </p:cNvPr>
          <p:cNvSpPr txBox="1"/>
          <p:nvPr/>
        </p:nvSpPr>
        <p:spPr>
          <a:xfrm>
            <a:off x="1028700" y="8772525"/>
            <a:ext cx="5219700" cy="9939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079"/>
              </a:lnSpc>
            </a:pPr>
            <a:r>
              <a:rPr lang="en-US" sz="24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1. Allgemeine </a:t>
            </a:r>
            <a:r>
              <a:rPr lang="en-US" sz="2400" b="1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Pflanzenzuneigung</a:t>
            </a:r>
            <a:r>
              <a:rPr lang="en-US" sz="24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/</a:t>
            </a:r>
            <a:r>
              <a:rPr lang="en-US" sz="2400" b="1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Hobbygärtner</a:t>
            </a:r>
            <a:endParaRPr lang="en-US" sz="2400" b="1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63B49CA8-7443-D4B0-C01F-0D4C6AB09C20}"/>
              </a:ext>
            </a:extLst>
          </p:cNvPr>
          <p:cNvSpPr txBox="1"/>
          <p:nvPr/>
        </p:nvSpPr>
        <p:spPr>
          <a:xfrm>
            <a:off x="7574570" y="8772525"/>
            <a:ext cx="3855430" cy="9939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079"/>
              </a:lnSpc>
            </a:pPr>
            <a:r>
              <a:rPr lang="en-US" sz="24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2. Indoor/ </a:t>
            </a:r>
            <a:r>
              <a:rPr lang="en-US" sz="2400" b="1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Wohnungsgärtner</a:t>
            </a:r>
            <a:endParaRPr lang="en-US" sz="2400" b="1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EE22566C-38CC-28EB-B432-CE6B9D822671}"/>
              </a:ext>
            </a:extLst>
          </p:cNvPr>
          <p:cNvSpPr txBox="1"/>
          <p:nvPr/>
        </p:nvSpPr>
        <p:spPr>
          <a:xfrm>
            <a:off x="14120440" y="8772525"/>
            <a:ext cx="3138860" cy="993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079"/>
              </a:lnSpc>
            </a:pPr>
            <a:r>
              <a:rPr lang="en-US" sz="24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2. DIY-Projekt-</a:t>
            </a:r>
            <a:r>
              <a:rPr lang="en-US" sz="2400" b="1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Begeisterte</a:t>
            </a:r>
            <a:endParaRPr lang="en-US" sz="2400" b="1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026" name="Picture 2" descr="Google Formulare-Antwortdiagramm. Titel der Frage: Zu welcher Gruppe ordnen Sie sich eher zu?. Anzahl der Antworten: 22 Antworten.">
            <a:extLst>
              <a:ext uri="{FF2B5EF4-FFF2-40B4-BE49-F238E27FC236}">
                <a16:creationId xmlns:a16="http://schemas.microsoft.com/office/drawing/2014/main" id="{53CF82F3-0689-EEDD-F0F0-CD6F90758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349" y="2093914"/>
            <a:ext cx="12825302" cy="609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565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4C8564-A8AC-E0A0-5AF1-1B5BD6875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91847EE9-AC50-D91B-92FB-82B147151184}"/>
              </a:ext>
            </a:extLst>
          </p:cNvPr>
          <p:cNvSpPr txBox="1"/>
          <p:nvPr/>
        </p:nvSpPr>
        <p:spPr>
          <a:xfrm>
            <a:off x="1028700" y="904875"/>
            <a:ext cx="12079834" cy="1111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Zielgruppeneinordnung</a:t>
            </a:r>
            <a:endParaRPr lang="en-US" sz="6399" dirty="0">
              <a:solidFill>
                <a:srgbClr val="129A3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40582F84-29D2-AB1C-FDE8-36103528AB49}"/>
              </a:ext>
            </a:extLst>
          </p:cNvPr>
          <p:cNvSpPr txBox="1"/>
          <p:nvPr/>
        </p:nvSpPr>
        <p:spPr>
          <a:xfrm>
            <a:off x="1028700" y="8772525"/>
            <a:ext cx="5219700" cy="468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079"/>
              </a:lnSpc>
            </a:pPr>
            <a:r>
              <a:rPr lang="en-US" sz="24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1. Hobby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83FB1C4-8280-9D7B-DFD7-ECFFB980B8FF}"/>
              </a:ext>
            </a:extLst>
          </p:cNvPr>
          <p:cNvSpPr txBox="1"/>
          <p:nvPr/>
        </p:nvSpPr>
        <p:spPr>
          <a:xfrm>
            <a:off x="7574570" y="8772525"/>
            <a:ext cx="3855430" cy="468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079"/>
              </a:lnSpc>
            </a:pPr>
            <a:r>
              <a:rPr lang="en-US" sz="24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2. </a:t>
            </a:r>
            <a:r>
              <a:rPr lang="en-US" sz="2400" b="1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Selbstversorgung</a:t>
            </a:r>
            <a:endParaRPr lang="en-US" sz="2400" b="1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7AF991F1-BF5F-7BCD-D4AA-A04A3C9FE37F}"/>
              </a:ext>
            </a:extLst>
          </p:cNvPr>
          <p:cNvSpPr txBox="1"/>
          <p:nvPr/>
        </p:nvSpPr>
        <p:spPr>
          <a:xfrm>
            <a:off x="14120440" y="8772525"/>
            <a:ext cx="3138860" cy="993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079"/>
              </a:lnSpc>
            </a:pPr>
            <a:r>
              <a:rPr lang="en-US" sz="24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3. </a:t>
            </a:r>
            <a:r>
              <a:rPr lang="en-US" sz="2400" b="1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Kräuteraffinität</a:t>
            </a:r>
            <a:r>
              <a:rPr lang="en-US" sz="24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/ Gesundheit</a:t>
            </a:r>
          </a:p>
        </p:txBody>
      </p:sp>
      <p:pic>
        <p:nvPicPr>
          <p:cNvPr id="2050" name="Picture 2" descr="Google Formulare-Antwortdiagramm. Titel der Frage: Welche Gründe haben Sie Pflanzen zu ziehen?. Anzahl der Antworten: 22 Antworten.">
            <a:extLst>
              <a:ext uri="{FF2B5EF4-FFF2-40B4-BE49-F238E27FC236}">
                <a16:creationId xmlns:a16="http://schemas.microsoft.com/office/drawing/2014/main" id="{EC0A9A16-9723-A236-267B-62AEA4E58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92149"/>
            <a:ext cx="14020800" cy="666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915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F79234-EC0E-A71D-20FE-CA38C9864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896F2A8-CBFD-A2A3-5CC9-C0B9361F5E8D}"/>
              </a:ext>
            </a:extLst>
          </p:cNvPr>
          <p:cNvGrpSpPr/>
          <p:nvPr/>
        </p:nvGrpSpPr>
        <p:grpSpPr>
          <a:xfrm>
            <a:off x="5897880" y="1116666"/>
            <a:ext cx="6492240" cy="1136517"/>
            <a:chOff x="0" y="0"/>
            <a:chExt cx="8656320" cy="1515356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C25C2507-C760-33B9-A0D5-4D75D3FDF3D2}"/>
                </a:ext>
              </a:extLst>
            </p:cNvPr>
            <p:cNvSpPr/>
            <p:nvPr/>
          </p:nvSpPr>
          <p:spPr>
            <a:xfrm>
              <a:off x="0" y="1464556"/>
              <a:ext cx="8656320" cy="0"/>
            </a:xfrm>
            <a:prstGeom prst="line">
              <a:avLst/>
            </a:prstGeom>
            <a:ln w="101600" cap="flat">
              <a:solidFill>
                <a:srgbClr val="129A34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8747C65F-0CF7-A7B0-F855-B3624C2747FE}"/>
                </a:ext>
              </a:extLst>
            </p:cNvPr>
            <p:cNvSpPr/>
            <p:nvPr/>
          </p:nvSpPr>
          <p:spPr>
            <a:xfrm>
              <a:off x="3208162" y="0"/>
              <a:ext cx="2239996" cy="333199"/>
            </a:xfrm>
            <a:custGeom>
              <a:avLst/>
              <a:gdLst/>
              <a:ahLst/>
              <a:cxnLst/>
              <a:rect l="l" t="t" r="r" b="b"/>
              <a:pathLst>
                <a:path w="2239996" h="333199">
                  <a:moveTo>
                    <a:pt x="0" y="0"/>
                  </a:moveTo>
                  <a:lnTo>
                    <a:pt x="2239996" y="0"/>
                  </a:lnTo>
                  <a:lnTo>
                    <a:pt x="2239996" y="333199"/>
                  </a:lnTo>
                  <a:lnTo>
                    <a:pt x="0" y="333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95813113-4B95-0F0A-3F0F-412C718330D7}"/>
              </a:ext>
            </a:extLst>
          </p:cNvPr>
          <p:cNvGrpSpPr/>
          <p:nvPr/>
        </p:nvGrpSpPr>
        <p:grpSpPr>
          <a:xfrm>
            <a:off x="5945505" y="8121783"/>
            <a:ext cx="6492240" cy="1136517"/>
            <a:chOff x="0" y="0"/>
            <a:chExt cx="8656320" cy="1515356"/>
          </a:xfrm>
        </p:grpSpPr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897900B7-4683-BFC7-7733-064E0FDA4DC0}"/>
                </a:ext>
              </a:extLst>
            </p:cNvPr>
            <p:cNvSpPr/>
            <p:nvPr/>
          </p:nvSpPr>
          <p:spPr>
            <a:xfrm>
              <a:off x="0" y="50800"/>
              <a:ext cx="8656320" cy="0"/>
            </a:xfrm>
            <a:prstGeom prst="line">
              <a:avLst/>
            </a:prstGeom>
            <a:ln w="101600" cap="flat">
              <a:solidFill>
                <a:srgbClr val="129A34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C10B0A1D-5BCC-6ACA-2B64-463255937918}"/>
                </a:ext>
              </a:extLst>
            </p:cNvPr>
            <p:cNvSpPr/>
            <p:nvPr/>
          </p:nvSpPr>
          <p:spPr>
            <a:xfrm>
              <a:off x="3144662" y="1182157"/>
              <a:ext cx="2239996" cy="333199"/>
            </a:xfrm>
            <a:custGeom>
              <a:avLst/>
              <a:gdLst/>
              <a:ahLst/>
              <a:cxnLst/>
              <a:rect l="l" t="t" r="r" b="b"/>
              <a:pathLst>
                <a:path w="2239996" h="333199">
                  <a:moveTo>
                    <a:pt x="0" y="0"/>
                  </a:moveTo>
                  <a:lnTo>
                    <a:pt x="2239996" y="0"/>
                  </a:lnTo>
                  <a:lnTo>
                    <a:pt x="2239996" y="333199"/>
                  </a:lnTo>
                  <a:lnTo>
                    <a:pt x="0" y="333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D3A08299-2EE9-A596-5700-BD882C607788}"/>
              </a:ext>
            </a:extLst>
          </p:cNvPr>
          <p:cNvSpPr/>
          <p:nvPr/>
        </p:nvSpPr>
        <p:spPr>
          <a:xfrm>
            <a:off x="5945505" y="2864974"/>
            <a:ext cx="5490647" cy="5191157"/>
          </a:xfrm>
          <a:custGeom>
            <a:avLst/>
            <a:gdLst/>
            <a:ahLst/>
            <a:cxnLst/>
            <a:rect l="l" t="t" r="r" b="b"/>
            <a:pathLst>
              <a:path w="5490647" h="5191157">
                <a:moveTo>
                  <a:pt x="0" y="0"/>
                </a:moveTo>
                <a:lnTo>
                  <a:pt x="5490647" y="0"/>
                </a:lnTo>
                <a:lnTo>
                  <a:pt x="5490647" y="5191157"/>
                </a:lnTo>
                <a:lnTo>
                  <a:pt x="0" y="51911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EC763E61-B0AE-EDF2-CC5B-5AFCC8A6C538}"/>
              </a:ext>
            </a:extLst>
          </p:cNvPr>
          <p:cNvSpPr txBox="1"/>
          <p:nvPr/>
        </p:nvSpPr>
        <p:spPr>
          <a:xfrm>
            <a:off x="4724400" y="3924300"/>
            <a:ext cx="8839200" cy="22093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576"/>
              </a:lnSpc>
              <a:spcBef>
                <a:spcPct val="0"/>
              </a:spcBef>
            </a:pPr>
            <a:r>
              <a:rPr lang="en-US" sz="10927" dirty="0" err="1">
                <a:solidFill>
                  <a:srgbClr val="0A280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Produkt</a:t>
            </a:r>
            <a:endParaRPr lang="en-US" sz="10927" dirty="0">
              <a:solidFill>
                <a:srgbClr val="0A2803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  <p:extLst>
      <p:ext uri="{BB962C8B-B14F-4D97-AF65-F5344CB8AC3E}">
        <p14:creationId xmlns:p14="http://schemas.microsoft.com/office/powerpoint/2010/main" val="679615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F9A3C7-1667-EED8-65B8-FCE95B0CF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C5FA332E-29FA-BE34-EFE8-61E36F6BEB20}"/>
              </a:ext>
            </a:extLst>
          </p:cNvPr>
          <p:cNvSpPr txBox="1"/>
          <p:nvPr/>
        </p:nvSpPr>
        <p:spPr>
          <a:xfrm>
            <a:off x="1028700" y="904875"/>
            <a:ext cx="14592300" cy="11118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Was </a:t>
            </a:r>
            <a:r>
              <a:rPr lang="en-US" sz="6399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denkt</a:t>
            </a:r>
            <a:r>
              <a:rPr lang="en-US" sz="6399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die </a:t>
            </a:r>
            <a:r>
              <a:rPr lang="en-US" sz="6399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Zielgruppe</a:t>
            </a:r>
            <a:r>
              <a:rPr lang="en-US" sz="6399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6399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dazu</a:t>
            </a:r>
            <a:r>
              <a:rPr lang="en-US" sz="6399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?</a:t>
            </a:r>
          </a:p>
        </p:txBody>
      </p:sp>
      <p:pic>
        <p:nvPicPr>
          <p:cNvPr id="3074" name="Picture 2" descr="Google Formulare-Antwortdiagramm. Titel der Frage: Wie gut finden Sie Unsere Grundidee? (Smart Rucksack aus recyceltem Rucksack und Altkleidung als Blumentopf). Anzahl der Antworten: 22 Antworten.">
            <a:extLst>
              <a:ext uri="{FF2B5EF4-FFF2-40B4-BE49-F238E27FC236}">
                <a16:creationId xmlns:a16="http://schemas.microsoft.com/office/drawing/2014/main" id="{F9269807-2E64-B2A0-8615-59937B86E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24100"/>
            <a:ext cx="15087600" cy="684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171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Benutzerdefiniert</PresentationFormat>
  <Paragraphs>52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Quicksand Bold</vt:lpstr>
      <vt:lpstr>Calibri</vt:lpstr>
      <vt:lpstr>Arial</vt:lpstr>
      <vt:lpstr>Quicksand</vt:lpstr>
      <vt:lpstr>League Spartan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Plant2Go_PresentationTemplate</dc:title>
  <dc:creator>Wenxi Yang</dc:creator>
  <cp:lastModifiedBy>Wenxi Yang</cp:lastModifiedBy>
  <cp:revision>5</cp:revision>
  <dcterms:created xsi:type="dcterms:W3CDTF">2006-08-16T00:00:00Z</dcterms:created>
  <dcterms:modified xsi:type="dcterms:W3CDTF">2024-11-13T20:18:38Z</dcterms:modified>
  <dc:identifier>DAGVs7Dj-us</dc:identifier>
</cp:coreProperties>
</file>