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8288000" cy="10287000"/>
  <p:notesSz cx="6858000" cy="9144000"/>
  <p:embeddedFontLst>
    <p:embeddedFont>
      <p:font typeface="League Spartan" panose="020B0604020202020204" charset="0"/>
      <p:regular r:id="rId10"/>
    </p:embeddedFont>
    <p:embeddedFont>
      <p:font typeface="Quicksand" panose="020B0604020202020204" charset="0"/>
      <p:regular r:id="rId11"/>
    </p:embeddedFont>
    <p:embeddedFont>
      <p:font typeface="Quicksand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E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7.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5319627"/>
            <a:chOff x="0" y="618044"/>
            <a:chExt cx="20701291" cy="7092835"/>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3736919"/>
            </a:xfrm>
            <a:prstGeom prst="rect">
              <a:avLst/>
            </a:prstGeom>
          </p:spPr>
          <p:txBody>
            <a:bodyPr lIns="0" tIns="0" rIns="0" bIns="0" rtlCol="0" anchor="t">
              <a:spAutoFit/>
            </a:bodyPr>
            <a:lstStyle/>
            <a:p>
              <a:pPr marL="0" lvl="0" indent="0" algn="ctr">
                <a:lnSpc>
                  <a:spcPts val="22509"/>
                </a:lnSpc>
                <a:spcBef>
                  <a:spcPct val="0"/>
                </a:spcBef>
              </a:pPr>
              <a:r>
                <a:rPr lang="en-US" sz="16600" dirty="0">
                  <a:solidFill>
                    <a:srgbClr val="D55672"/>
                  </a:solidFill>
                  <a:latin typeface="League Spartan"/>
                  <a:ea typeface="League Spartan"/>
                  <a:cs typeface="League Spartan"/>
                  <a:sym typeface="League Spartan"/>
                </a:rPr>
                <a:t> 07.11.2024</a:t>
              </a:r>
              <a:endParaRPr lang="en-US" sz="27800" dirty="0">
                <a:solidFill>
                  <a:srgbClr val="0A2803"/>
                </a:solidFill>
                <a:latin typeface="League Spartan"/>
                <a:ea typeface="League Spartan"/>
                <a:cs typeface="League Spartan"/>
                <a:sym typeface="League Spartan"/>
              </a:endParaRPr>
            </a:p>
          </p:txBody>
        </p:sp>
        <p:sp>
          <p:nvSpPr>
            <p:cNvPr id="11" name="TextBox 11"/>
            <p:cNvSpPr txBox="1"/>
            <p:nvPr/>
          </p:nvSpPr>
          <p:spPr>
            <a:xfrm>
              <a:off x="1829704" y="5410506"/>
              <a:ext cx="16296070" cy="2300373"/>
            </a:xfrm>
            <a:prstGeom prst="rect">
              <a:avLst/>
            </a:prstGeom>
          </p:spPr>
          <p:txBody>
            <a:bodyPr lIns="0" tIns="0" rIns="0" bIns="0" rtlCol="0" anchor="t">
              <a:spAutoFit/>
            </a:bodyPr>
            <a:lstStyle/>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 Service Flip</a:t>
              </a:r>
            </a:p>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Assumption Matrix</a:t>
              </a: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357771"/>
            <a:ext cx="2968853" cy="2968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163754" y="2353965"/>
            <a:ext cx="9960491" cy="6117076"/>
            <a:chOff x="0" y="0"/>
            <a:chExt cx="13280655" cy="8156101"/>
          </a:xfrm>
        </p:grpSpPr>
        <p:sp>
          <p:nvSpPr>
            <p:cNvPr id="3" name="TextBox 3"/>
            <p:cNvSpPr txBox="1"/>
            <p:nvPr/>
          </p:nvSpPr>
          <p:spPr>
            <a:xfrm>
              <a:off x="0" y="2280531"/>
              <a:ext cx="13280655" cy="3513783"/>
            </a:xfrm>
            <a:prstGeom prst="rect">
              <a:avLst/>
            </a:prstGeom>
          </p:spPr>
          <p:txBody>
            <a:bodyPr lIns="0" tIns="0" rIns="0" bIns="0" rtlCol="0" anchor="t">
              <a:spAutoFit/>
            </a:bodyPr>
            <a:lstStyle/>
            <a:p>
              <a:pPr algn="ctr">
                <a:lnSpc>
                  <a:spcPts val="4249"/>
                </a:lnSpc>
              </a:pPr>
              <a:r>
                <a:rPr lang="de-AT" sz="2499" dirty="0">
                  <a:solidFill>
                    <a:srgbClr val="0A2803"/>
                  </a:solidFill>
                  <a:latin typeface="Quicksand"/>
                  <a:ea typeface="Quicksand"/>
                  <a:cs typeface="Quicksand"/>
                  <a:sym typeface="Quicksand"/>
                </a:rPr>
                <a:t>Projekt-Einführung</a:t>
              </a:r>
            </a:p>
            <a:p>
              <a:pPr algn="ctr">
                <a:lnSpc>
                  <a:spcPts val="4249"/>
                </a:lnSpc>
              </a:pPr>
              <a:r>
                <a:rPr lang="en-US" sz="2499" dirty="0">
                  <a:solidFill>
                    <a:srgbClr val="0A2803"/>
                  </a:solidFill>
                  <a:latin typeface="Quicksand"/>
                  <a:ea typeface="Quicksand"/>
                  <a:cs typeface="Quicksand"/>
                  <a:sym typeface="Quicksand"/>
                </a:rPr>
                <a:t>Personas</a:t>
              </a:r>
            </a:p>
            <a:p>
              <a:pPr algn="ctr">
                <a:lnSpc>
                  <a:spcPts val="4249"/>
                </a:lnSpc>
              </a:pPr>
              <a:r>
                <a:rPr lang="en-US" sz="2499" dirty="0">
                  <a:solidFill>
                    <a:srgbClr val="0A2803"/>
                  </a:solidFill>
                  <a:latin typeface="Quicksand"/>
                  <a:ea typeface="Quicksand"/>
                  <a:cs typeface="Quicksand"/>
                  <a:sym typeface="Quicksand"/>
                </a:rPr>
                <a:t>Service Flip</a:t>
              </a:r>
            </a:p>
            <a:p>
              <a:pPr algn="ctr">
                <a:lnSpc>
                  <a:spcPts val="4249"/>
                </a:lnSpc>
              </a:pPr>
              <a:r>
                <a:rPr lang="en-US" sz="2499" dirty="0">
                  <a:solidFill>
                    <a:srgbClr val="0A2803"/>
                  </a:solidFill>
                  <a:latin typeface="Quicksand"/>
                  <a:ea typeface="Quicksand"/>
                  <a:cs typeface="Quicksand"/>
                  <a:sym typeface="Quicksand"/>
                </a:rPr>
                <a:t>Assumption-Matrix</a:t>
              </a:r>
            </a:p>
            <a:p>
              <a:pPr marL="0" lvl="0" indent="0" algn="ctr">
                <a:lnSpc>
                  <a:spcPts val="4249"/>
                </a:lnSpc>
              </a:pPr>
              <a:r>
                <a:rPr lang="de-AT" sz="2499" dirty="0">
                  <a:solidFill>
                    <a:srgbClr val="0A2803"/>
                  </a:solidFill>
                  <a:latin typeface="Quicksand"/>
                  <a:ea typeface="Quicksand"/>
                  <a:cs typeface="Quicksand"/>
                  <a:sym typeface="Quicksand"/>
                </a:rPr>
                <a:t>W-Fragen</a:t>
              </a:r>
            </a:p>
          </p:txBody>
        </p:sp>
        <p:sp>
          <p:nvSpPr>
            <p:cNvPr id="4" name="AutoShape 4"/>
            <p:cNvSpPr/>
            <p:nvPr/>
          </p:nvSpPr>
          <p:spPr>
            <a:xfrm>
              <a:off x="2312167" y="1464556"/>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5" name="Freeform 5"/>
            <p:cNvSpPr/>
            <p:nvPr/>
          </p:nvSpPr>
          <p:spPr>
            <a:xfrm>
              <a:off x="5520329" y="0"/>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6" name="AutoShape 6"/>
            <p:cNvSpPr/>
            <p:nvPr/>
          </p:nvSpPr>
          <p:spPr>
            <a:xfrm>
              <a:off x="2312167" y="6691545"/>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5520329" y="7822902"/>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sp>
        <p:nvSpPr>
          <p:cNvPr id="8" name="TextBox 8"/>
          <p:cNvSpPr txBox="1"/>
          <p:nvPr/>
        </p:nvSpPr>
        <p:spPr>
          <a:xfrm>
            <a:off x="1028700" y="590184"/>
            <a:ext cx="8048163" cy="1111843"/>
          </a:xfrm>
          <a:prstGeom prst="rect">
            <a:avLst/>
          </a:prstGeom>
        </p:spPr>
        <p:txBody>
          <a:bodyPr lIns="0" tIns="0" rIns="0" bIns="0" rtlCol="0" anchor="t">
            <a:spAutoFit/>
          </a:bodyPr>
          <a:lstStyle/>
          <a:p>
            <a:pPr marL="0" lvl="0" indent="0" algn="l">
              <a:lnSpc>
                <a:spcPts val="8959"/>
              </a:lnSpc>
              <a:spcBef>
                <a:spcPct val="0"/>
              </a:spcBef>
            </a:pPr>
            <a:r>
              <a:rPr lang="en-US" sz="6399" dirty="0" err="1">
                <a:solidFill>
                  <a:srgbClr val="129A34"/>
                </a:solidFill>
                <a:latin typeface="League Spartan"/>
                <a:ea typeface="League Spartan"/>
                <a:cs typeface="League Spartan"/>
                <a:sym typeface="League Spartan"/>
              </a:rPr>
              <a:t>Einführung</a:t>
            </a:r>
            <a:endParaRPr lang="en-US" sz="6399" dirty="0">
              <a:solidFill>
                <a:srgbClr val="129A34"/>
              </a:solidFill>
              <a:latin typeface="League Spartan"/>
              <a:ea typeface="League Spartan"/>
              <a:cs typeface="League Spartan"/>
              <a:sym typeface="League Spartan"/>
            </a:endParaRPr>
          </a:p>
        </p:txBody>
      </p:sp>
      <p:sp>
        <p:nvSpPr>
          <p:cNvPr id="9" name="Freeform 5">
            <a:extLst>
              <a:ext uri="{FF2B5EF4-FFF2-40B4-BE49-F238E27FC236}">
                <a16:creationId xmlns:a16="http://schemas.microsoft.com/office/drawing/2014/main" id="{68180F46-2C5A-A82C-061A-AF76A75B1C6F}"/>
              </a:ext>
            </a:extLst>
          </p:cNvPr>
          <p:cNvSpPr/>
          <p:nvPr/>
        </p:nvSpPr>
        <p:spPr>
          <a:xfrm rot="10800000">
            <a:off x="8549339" y="854147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Freeform 5">
            <a:extLst>
              <a:ext uri="{FF2B5EF4-FFF2-40B4-BE49-F238E27FC236}">
                <a16:creationId xmlns:a16="http://schemas.microsoft.com/office/drawing/2014/main" id="{C546C34A-D3DF-F871-D6A0-82E708754405}"/>
              </a:ext>
            </a:extLst>
          </p:cNvPr>
          <p:cNvSpPr/>
          <p:nvPr/>
        </p:nvSpPr>
        <p:spPr>
          <a:xfrm>
            <a:off x="8549338" y="1711882"/>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Unser </a:t>
            </a:r>
            <a:r>
              <a:rPr lang="en-US" sz="6399" dirty="0" err="1">
                <a:solidFill>
                  <a:srgbClr val="D55672"/>
                </a:solidFill>
                <a:latin typeface="League Spartan"/>
                <a:ea typeface="League Spartan"/>
                <a:cs typeface="League Spartan"/>
                <a:sym typeface="League Spartan"/>
              </a:rPr>
              <a:t>Produkt</a:t>
            </a:r>
            <a:endParaRPr lang="en-US" sz="6399" dirty="0">
              <a:solidFill>
                <a:srgbClr val="D55672"/>
              </a:solidFill>
              <a:latin typeface="League Spartan"/>
              <a:ea typeface="League Spartan"/>
              <a:cs typeface="League Spartan"/>
              <a:sym typeface="League Spartan"/>
            </a:endParaRPr>
          </a:p>
        </p:txBody>
      </p:sp>
      <p:grpSp>
        <p:nvGrpSpPr>
          <p:cNvPr id="9" name="Group 9"/>
          <p:cNvGrpSpPr/>
          <p:nvPr/>
        </p:nvGrpSpPr>
        <p:grpSpPr>
          <a:xfrm>
            <a:off x="1017814" y="3488053"/>
            <a:ext cx="6948953" cy="3236192"/>
            <a:chOff x="-14515" y="57957"/>
            <a:chExt cx="9265271" cy="4314924"/>
          </a:xfrm>
        </p:grpSpPr>
        <p:sp>
          <p:nvSpPr>
            <p:cNvPr id="10" name="TextBox 10"/>
            <p:cNvSpPr txBox="1"/>
            <p:nvPr/>
          </p:nvSpPr>
          <p:spPr>
            <a:xfrm>
              <a:off x="-14515" y="944420"/>
              <a:ext cx="9250756" cy="3428461"/>
            </a:xfrm>
            <a:prstGeom prst="rect">
              <a:avLst/>
            </a:prstGeom>
          </p:spPr>
          <p:txBody>
            <a:bodyPr lIns="0" tIns="0" rIns="0" bIns="0" rtlCol="0" anchor="t">
              <a:spAutoFit/>
            </a:bodyPr>
            <a:lstStyle/>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Rucksack </a:t>
              </a:r>
              <a:r>
                <a:rPr lang="en-US" sz="2400" dirty="0" err="1">
                  <a:solidFill>
                    <a:srgbClr val="0A2803"/>
                  </a:solidFill>
                  <a:latin typeface="Quicksand"/>
                  <a:ea typeface="Quicksand"/>
                  <a:cs typeface="Quicksand"/>
                  <a:sym typeface="Quicksand"/>
                </a:rPr>
                <a:t>als</a:t>
              </a:r>
              <a:r>
                <a:rPr lang="en-US" sz="2400" dirty="0">
                  <a:solidFill>
                    <a:srgbClr val="0A2803"/>
                  </a:solidFill>
                  <a:latin typeface="Quicksand"/>
                  <a:ea typeface="Quicksand"/>
                  <a:cs typeface="Quicksand"/>
                  <a:sym typeface="Quicksand"/>
                </a:rPr>
                <a:t> smarter </a:t>
              </a:r>
              <a:r>
                <a:rPr lang="en-US" sz="2400" dirty="0" err="1">
                  <a:solidFill>
                    <a:srgbClr val="0A2803"/>
                  </a:solidFill>
                  <a:latin typeface="Quicksand"/>
                  <a:ea typeface="Quicksand"/>
                  <a:cs typeface="Quicksand"/>
                  <a:sym typeface="Quicksand"/>
                </a:rPr>
                <a:t>Blumentopf</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Leicht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transportierbar</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Bietet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Übersicht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Pflanzenstatus</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Tools für </a:t>
              </a:r>
              <a:r>
                <a:rPr lang="en-US" sz="2400" dirty="0" err="1">
                  <a:solidFill>
                    <a:srgbClr val="0A2803"/>
                  </a:solidFill>
                  <a:latin typeface="Quicksand"/>
                  <a:ea typeface="Quicksand"/>
                  <a:cs typeface="Quicksand"/>
                  <a:sym typeface="Quicksand"/>
                </a:rPr>
                <a:t>gesundes</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Pflanzenwachstum</a:t>
              </a:r>
              <a:endParaRPr lang="en-US" sz="2400" dirty="0">
                <a:solidFill>
                  <a:srgbClr val="0A2803"/>
                </a:solidFill>
                <a:latin typeface="Quicksand"/>
                <a:ea typeface="Quicksand"/>
                <a:cs typeface="Quicksand"/>
                <a:sym typeface="Quicksand"/>
              </a:endParaRPr>
            </a:p>
            <a:p>
              <a:pPr marL="0" lvl="0" indent="0" algn="l">
                <a:lnSpc>
                  <a:spcPts val="4079"/>
                </a:lnSpc>
              </a:pPr>
              <a:endParaRPr lang="en-US" sz="2400" dirty="0">
                <a:solidFill>
                  <a:srgbClr val="0A2803"/>
                </a:solidFill>
                <a:latin typeface="Quicksand"/>
                <a:ea typeface="Quicksand"/>
                <a:cs typeface="Quicksand"/>
                <a:sym typeface="Quicksand"/>
              </a:endParaRPr>
            </a:p>
          </p:txBody>
        </p:sp>
        <p:sp>
          <p:nvSpPr>
            <p:cNvPr id="11" name="TextBox 11"/>
            <p:cNvSpPr txBox="1"/>
            <p:nvPr/>
          </p:nvSpPr>
          <p:spPr>
            <a:xfrm>
              <a:off x="0" y="57957"/>
              <a:ext cx="9250756"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A2803"/>
                  </a:solidFill>
                  <a:latin typeface="Quicksand Bold"/>
                  <a:ea typeface="Quicksand Bold"/>
                  <a:cs typeface="Quicksand Bold"/>
                  <a:sym typeface="Quicksand Bold"/>
                </a:rPr>
                <a:t>Zusammenfassung</a:t>
              </a:r>
              <a:endParaRPr lang="en-US" sz="2799" b="1" dirty="0">
                <a:solidFill>
                  <a:srgbClr val="0A2803"/>
                </a:solidFill>
                <a:latin typeface="Quicksand Bold"/>
                <a:ea typeface="Quicksand Bold"/>
                <a:cs typeface="Quicksand Bold"/>
                <a:sym typeface="Quicksand Bold"/>
              </a:endParaRPr>
            </a:p>
          </p:txBody>
        </p:sp>
      </p:grpSp>
      <p:pic>
        <p:nvPicPr>
          <p:cNvPr id="13" name="Grafik 12" descr="Ein Bild, das Pflanze, Zimmerpflanze, Kraut, Blumentopf enthält.&#10;&#10;Automatisch generierte Beschreibung">
            <a:extLst>
              <a:ext uri="{FF2B5EF4-FFF2-40B4-BE49-F238E27FC236}">
                <a16:creationId xmlns:a16="http://schemas.microsoft.com/office/drawing/2014/main" id="{A90AFD63-DA7E-1A5C-69E3-B1DE16A60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650" y="888436"/>
            <a:ext cx="6784296" cy="8510126"/>
          </a:xfrm>
          <a:prstGeom prst="rect">
            <a:avLst/>
          </a:prstGeom>
        </p:spPr>
      </p:pic>
      <p:sp>
        <p:nvSpPr>
          <p:cNvPr id="14" name="Freeform 5">
            <a:extLst>
              <a:ext uri="{FF2B5EF4-FFF2-40B4-BE49-F238E27FC236}">
                <a16:creationId xmlns:a16="http://schemas.microsoft.com/office/drawing/2014/main" id="{E5C1AF9C-1CB6-5B46-D146-5A7060EBA6C0}"/>
              </a:ext>
            </a:extLst>
          </p:cNvPr>
          <p:cNvSpPr/>
          <p:nvPr/>
        </p:nvSpPr>
        <p:spPr>
          <a:xfrm rot="7668179">
            <a:off x="15869204" y="9263275"/>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AT"/>
          </a:p>
        </p:txBody>
      </p:sp>
      <p:sp>
        <p:nvSpPr>
          <p:cNvPr id="5" name="Textfeld 4">
            <a:extLst>
              <a:ext uri="{FF2B5EF4-FFF2-40B4-BE49-F238E27FC236}">
                <a16:creationId xmlns:a16="http://schemas.microsoft.com/office/drawing/2014/main" id="{44AD7DD6-EF75-49E9-B2C5-EC3CB07D5765}"/>
              </a:ext>
            </a:extLst>
          </p:cNvPr>
          <p:cNvSpPr txBox="1"/>
          <p:nvPr/>
        </p:nvSpPr>
        <p:spPr>
          <a:xfrm>
            <a:off x="9406650" y="9424980"/>
            <a:ext cx="2218428" cy="338554"/>
          </a:xfrm>
          <a:prstGeom prst="rect">
            <a:avLst/>
          </a:prstGeom>
          <a:noFill/>
        </p:spPr>
        <p:txBody>
          <a:bodyPr wrap="none" rtlCol="0">
            <a:spAutoFit/>
          </a:bodyPr>
          <a:lstStyle/>
          <a:p>
            <a:r>
              <a:rPr lang="de-AT" sz="1600" dirty="0"/>
              <a:t>Quelle: chat.openai.com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3" name="TextBox 3"/>
          <p:cNvSpPr txBox="1"/>
          <p:nvPr/>
        </p:nvSpPr>
        <p:spPr>
          <a:xfrm>
            <a:off x="1024384" y="1298877"/>
            <a:ext cx="14072064"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4202E"/>
                </a:solidFill>
                <a:latin typeface="League Spartan"/>
                <a:ea typeface="League Spartan"/>
                <a:cs typeface="League Spartan"/>
                <a:sym typeface="League Spartan"/>
              </a:rPr>
              <a:t>Personas</a:t>
            </a:r>
          </a:p>
        </p:txBody>
      </p:sp>
      <p:grpSp>
        <p:nvGrpSpPr>
          <p:cNvPr id="4" name="Group 4"/>
          <p:cNvGrpSpPr/>
          <p:nvPr/>
        </p:nvGrpSpPr>
        <p:grpSpPr>
          <a:xfrm>
            <a:off x="1024384" y="3168963"/>
            <a:ext cx="5348229" cy="1945962"/>
            <a:chOff x="0" y="-66675"/>
            <a:chExt cx="7130973" cy="2594616"/>
          </a:xfrm>
        </p:grpSpPr>
        <p:sp>
          <p:nvSpPr>
            <p:cNvPr id="5" name="AutoShape 5"/>
            <p:cNvSpPr/>
            <p:nvPr/>
          </p:nvSpPr>
          <p:spPr>
            <a:xfrm>
              <a:off x="1337753" y="2527941"/>
              <a:ext cx="57932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6" name="TextBox 6"/>
            <p:cNvSpPr txBox="1"/>
            <p:nvPr/>
          </p:nvSpPr>
          <p:spPr>
            <a:xfrm>
              <a:off x="0" y="521123"/>
              <a:ext cx="7130973" cy="1697217"/>
            </a:xfrm>
            <a:prstGeom prst="rect">
              <a:avLst/>
            </a:prstGeom>
          </p:spPr>
          <p:txBody>
            <a:bodyPr lIns="0" tIns="0" rIns="0" bIns="0" rtlCol="0" anchor="t">
              <a:spAutoFit/>
            </a:bodyPr>
            <a:lstStyle/>
            <a:p>
              <a:pPr algn="r">
                <a:lnSpc>
                  <a:spcPts val="3359"/>
                </a:lnSpc>
              </a:pPr>
              <a:r>
                <a:rPr lang="de-AT" sz="2400" dirty="0">
                  <a:solidFill>
                    <a:srgbClr val="04202E"/>
                  </a:solidFill>
                  <a:latin typeface="Quicksand"/>
                  <a:ea typeface="Quicksand"/>
                  <a:cs typeface="Quicksand"/>
                  <a:sym typeface="Quicksand"/>
                </a:rPr>
                <a:t>Lernmöglichkeiten</a:t>
              </a:r>
            </a:p>
            <a:p>
              <a:pPr algn="r">
                <a:lnSpc>
                  <a:spcPts val="3359"/>
                </a:lnSpc>
              </a:pPr>
              <a:r>
                <a:rPr lang="en-US" sz="2400" dirty="0">
                  <a:solidFill>
                    <a:srgbClr val="04202E"/>
                  </a:solidFill>
                  <a:latin typeface="Quicksand"/>
                  <a:ea typeface="Quicksand"/>
                  <a:cs typeface="Quicksand"/>
                  <a:sym typeface="Quicksand"/>
                </a:rPr>
                <a:t>DIY </a:t>
              </a:r>
              <a:r>
                <a:rPr lang="de-AT" sz="2400" dirty="0">
                  <a:solidFill>
                    <a:srgbClr val="04202E"/>
                  </a:solidFill>
                  <a:latin typeface="Quicksand"/>
                  <a:ea typeface="Quicksand"/>
                  <a:cs typeface="Quicksand"/>
                  <a:sym typeface="Quicksand"/>
                </a:rPr>
                <a:t>Projekte</a:t>
              </a:r>
            </a:p>
            <a:p>
              <a:pPr marL="0" lvl="0" indent="0" algn="r">
                <a:lnSpc>
                  <a:spcPts val="3359"/>
                </a:lnSpc>
                <a:spcBef>
                  <a:spcPct val="0"/>
                </a:spcBef>
              </a:pPr>
              <a:r>
                <a:rPr lang="en-US" sz="2400" dirty="0" err="1">
                  <a:solidFill>
                    <a:srgbClr val="04202E"/>
                  </a:solidFill>
                  <a:latin typeface="Quicksand"/>
                  <a:ea typeface="Quicksand"/>
                  <a:cs typeface="Quicksand"/>
                  <a:sym typeface="Quicksand"/>
                </a:rPr>
                <a:t>Einführung</a:t>
              </a:r>
              <a:r>
                <a:rPr lang="en-US" sz="2400" dirty="0">
                  <a:solidFill>
                    <a:srgbClr val="04202E"/>
                  </a:solidFill>
                  <a:latin typeface="Quicksand"/>
                  <a:ea typeface="Quicksand"/>
                  <a:cs typeface="Quicksand"/>
                  <a:sym typeface="Quicksand"/>
                </a:rPr>
                <a:t> in Flora für Kinder</a:t>
              </a:r>
            </a:p>
          </p:txBody>
        </p:sp>
        <p:sp>
          <p:nvSpPr>
            <p:cNvPr id="7" name="TextBox 7"/>
            <p:cNvSpPr txBox="1"/>
            <p:nvPr/>
          </p:nvSpPr>
          <p:spPr>
            <a:xfrm>
              <a:off x="0" y="-66675"/>
              <a:ext cx="7130973" cy="632248"/>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4202E"/>
                  </a:solidFill>
                  <a:latin typeface="Quicksand Bold"/>
                  <a:ea typeface="Quicksand Bold"/>
                  <a:cs typeface="Quicksand Bold"/>
                  <a:sym typeface="Quicksand Bold"/>
                </a:rPr>
                <a:t>Jungfamilien</a:t>
              </a:r>
              <a:endParaRPr lang="en-US" sz="2799" b="1" dirty="0">
                <a:solidFill>
                  <a:srgbClr val="04202E"/>
                </a:solidFill>
                <a:latin typeface="Quicksand Bold"/>
                <a:ea typeface="Quicksand Bold"/>
                <a:cs typeface="Quicksand Bold"/>
                <a:sym typeface="Quicksand Bold"/>
              </a:endParaRPr>
            </a:p>
          </p:txBody>
        </p:sp>
      </p:grpSp>
      <p:grpSp>
        <p:nvGrpSpPr>
          <p:cNvPr id="8" name="Group 8"/>
          <p:cNvGrpSpPr/>
          <p:nvPr/>
        </p:nvGrpSpPr>
        <p:grpSpPr>
          <a:xfrm>
            <a:off x="11911071" y="4457797"/>
            <a:ext cx="5348229" cy="2886764"/>
            <a:chOff x="0" y="-66675"/>
            <a:chExt cx="7130973" cy="3849019"/>
          </a:xfrm>
        </p:grpSpPr>
        <p:sp>
          <p:nvSpPr>
            <p:cNvPr id="9" name="AutoShape 9"/>
            <p:cNvSpPr/>
            <p:nvPr/>
          </p:nvSpPr>
          <p:spPr>
            <a:xfrm>
              <a:off x="0" y="3782344"/>
              <a:ext cx="579567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0" name="TextBox 10"/>
            <p:cNvSpPr txBox="1"/>
            <p:nvPr/>
          </p:nvSpPr>
          <p:spPr>
            <a:xfrm>
              <a:off x="0" y="559223"/>
              <a:ext cx="7130973" cy="2278572"/>
            </a:xfrm>
            <a:prstGeom prst="rect">
              <a:avLst/>
            </a:prstGeom>
          </p:spPr>
          <p:txBody>
            <a:bodyPr lIns="0" tIns="0" rIns="0" bIns="0" rtlCol="0" anchor="t">
              <a:spAutoFit/>
            </a:bodyPr>
            <a:lstStyle/>
            <a:p>
              <a:pPr algn="l">
                <a:lnSpc>
                  <a:spcPts val="3359"/>
                </a:lnSpc>
              </a:pPr>
              <a:r>
                <a:rPr lang="en-US" sz="2400" dirty="0" err="1">
                  <a:solidFill>
                    <a:srgbClr val="04202E"/>
                  </a:solidFill>
                  <a:latin typeface="Quicksand"/>
                  <a:ea typeface="Quicksand"/>
                  <a:cs typeface="Quicksand"/>
                  <a:sym typeface="Quicksand"/>
                </a:rPr>
                <a:t>Wenig</a:t>
              </a:r>
              <a:r>
                <a:rPr lang="en-US" sz="2400" dirty="0">
                  <a:solidFill>
                    <a:srgbClr val="04202E"/>
                  </a:solidFill>
                  <a:latin typeface="Quicksand"/>
                  <a:ea typeface="Quicksand"/>
                  <a:cs typeface="Quicksand"/>
                  <a:sym typeface="Quicksand"/>
                </a:rPr>
                <a:t> Platz</a:t>
              </a:r>
            </a:p>
            <a:p>
              <a:pPr algn="l">
                <a:lnSpc>
                  <a:spcPts val="3359"/>
                </a:lnSpc>
              </a:pPr>
              <a:r>
                <a:rPr lang="en-US" sz="2400" dirty="0" err="1">
                  <a:solidFill>
                    <a:srgbClr val="04202E"/>
                  </a:solidFill>
                  <a:latin typeface="Quicksand"/>
                  <a:ea typeface="Quicksand"/>
                  <a:cs typeface="Quicksand"/>
                  <a:sym typeface="Quicksand"/>
                </a:rPr>
                <a:t>Balkone</a:t>
              </a:r>
              <a:endParaRPr lang="en-US" sz="2400" dirty="0">
                <a:solidFill>
                  <a:srgbClr val="04202E"/>
                </a:solidFill>
                <a:latin typeface="Quicksand"/>
                <a:ea typeface="Quicksand"/>
                <a:cs typeface="Quicksand"/>
                <a:sym typeface="Quicksand"/>
              </a:endParaRPr>
            </a:p>
            <a:p>
              <a:pPr algn="l">
                <a:lnSpc>
                  <a:spcPts val="3359"/>
                </a:lnSpc>
              </a:pPr>
              <a:r>
                <a:rPr lang="en-US" sz="2400" dirty="0" err="1">
                  <a:solidFill>
                    <a:srgbClr val="04202E"/>
                  </a:solidFill>
                  <a:latin typeface="Quicksand"/>
                  <a:ea typeface="Quicksand"/>
                  <a:cs typeface="Quicksand"/>
                  <a:sym typeface="Quicksand"/>
                </a:rPr>
                <a:t>Schrebergärten</a:t>
              </a:r>
              <a:r>
                <a:rPr lang="en-US" sz="2400" dirty="0">
                  <a:solidFill>
                    <a:srgbClr val="04202E"/>
                  </a:solidFill>
                  <a:latin typeface="Quicksand"/>
                  <a:ea typeface="Quicksand"/>
                  <a:cs typeface="Quicksand"/>
                  <a:sym typeface="Quicksand"/>
                </a:rPr>
                <a:t> Transport</a:t>
              </a:r>
            </a:p>
            <a:p>
              <a:pPr marL="0" lvl="0" indent="0" algn="l">
                <a:lnSpc>
                  <a:spcPts val="3359"/>
                </a:lnSpc>
                <a:spcBef>
                  <a:spcPct val="0"/>
                </a:spcBef>
              </a:pPr>
              <a:r>
                <a:rPr lang="en-US" sz="2400" dirty="0">
                  <a:solidFill>
                    <a:srgbClr val="04202E"/>
                  </a:solidFill>
                  <a:latin typeface="Quicksand"/>
                  <a:ea typeface="Quicksand"/>
                  <a:cs typeface="Quicksand"/>
                  <a:sym typeface="Quicksand"/>
                </a:rPr>
                <a:t>Offseason-</a:t>
              </a:r>
              <a:r>
                <a:rPr lang="en-US" sz="2400" dirty="0" err="1">
                  <a:solidFill>
                    <a:srgbClr val="04202E"/>
                  </a:solidFill>
                  <a:latin typeface="Quicksand"/>
                  <a:ea typeface="Quicksand"/>
                  <a:cs typeface="Quicksand"/>
                  <a:sym typeface="Quicksand"/>
                </a:rPr>
                <a:t>Zucht</a:t>
              </a:r>
              <a:endParaRPr lang="en-US" sz="2400" dirty="0">
                <a:solidFill>
                  <a:srgbClr val="04202E"/>
                </a:solidFill>
                <a:latin typeface="Quicksand"/>
                <a:ea typeface="Quicksand"/>
                <a:cs typeface="Quicksand"/>
                <a:sym typeface="Quicksand"/>
              </a:endParaRPr>
            </a:p>
          </p:txBody>
        </p:sp>
        <p:sp>
          <p:nvSpPr>
            <p:cNvPr id="11" name="TextBox 11"/>
            <p:cNvSpPr txBox="1"/>
            <p:nvPr/>
          </p:nvSpPr>
          <p:spPr>
            <a:xfrm>
              <a:off x="0" y="-66675"/>
              <a:ext cx="7130973"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4202E"/>
                  </a:solidFill>
                  <a:latin typeface="Quicksand Bold"/>
                  <a:ea typeface="Quicksand Bold"/>
                  <a:cs typeface="Quicksand Bold"/>
                  <a:sym typeface="Quicksand Bold"/>
                </a:rPr>
                <a:t>Personen</a:t>
              </a:r>
              <a:r>
                <a:rPr lang="en-US" sz="2799" b="1" dirty="0">
                  <a:solidFill>
                    <a:srgbClr val="04202E"/>
                  </a:solidFill>
                  <a:latin typeface="Quicksand Bold"/>
                  <a:ea typeface="Quicksand Bold"/>
                  <a:cs typeface="Quicksand Bold"/>
                  <a:sym typeface="Quicksand Bold"/>
                </a:rPr>
                <a:t> in </a:t>
              </a:r>
              <a:r>
                <a:rPr lang="en-US" sz="2799" b="1" dirty="0" err="1">
                  <a:solidFill>
                    <a:srgbClr val="04202E"/>
                  </a:solidFill>
                  <a:latin typeface="Quicksand Bold"/>
                  <a:ea typeface="Quicksand Bold"/>
                  <a:cs typeface="Quicksand Bold"/>
                  <a:sym typeface="Quicksand Bold"/>
                </a:rPr>
                <a:t>Stadtwohnungen</a:t>
              </a:r>
              <a:endParaRPr lang="en-US" sz="2799" b="1" dirty="0">
                <a:solidFill>
                  <a:srgbClr val="04202E"/>
                </a:solidFill>
                <a:latin typeface="Quicksand Bold"/>
                <a:ea typeface="Quicksand Bold"/>
                <a:cs typeface="Quicksand Bold"/>
                <a:sym typeface="Quicksand Bold"/>
              </a:endParaRPr>
            </a:p>
          </p:txBody>
        </p:sp>
      </p:grpSp>
      <p:grpSp>
        <p:nvGrpSpPr>
          <p:cNvPr id="12" name="Group 12"/>
          <p:cNvGrpSpPr/>
          <p:nvPr/>
        </p:nvGrpSpPr>
        <p:grpSpPr>
          <a:xfrm>
            <a:off x="1024384" y="6563863"/>
            <a:ext cx="5356862" cy="1919933"/>
            <a:chOff x="0" y="-66675"/>
            <a:chExt cx="7142482" cy="2559911"/>
          </a:xfrm>
        </p:grpSpPr>
        <p:sp>
          <p:nvSpPr>
            <p:cNvPr id="13" name="AutoShape 13"/>
            <p:cNvSpPr/>
            <p:nvPr/>
          </p:nvSpPr>
          <p:spPr>
            <a:xfrm flipV="1">
              <a:off x="848208" y="2493236"/>
              <a:ext cx="62885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4" name="TextBox 14"/>
            <p:cNvSpPr txBox="1"/>
            <p:nvPr/>
          </p:nvSpPr>
          <p:spPr>
            <a:xfrm>
              <a:off x="0" y="521123"/>
              <a:ext cx="7136727" cy="1697217"/>
            </a:xfrm>
            <a:prstGeom prst="rect">
              <a:avLst/>
            </a:prstGeom>
          </p:spPr>
          <p:txBody>
            <a:bodyPr lIns="0" tIns="0" rIns="0" bIns="0" rtlCol="0" anchor="t">
              <a:spAutoFit/>
            </a:bodyPr>
            <a:lstStyle/>
            <a:p>
              <a:pPr algn="r">
                <a:lnSpc>
                  <a:spcPts val="3359"/>
                </a:lnSpc>
              </a:pPr>
              <a:r>
                <a:rPr lang="en-US" sz="2400" dirty="0" err="1">
                  <a:solidFill>
                    <a:srgbClr val="04202E"/>
                  </a:solidFill>
                  <a:latin typeface="Quicksand"/>
                  <a:ea typeface="Quicksand"/>
                  <a:cs typeface="Quicksand"/>
                  <a:sym typeface="Quicksand"/>
                </a:rPr>
                <a:t>Stetiger</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Ortswechsel</a:t>
              </a:r>
              <a:endParaRPr lang="en-US" sz="2400" dirty="0">
                <a:solidFill>
                  <a:srgbClr val="04202E"/>
                </a:solidFill>
                <a:latin typeface="Quicksand"/>
                <a:ea typeface="Quicksand"/>
                <a:cs typeface="Quicksand"/>
                <a:sym typeface="Quicksand"/>
              </a:endParaRPr>
            </a:p>
            <a:p>
              <a:pPr algn="r">
                <a:lnSpc>
                  <a:spcPts val="3359"/>
                </a:lnSpc>
              </a:pPr>
              <a:r>
                <a:rPr lang="en-US" sz="2400" dirty="0" err="1">
                  <a:solidFill>
                    <a:srgbClr val="04202E"/>
                  </a:solidFill>
                  <a:latin typeface="Quicksand"/>
                  <a:ea typeface="Quicksand"/>
                  <a:cs typeface="Quicksand"/>
                  <a:sym typeface="Quicksand"/>
                </a:rPr>
                <a:t>Pflanzen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mit</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erhöhten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Pflegebedarf</a:t>
              </a:r>
              <a:endParaRPr lang="en-US" sz="2400" dirty="0">
                <a:solidFill>
                  <a:srgbClr val="04202E"/>
                </a:solidFill>
                <a:latin typeface="Quicksand"/>
                <a:ea typeface="Quicksand"/>
                <a:cs typeface="Quicksand"/>
                <a:sym typeface="Quicksand"/>
              </a:endParaRPr>
            </a:p>
            <a:p>
              <a:pPr marL="0" lvl="0" indent="0" algn="r">
                <a:lnSpc>
                  <a:spcPts val="3359"/>
                </a:lnSpc>
                <a:spcBef>
                  <a:spcPct val="0"/>
                </a:spcBef>
              </a:pPr>
              <a:r>
                <a:rPr lang="en-US" sz="2400" dirty="0">
                  <a:solidFill>
                    <a:srgbClr val="04202E"/>
                  </a:solidFill>
                  <a:latin typeface="Quicksand"/>
                  <a:ea typeface="Quicksand"/>
                  <a:cs typeface="Quicksand"/>
                  <a:sym typeface="Quicksand"/>
                </a:rPr>
                <a:t>Light-Weight </a:t>
              </a:r>
              <a:r>
                <a:rPr lang="en-US" sz="2400" dirty="0" err="1">
                  <a:solidFill>
                    <a:srgbClr val="04202E"/>
                  </a:solidFill>
                  <a:latin typeface="Quicksand"/>
                  <a:ea typeface="Quicksand"/>
                  <a:cs typeface="Quicksand"/>
                  <a:sym typeface="Quicksand"/>
                </a:rPr>
                <a:t>Bedarf</a:t>
              </a:r>
              <a:endParaRPr lang="en-US" sz="2400" dirty="0">
                <a:solidFill>
                  <a:srgbClr val="04202E"/>
                </a:solidFill>
                <a:latin typeface="Quicksand"/>
                <a:ea typeface="Quicksand"/>
                <a:cs typeface="Quicksand"/>
                <a:sym typeface="Quicksand"/>
              </a:endParaRPr>
            </a:p>
          </p:txBody>
        </p:sp>
        <p:sp>
          <p:nvSpPr>
            <p:cNvPr id="15" name="TextBox 15"/>
            <p:cNvSpPr txBox="1"/>
            <p:nvPr/>
          </p:nvSpPr>
          <p:spPr>
            <a:xfrm>
              <a:off x="5755" y="-66675"/>
              <a:ext cx="7136727" cy="632248"/>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4202E"/>
                  </a:solidFill>
                  <a:latin typeface="Quicksand Bold"/>
                  <a:ea typeface="Quicksand Bold"/>
                  <a:cs typeface="Quicksand Bold"/>
                  <a:sym typeface="Quicksand Bold"/>
                </a:rPr>
                <a:t>Mobile </a:t>
              </a:r>
              <a:r>
                <a:rPr lang="en-US" sz="2799" b="1" dirty="0" err="1">
                  <a:solidFill>
                    <a:srgbClr val="04202E"/>
                  </a:solidFill>
                  <a:latin typeface="Quicksand Bold"/>
                  <a:ea typeface="Quicksand Bold"/>
                  <a:cs typeface="Quicksand Bold"/>
                  <a:sym typeface="Quicksand Bold"/>
                </a:rPr>
                <a:t>Personen</a:t>
              </a:r>
              <a:endParaRPr lang="en-US" sz="2799" b="1" dirty="0">
                <a:solidFill>
                  <a:srgbClr val="04202E"/>
                </a:solidFill>
                <a:latin typeface="Quicksand Bold"/>
                <a:ea typeface="Quicksand Bold"/>
                <a:cs typeface="Quicksand Bold"/>
                <a:sym typeface="Quicksand Bold"/>
              </a:endParaRPr>
            </a:p>
          </p:txBody>
        </p:sp>
      </p:grpSp>
      <p:sp>
        <p:nvSpPr>
          <p:cNvPr id="16" name="Freeform 16"/>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7" name="Freeform 17"/>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8" name="Freeform 5">
            <a:extLst>
              <a:ext uri="{FF2B5EF4-FFF2-40B4-BE49-F238E27FC236}">
                <a16:creationId xmlns:a16="http://schemas.microsoft.com/office/drawing/2014/main" id="{41FA40F2-7D11-283E-D579-BAD889BC92B3}"/>
              </a:ext>
            </a:extLst>
          </p:cNvPr>
          <p:cNvSpPr/>
          <p:nvPr/>
        </p:nvSpPr>
        <p:spPr>
          <a:xfrm rot="19810041">
            <a:off x="307053" y="855329"/>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Service Flip</a:t>
            </a:r>
          </a:p>
        </p:txBody>
      </p:sp>
      <p:sp>
        <p:nvSpPr>
          <p:cNvPr id="14" name="Freeform 5">
            <a:extLst>
              <a:ext uri="{FF2B5EF4-FFF2-40B4-BE49-F238E27FC236}">
                <a16:creationId xmlns:a16="http://schemas.microsoft.com/office/drawing/2014/main" id="{E5C1AF9C-1CB6-5B46-D146-5A7060EBA6C0}"/>
              </a:ext>
            </a:extLst>
          </p:cNvPr>
          <p:cNvSpPr/>
          <p:nvPr/>
        </p:nvSpPr>
        <p:spPr>
          <a:xfrm rot="8619536">
            <a:off x="4682612" y="200540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5" name="Rechteck 4">
            <a:extLst>
              <a:ext uri="{FF2B5EF4-FFF2-40B4-BE49-F238E27FC236}">
                <a16:creationId xmlns:a16="http://schemas.microsoft.com/office/drawing/2014/main" id="{12049AFE-A2E7-282A-9243-D6F7B96332AE}"/>
              </a:ext>
            </a:extLst>
          </p:cNvPr>
          <p:cNvSpPr/>
          <p:nvPr/>
        </p:nvSpPr>
        <p:spPr>
          <a:xfrm>
            <a:off x="304800" y="26429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Product</a:t>
            </a:r>
            <a:endParaRPr lang="de-AT" b="1" dirty="0">
              <a:solidFill>
                <a:schemeClr val="tx1"/>
              </a:solidFill>
            </a:endParaRPr>
          </a:p>
          <a:p>
            <a:pPr algn="ctr"/>
            <a:endParaRPr lang="de-AT" b="1" dirty="0">
              <a:solidFill>
                <a:schemeClr val="tx1"/>
              </a:solidFill>
            </a:endParaRPr>
          </a:p>
          <a:p>
            <a:pPr algn="ctr"/>
            <a:r>
              <a:rPr lang="de-DE" dirty="0">
                <a:solidFill>
                  <a:sysClr val="windowText" lastClr="000000"/>
                </a:solidFill>
              </a:rPr>
              <a:t>Der Plant2Go Rucksack ist ein innovativer, nachhaltiger Rucksack, der als mobile Pflanzenzuchtstation konzipiert wurde und es ermöglicht, Obst und Gemüse auf kleinstem Raum anzubauen. Durch Upcycling alter Rucksäcke und die Integration umweltfreundlicher Materialien bietet er eine multifunktionale Lösung für umweltbewusste Nutzer, die mobil oder in städtischen Umgebungen gärtnern möchten</a:t>
            </a:r>
            <a:endParaRPr lang="de-AT" dirty="0">
              <a:solidFill>
                <a:sysClr val="windowText" lastClr="000000"/>
              </a:solidFill>
            </a:endParaRPr>
          </a:p>
        </p:txBody>
      </p:sp>
      <p:sp>
        <p:nvSpPr>
          <p:cNvPr id="6" name="Rechteck 5">
            <a:extLst>
              <a:ext uri="{FF2B5EF4-FFF2-40B4-BE49-F238E27FC236}">
                <a16:creationId xmlns:a16="http://schemas.microsoft.com/office/drawing/2014/main" id="{88BCD814-6954-8440-307A-DD9348D9253E}"/>
              </a:ext>
            </a:extLst>
          </p:cNvPr>
          <p:cNvSpPr/>
          <p:nvPr/>
        </p:nvSpPr>
        <p:spPr>
          <a:xfrm>
            <a:off x="38862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User´s</a:t>
            </a:r>
            <a:r>
              <a:rPr lang="de-AT" b="1" dirty="0">
                <a:solidFill>
                  <a:schemeClr val="tx1"/>
                </a:solidFill>
              </a:rPr>
              <a:t> </a:t>
            </a:r>
            <a:r>
              <a:rPr lang="de-AT" b="1" dirty="0" err="1">
                <a:solidFill>
                  <a:schemeClr val="tx1"/>
                </a:solidFill>
              </a:rPr>
              <a:t>need</a:t>
            </a:r>
            <a:endParaRPr lang="de-AT" b="1" dirty="0">
              <a:solidFill>
                <a:schemeClr val="tx1"/>
              </a:solidFill>
            </a:endParaRPr>
          </a:p>
          <a:p>
            <a:pPr algn="ctr"/>
            <a:endParaRPr lang="de-AT" b="1" dirty="0">
              <a:solidFill>
                <a:schemeClr val="tx1"/>
              </a:solidFill>
            </a:endParaRPr>
          </a:p>
          <a:p>
            <a:pPr algn="ctr"/>
            <a:r>
              <a:rPr lang="de-DE" dirty="0">
                <a:solidFill>
                  <a:schemeClr val="tx1"/>
                </a:solidFill>
              </a:rPr>
              <a:t>Zugang zu nachhaltigem Pflanzenanbau auf kleinstem Raum, um eine Garten-Erfahrung für Menschen zu ermöglichen, die aufgrund von Platzmangel, städtischem Umfeld oder Mobilitätsbedürfnis keinen festen Garten haben können</a:t>
            </a:r>
            <a:endParaRPr lang="de-AT" dirty="0">
              <a:solidFill>
                <a:schemeClr val="tx1"/>
              </a:solidFill>
            </a:endParaRPr>
          </a:p>
        </p:txBody>
      </p:sp>
      <p:sp>
        <p:nvSpPr>
          <p:cNvPr id="12" name="Rechteck 11">
            <a:extLst>
              <a:ext uri="{FF2B5EF4-FFF2-40B4-BE49-F238E27FC236}">
                <a16:creationId xmlns:a16="http://schemas.microsoft.com/office/drawing/2014/main" id="{CC8C8172-F236-2423-BACA-EEB2D3FA30F1}"/>
              </a:ext>
            </a:extLst>
          </p:cNvPr>
          <p:cNvSpPr/>
          <p:nvPr/>
        </p:nvSpPr>
        <p:spPr>
          <a:xfrm>
            <a:off x="7467600" y="262774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other ways to meet this need beyond owning that product?</a:t>
            </a:r>
          </a:p>
          <a:p>
            <a:pPr algn="ctr"/>
            <a:endParaRPr lang="en-US" b="1" dirty="0">
              <a:solidFill>
                <a:schemeClr val="tx1"/>
              </a:solidFill>
            </a:endParaRPr>
          </a:p>
          <a:p>
            <a:pPr algn="ctr"/>
            <a:r>
              <a:rPr lang="de-DE" dirty="0">
                <a:solidFill>
                  <a:schemeClr val="tx1"/>
                </a:solidFill>
              </a:rPr>
              <a:t>Gemeinschaftsgarten-Stationen: In Städten oder Gemeinschaftszentren könnten festinstallierte Plant2Go-Rucksäcke als mobile Anbauplätze zur gemeinsamen Nutzung bereitgestellt werden. Workshops und Lernprogramme: Ein integrierter Service, bei dem Nutzer den Rucksack erhalten und gleichzeitig an Workshops teilnehmen, um Kenntnisse im nachhaltigen Anbau und Pflege der Pflanzen zu erwerben. Bildungsarbeit in Schulen, Kindergärten, Einrichtungen</a:t>
            </a:r>
            <a:endParaRPr lang="en-US" b="1" dirty="0">
              <a:solidFill>
                <a:schemeClr val="tx1"/>
              </a:solidFill>
            </a:endParaRPr>
          </a:p>
        </p:txBody>
      </p:sp>
      <p:sp>
        <p:nvSpPr>
          <p:cNvPr id="15" name="Rechteck 14">
            <a:extLst>
              <a:ext uri="{FF2B5EF4-FFF2-40B4-BE49-F238E27FC236}">
                <a16:creationId xmlns:a16="http://schemas.microsoft.com/office/drawing/2014/main" id="{02BD6947-FB17-5D0A-F8DB-465B21F68258}"/>
              </a:ext>
            </a:extLst>
          </p:cNvPr>
          <p:cNvSpPr/>
          <p:nvPr/>
        </p:nvSpPr>
        <p:spPr>
          <a:xfrm>
            <a:off x="110490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service experience?</a:t>
            </a:r>
          </a:p>
          <a:p>
            <a:pPr algn="ctr"/>
            <a:endParaRPr lang="en-US" b="1" dirty="0">
              <a:solidFill>
                <a:schemeClr val="tx1"/>
              </a:solidFill>
            </a:endParaRPr>
          </a:p>
          <a:p>
            <a:pPr algn="ctr"/>
            <a:r>
              <a:rPr lang="de-DE" dirty="0">
                <a:solidFill>
                  <a:schemeClr val="tx1"/>
                </a:solidFill>
              </a:rPr>
              <a:t>Flexibler Abonnement Service: Für Saatgut, Wartung, Upgrades Begleitende digitale Plattform: Informationen zu Pflanzenauswahl, Bewässerungstipps und Wachstumsfortschritten integriertes Sensorik-System Community Feature: Zum Austausch von Tipps und Erfahrungsberichte zw. den Nutzern</a:t>
            </a:r>
            <a:endParaRPr lang="de-AT" dirty="0">
              <a:solidFill>
                <a:schemeClr val="tx1"/>
              </a:solidFill>
            </a:endParaRPr>
          </a:p>
        </p:txBody>
      </p:sp>
      <p:sp>
        <p:nvSpPr>
          <p:cNvPr id="16" name="Rechteck 15">
            <a:extLst>
              <a:ext uri="{FF2B5EF4-FFF2-40B4-BE49-F238E27FC236}">
                <a16:creationId xmlns:a16="http://schemas.microsoft.com/office/drawing/2014/main" id="{F6A60DEB-BF71-77ED-E1A1-E151D778A728}"/>
              </a:ext>
            </a:extLst>
          </p:cNvPr>
          <p:cNvSpPr/>
          <p:nvPr/>
        </p:nvSpPr>
        <p:spPr>
          <a:xfrm>
            <a:off x="14645640" y="2627749"/>
            <a:ext cx="3442089"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systems need to be in place? </a:t>
            </a:r>
          </a:p>
          <a:p>
            <a:pPr algn="ctr"/>
            <a:endParaRPr lang="en-US" b="1" dirty="0">
              <a:solidFill>
                <a:schemeClr val="tx1"/>
              </a:solidFill>
            </a:endParaRPr>
          </a:p>
          <a:p>
            <a:pPr algn="ctr"/>
            <a:r>
              <a:rPr lang="de-DE" dirty="0">
                <a:solidFill>
                  <a:schemeClr val="tx1"/>
                </a:solidFill>
              </a:rPr>
              <a:t>System: Online-Portal/App für Verwaltung und Tracking des Rucksacks, Information zu Pflanzenwachstum, Pflege sowie Sensorik zur Überwachung der Pflanzengesundheit, Life-Time Service für Reparaturen/Upgrades Partnerschaften: Partnerschaften mit Up/recycling-Betrieben für die Beschaffung alter Rucksäcke, Materialien, Partnerschaften mit Gärtnereibetrieben für Saatgut und Zubehör</a:t>
            </a:r>
            <a:endParaRPr lang="de-AT" dirty="0">
              <a:solidFill>
                <a:schemeClr val="tx1"/>
              </a:solidFill>
            </a:endParaRPr>
          </a:p>
        </p:txBody>
      </p:sp>
    </p:spTree>
    <p:extLst>
      <p:ext uri="{BB962C8B-B14F-4D97-AF65-F5344CB8AC3E}">
        <p14:creationId xmlns:p14="http://schemas.microsoft.com/office/powerpoint/2010/main" val="6635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925818" y="677679"/>
            <a:ext cx="5488948" cy="9136806"/>
            <a:chOff x="-27176" y="-123825"/>
            <a:chExt cx="1445649" cy="2183687"/>
          </a:xfrm>
        </p:grpSpPr>
        <p:sp>
          <p:nvSpPr>
            <p:cNvPr id="3" name="Freeform 3"/>
            <p:cNvSpPr/>
            <p:nvPr/>
          </p:nvSpPr>
          <p:spPr>
            <a:xfrm>
              <a:off x="-27176" y="367243"/>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2F0D9"/>
            </a:solidFill>
          </p:spPr>
          <p:txBody>
            <a:bodyPr/>
            <a:lstStyle/>
            <a:p>
              <a:endParaRPr lang="de-AT"/>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3273842" y="2555789"/>
            <a:ext cx="719000" cy="719000"/>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nvGrpSpPr>
          <p:cNvPr id="6" name="Group 6"/>
          <p:cNvGrpSpPr/>
          <p:nvPr/>
        </p:nvGrpSpPr>
        <p:grpSpPr>
          <a:xfrm>
            <a:off x="6451118" y="1986547"/>
            <a:ext cx="5385764" cy="7890311"/>
            <a:chOff x="0" y="-123825"/>
            <a:chExt cx="1418473" cy="1816444"/>
          </a:xfrm>
        </p:grpSpPr>
        <p:sp>
          <p:nvSpPr>
            <p:cNvPr id="7" name="Freeform 7"/>
            <p:cNvSpPr/>
            <p:nvPr/>
          </p:nvSpPr>
          <p:spPr>
            <a:xfrm>
              <a:off x="0" y="-1126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89D99D"/>
            </a:solidFill>
          </p:spPr>
          <p:txBody>
            <a:bodyPr/>
            <a:lstStyle/>
            <a:p>
              <a:endParaRPr lang="de-AT"/>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8659742" y="2603274"/>
            <a:ext cx="764087" cy="711426"/>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nvGrpSpPr>
          <p:cNvPr id="10" name="Group 10"/>
          <p:cNvGrpSpPr/>
          <p:nvPr/>
        </p:nvGrpSpPr>
        <p:grpSpPr>
          <a:xfrm>
            <a:off x="12015475" y="2456694"/>
            <a:ext cx="5385764" cy="7371221"/>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BBDEC4"/>
            </a:solidFill>
          </p:spPr>
          <p:txBody>
            <a:bodyPr/>
            <a:lstStyle/>
            <a:p>
              <a:endParaRPr lang="de-AT"/>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4228771" y="2548258"/>
            <a:ext cx="935030" cy="835837"/>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
        <p:nvSpPr>
          <p:cNvPr id="14" name="TextBox 14"/>
          <p:cNvSpPr txBox="1"/>
          <p:nvPr/>
        </p:nvSpPr>
        <p:spPr>
          <a:xfrm>
            <a:off x="1028700" y="590184"/>
            <a:ext cx="8115300"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129A34"/>
                </a:solidFill>
                <a:latin typeface="League Spartan"/>
                <a:ea typeface="League Spartan"/>
                <a:cs typeface="League Spartan"/>
                <a:sym typeface="League Spartan"/>
              </a:rPr>
              <a:t>Assumption Matrix</a:t>
            </a:r>
          </a:p>
        </p:txBody>
      </p:sp>
      <p:grpSp>
        <p:nvGrpSpPr>
          <p:cNvPr id="15" name="Group 15"/>
          <p:cNvGrpSpPr/>
          <p:nvPr/>
        </p:nvGrpSpPr>
        <p:grpSpPr>
          <a:xfrm>
            <a:off x="1170638" y="3741800"/>
            <a:ext cx="5101887" cy="4171487"/>
            <a:chOff x="0" y="-66675"/>
            <a:chExt cx="6802515" cy="5561982"/>
          </a:xfrm>
        </p:grpSpPr>
        <p:sp>
          <p:nvSpPr>
            <p:cNvPr id="16" name="TextBox 16"/>
            <p:cNvSpPr txBox="1"/>
            <p:nvPr/>
          </p:nvSpPr>
          <p:spPr>
            <a:xfrm>
              <a:off x="0" y="657059"/>
              <a:ext cx="6802515" cy="4838248"/>
            </a:xfrm>
            <a:prstGeom prst="rect">
              <a:avLst/>
            </a:prstGeom>
          </p:spPr>
          <p:txBody>
            <a:bodyPr lIns="0" tIns="0" rIns="0" bIns="0" rtlCol="0" anchor="t">
              <a:spAutoFit/>
            </a:bodyPr>
            <a:lstStyle/>
            <a:p>
              <a:pPr marL="518160" lvl="1" indent="-259080" algn="l">
                <a:lnSpc>
                  <a:spcPts val="4079"/>
                </a:lnSpc>
                <a:buFont typeface="Arial"/>
                <a:buChar char="•"/>
              </a:pPr>
              <a:r>
                <a:rPr lang="de-AT" sz="2400" dirty="0" err="1"/>
                <a:t>Product</a:t>
              </a:r>
              <a:r>
                <a:rPr lang="de-AT" sz="2400" dirty="0"/>
                <a:t> </a:t>
              </a:r>
              <a:r>
                <a:rPr lang="de-AT" sz="2400" dirty="0" err="1"/>
                <a:t>as</a:t>
              </a:r>
              <a:r>
                <a:rPr lang="de-AT" sz="2400" dirty="0"/>
                <a:t> a Service --&gt; Rund um Produkt Service Unabhängigkeit</a:t>
              </a:r>
            </a:p>
            <a:p>
              <a:pPr marL="518160" lvl="1" indent="-259080" algn="l">
                <a:lnSpc>
                  <a:spcPts val="4079"/>
                </a:lnSpc>
                <a:buFont typeface="Arial"/>
                <a:buChar char="•"/>
              </a:pPr>
              <a:r>
                <a:rPr lang="de-AT" sz="2400" dirty="0"/>
                <a:t>(wenig Ressourcen) Ortsunabhängig (indoor, </a:t>
              </a:r>
              <a:r>
                <a:rPr lang="de-AT" sz="2400" dirty="0" err="1"/>
                <a:t>outdoor</a:t>
              </a:r>
              <a:r>
                <a:rPr lang="de-AT" sz="2400" dirty="0"/>
                <a:t>, mobil) </a:t>
              </a:r>
            </a:p>
            <a:p>
              <a:pPr marL="518160" lvl="1" indent="-259080" algn="l">
                <a:lnSpc>
                  <a:spcPts val="4079"/>
                </a:lnSpc>
                <a:buFont typeface="Arial"/>
                <a:buChar char="•"/>
              </a:pPr>
              <a:r>
                <a:rPr lang="de-AT" sz="2400" dirty="0"/>
                <a:t>Flexibilität Ästhetik - sieht gut aus,</a:t>
              </a:r>
            </a:p>
            <a:p>
              <a:pPr marL="518160" lvl="1" indent="-259080" algn="l">
                <a:lnSpc>
                  <a:spcPts val="4079"/>
                </a:lnSpc>
                <a:buFont typeface="Arial"/>
                <a:buChar char="•"/>
              </a:pPr>
              <a:r>
                <a:rPr lang="de-AT" sz="2400" dirty="0"/>
                <a:t>innovatives Design Nachhaltig und Umweltbewusst</a:t>
              </a:r>
              <a:endParaRPr lang="en-US" sz="2400" dirty="0">
                <a:solidFill>
                  <a:srgbClr val="0A2803"/>
                </a:solidFill>
                <a:latin typeface="Quicksand"/>
                <a:ea typeface="Quicksand"/>
                <a:cs typeface="Quicksand"/>
                <a:sym typeface="Quicksand"/>
              </a:endParaRPr>
            </a:p>
          </p:txBody>
        </p:sp>
        <p:sp>
          <p:nvSpPr>
            <p:cNvPr id="17" name="TextBox 17"/>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Attraktivität</a:t>
              </a:r>
              <a:endParaRPr lang="en-US" sz="2799" b="1" dirty="0">
                <a:solidFill>
                  <a:srgbClr val="0A2803"/>
                </a:solidFill>
                <a:latin typeface="Quicksand Bold"/>
                <a:ea typeface="Quicksand Bold"/>
                <a:cs typeface="Quicksand Bold"/>
                <a:sym typeface="Quicksand Bold"/>
              </a:endParaRPr>
            </a:p>
          </p:txBody>
        </p:sp>
      </p:grpSp>
      <p:grpSp>
        <p:nvGrpSpPr>
          <p:cNvPr id="18" name="Group 18"/>
          <p:cNvGrpSpPr/>
          <p:nvPr/>
        </p:nvGrpSpPr>
        <p:grpSpPr>
          <a:xfrm>
            <a:off x="6509132" y="3607883"/>
            <a:ext cx="5259968" cy="6206602"/>
            <a:chOff x="-63520" y="-1978078"/>
            <a:chExt cx="7013290" cy="8275471"/>
          </a:xfrm>
        </p:grpSpPr>
        <p:sp>
          <p:nvSpPr>
            <p:cNvPr id="19" name="TextBox 19"/>
            <p:cNvSpPr txBox="1"/>
            <p:nvPr/>
          </p:nvSpPr>
          <p:spPr>
            <a:xfrm>
              <a:off x="-63520" y="-1345043"/>
              <a:ext cx="6802515" cy="7642436"/>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Pflanzenzucht und –pflege</a:t>
              </a:r>
            </a:p>
            <a:p>
              <a:pPr marL="518160" lvl="1" indent="-259080" algn="l">
                <a:lnSpc>
                  <a:spcPts val="4079"/>
                </a:lnSpc>
                <a:buFont typeface="Arial"/>
                <a:buChar char="•"/>
              </a:pPr>
              <a:r>
                <a:rPr lang="de-DE" sz="2400" dirty="0"/>
                <a:t>Pflanzenvielfalt Grüner Daumen</a:t>
              </a:r>
            </a:p>
            <a:p>
              <a:pPr marL="518160" lvl="1" indent="-259080" algn="l">
                <a:lnSpc>
                  <a:spcPts val="4079"/>
                </a:lnSpc>
                <a:buFont typeface="Arial"/>
                <a:buChar char="•"/>
              </a:pPr>
              <a:r>
                <a:rPr lang="de-DE" sz="2400" dirty="0"/>
                <a:t>Unabhängigkeit von Unternehmen</a:t>
              </a:r>
            </a:p>
            <a:p>
              <a:pPr marL="518160" lvl="1" indent="-259080" algn="l">
                <a:lnSpc>
                  <a:spcPts val="4079"/>
                </a:lnSpc>
                <a:buFont typeface="Arial"/>
                <a:buChar char="•"/>
              </a:pPr>
              <a:r>
                <a:rPr lang="de-DE" sz="2400" dirty="0"/>
                <a:t>Selbstversorgeraspekt, keine Pestizide, gesünder und bewusster</a:t>
              </a:r>
            </a:p>
            <a:p>
              <a:pPr marL="518160" lvl="1" indent="-259080" algn="l">
                <a:lnSpc>
                  <a:spcPts val="4079"/>
                </a:lnSpc>
                <a:buFont typeface="Arial"/>
                <a:buChar char="•"/>
              </a:pPr>
              <a:r>
                <a:rPr lang="de-DE" sz="2400" dirty="0"/>
                <a:t>Leben Akzeptanz für Bauern</a:t>
              </a:r>
            </a:p>
            <a:p>
              <a:pPr marL="518160" lvl="1" indent="-259080" algn="l">
                <a:lnSpc>
                  <a:spcPts val="4079"/>
                </a:lnSpc>
                <a:buFont typeface="Arial"/>
                <a:buChar char="•"/>
              </a:pPr>
              <a:r>
                <a:rPr lang="de-DE" sz="2400" dirty="0"/>
                <a:t>Ressourcenschonung Bildung für Kinder Unterstützung </a:t>
              </a:r>
            </a:p>
            <a:p>
              <a:pPr marL="518160" lvl="1" indent="-259080" algn="l">
                <a:lnSpc>
                  <a:spcPts val="4079"/>
                </a:lnSpc>
                <a:buFont typeface="Arial"/>
                <a:buChar char="•"/>
              </a:pPr>
              <a:r>
                <a:rPr lang="de-DE" sz="2400" dirty="0"/>
                <a:t>Mentale Gesundheit-&gt; (Einrichtungen, Behindertenwerkstätten , Schulen)</a:t>
              </a:r>
              <a:endParaRPr lang="en-US" sz="2400" dirty="0">
                <a:solidFill>
                  <a:srgbClr val="0A2803"/>
                </a:solidFill>
                <a:latin typeface="Quicksand"/>
                <a:ea typeface="Quicksand"/>
                <a:cs typeface="Quicksand"/>
                <a:sym typeface="Quicksand"/>
              </a:endParaRPr>
            </a:p>
          </p:txBody>
        </p:sp>
        <p:sp>
          <p:nvSpPr>
            <p:cNvPr id="20" name="TextBox 20"/>
            <p:cNvSpPr txBox="1"/>
            <p:nvPr/>
          </p:nvSpPr>
          <p:spPr>
            <a:xfrm>
              <a:off x="147255" y="-1978078"/>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Brauchbarkeit</a:t>
              </a:r>
              <a:endParaRPr lang="en-US" sz="2799" b="1" dirty="0">
                <a:solidFill>
                  <a:srgbClr val="0A2803"/>
                </a:solidFill>
                <a:latin typeface="Quicksand Bold"/>
                <a:ea typeface="Quicksand Bold"/>
                <a:cs typeface="Quicksand Bold"/>
                <a:sym typeface="Quicksand Bold"/>
              </a:endParaRPr>
            </a:p>
          </p:txBody>
        </p:sp>
      </p:grpSp>
      <p:grpSp>
        <p:nvGrpSpPr>
          <p:cNvPr id="21" name="Group 21"/>
          <p:cNvGrpSpPr/>
          <p:nvPr/>
        </p:nvGrpSpPr>
        <p:grpSpPr>
          <a:xfrm>
            <a:off x="12268872" y="3741800"/>
            <a:ext cx="5101887" cy="5116898"/>
            <a:chOff x="0" y="-66675"/>
            <a:chExt cx="6802515" cy="6822528"/>
          </a:xfrm>
        </p:grpSpPr>
        <p:sp>
          <p:nvSpPr>
            <p:cNvPr id="22" name="TextBox 22"/>
            <p:cNvSpPr txBox="1"/>
            <p:nvPr/>
          </p:nvSpPr>
          <p:spPr>
            <a:xfrm>
              <a:off x="57895" y="515515"/>
              <a:ext cx="5995130" cy="6240338"/>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Komponenten des Produkts sind einfach zu beschaffen</a:t>
              </a:r>
            </a:p>
            <a:p>
              <a:pPr marL="518160" lvl="1" indent="-259080" algn="l">
                <a:lnSpc>
                  <a:spcPts val="4079"/>
                </a:lnSpc>
                <a:buFont typeface="Arial"/>
                <a:buChar char="•"/>
              </a:pPr>
              <a:r>
                <a:rPr lang="de-DE" sz="2400" dirty="0"/>
                <a:t>Rucksäcke  </a:t>
              </a:r>
            </a:p>
            <a:p>
              <a:pPr marL="975360" lvl="2" indent="-259080">
                <a:lnSpc>
                  <a:spcPts val="4079"/>
                </a:lnSpc>
                <a:buFont typeface="Arial"/>
                <a:buChar char="•"/>
              </a:pPr>
              <a:r>
                <a:rPr lang="de-DE" sz="2400" dirty="0"/>
                <a:t>Kooperation </a:t>
              </a:r>
            </a:p>
            <a:p>
              <a:pPr marL="518160" lvl="1" indent="-259080" algn="l">
                <a:lnSpc>
                  <a:spcPts val="4079"/>
                </a:lnSpc>
                <a:buFont typeface="Arial"/>
                <a:buChar char="•"/>
              </a:pPr>
              <a:r>
                <a:rPr lang="de-DE" sz="2400" dirty="0"/>
                <a:t>Füllmaterial aus Altkleider</a:t>
              </a:r>
            </a:p>
            <a:p>
              <a:pPr marL="518160" lvl="1" indent="-259080" algn="l">
                <a:lnSpc>
                  <a:spcPts val="4079"/>
                </a:lnSpc>
                <a:buFont typeface="Arial"/>
                <a:buChar char="•"/>
              </a:pPr>
              <a:r>
                <a:rPr lang="de-DE" sz="2400" dirty="0"/>
                <a:t>Kooperation ASZ, Volkshilfe,..</a:t>
              </a:r>
            </a:p>
            <a:p>
              <a:pPr marL="518160" lvl="1" indent="-259080" algn="l">
                <a:lnSpc>
                  <a:spcPts val="4079"/>
                </a:lnSpc>
                <a:buFont typeface="Arial"/>
                <a:buChar char="•"/>
              </a:pPr>
              <a:r>
                <a:rPr lang="de-DE" sz="2400" dirty="0"/>
                <a:t>Wasserleitung, Stromzufuhr</a:t>
              </a:r>
            </a:p>
            <a:p>
              <a:pPr marL="518160" lvl="1" indent="-259080" algn="l">
                <a:lnSpc>
                  <a:spcPts val="4079"/>
                </a:lnSpc>
                <a:buFont typeface="Arial"/>
                <a:buChar char="•"/>
              </a:pPr>
              <a:r>
                <a:rPr lang="de-DE" sz="2400" dirty="0"/>
                <a:t>Pflanzensamen --&gt; Kooperation mit Gärtnereibetriebe</a:t>
              </a:r>
              <a:endParaRPr lang="en-US" sz="2400" dirty="0">
                <a:solidFill>
                  <a:srgbClr val="0A2803"/>
                </a:solidFill>
                <a:latin typeface="Quicksand"/>
                <a:ea typeface="Quicksand"/>
                <a:cs typeface="Quicksand"/>
                <a:sym typeface="Quicksand"/>
              </a:endParaRPr>
            </a:p>
          </p:txBody>
        </p:sp>
        <p:sp>
          <p:nvSpPr>
            <p:cNvPr id="23" name="TextBox 23"/>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Realisierbarkeit</a:t>
              </a:r>
              <a:endParaRPr lang="en-US" sz="2799" b="1" dirty="0">
                <a:solidFill>
                  <a:srgbClr val="0A2803"/>
                </a:solidFill>
                <a:latin typeface="Quicksand Bold"/>
                <a:ea typeface="Quicksand Bold"/>
                <a:cs typeface="Quicksand Bold"/>
                <a:sym typeface="Quicksand Bold"/>
              </a:endParaRPr>
            </a:p>
          </p:txBody>
        </p:sp>
      </p:grpSp>
      <p:sp>
        <p:nvSpPr>
          <p:cNvPr id="24" name="AutoShape 24"/>
          <p:cNvSpPr/>
          <p:nvPr/>
        </p:nvSpPr>
        <p:spPr>
          <a:xfrm>
            <a:off x="10767060" y="990600"/>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25" name="Freeform 4">
            <a:extLst>
              <a:ext uri="{FF2B5EF4-FFF2-40B4-BE49-F238E27FC236}">
                <a16:creationId xmlns:a16="http://schemas.microsoft.com/office/drawing/2014/main" id="{68100D76-BEE1-1420-D5EE-4DC551E189E5}"/>
              </a:ext>
            </a:extLst>
          </p:cNvPr>
          <p:cNvSpPr/>
          <p:nvPr/>
        </p:nvSpPr>
        <p:spPr>
          <a:xfrm rot="2350315">
            <a:off x="16962862" y="1374345"/>
            <a:ext cx="1247292" cy="1086198"/>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de-A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382000" y="0"/>
            <a:ext cx="10058400"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F2DEE3"/>
            </a:solidFill>
          </p:spPr>
          <p:txBody>
            <a:bodyPr/>
            <a:lstStyle/>
            <a:p>
              <a:endParaRPr lang="de-AT"/>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0184"/>
            <a:ext cx="9480749"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W-</a:t>
            </a:r>
            <a:r>
              <a:rPr lang="en-US" sz="6399" dirty="0" err="1">
                <a:solidFill>
                  <a:srgbClr val="D55672"/>
                </a:solidFill>
                <a:latin typeface="League Spartan"/>
                <a:ea typeface="League Spartan"/>
                <a:cs typeface="League Spartan"/>
                <a:sym typeface="League Spartan"/>
              </a:rPr>
              <a:t>Fragen</a:t>
            </a:r>
            <a:endParaRPr lang="en-US" sz="6399" dirty="0">
              <a:solidFill>
                <a:srgbClr val="D55672"/>
              </a:solidFill>
              <a:latin typeface="League Spartan"/>
              <a:ea typeface="League Spartan"/>
              <a:cs typeface="League Spartan"/>
              <a:sym typeface="League Spartan"/>
            </a:endParaRPr>
          </a:p>
        </p:txBody>
      </p:sp>
      <p:sp>
        <p:nvSpPr>
          <p:cNvPr id="17" name="AutoShape 17"/>
          <p:cNvSpPr/>
          <p:nvPr/>
        </p:nvSpPr>
        <p:spPr>
          <a:xfrm>
            <a:off x="1028700" y="9741523"/>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18" name="AutoShape 18"/>
          <p:cNvSpPr/>
          <p:nvPr/>
        </p:nvSpPr>
        <p:spPr>
          <a:xfrm>
            <a:off x="10767060" y="1028700"/>
            <a:ext cx="6492240" cy="0"/>
          </a:xfrm>
          <a:prstGeom prst="line">
            <a:avLst/>
          </a:prstGeom>
          <a:ln w="76200" cap="flat">
            <a:solidFill>
              <a:srgbClr val="0A2803"/>
            </a:solidFill>
            <a:prstDash val="solid"/>
            <a:headEnd type="none" w="sm" len="sm"/>
            <a:tailEnd type="none" w="sm" len="sm"/>
          </a:ln>
        </p:spPr>
        <p:txBody>
          <a:bodyPr/>
          <a:lstStyle/>
          <a:p>
            <a:endParaRPr lang="de-AT"/>
          </a:p>
        </p:txBody>
      </p:sp>
      <p:pic>
        <p:nvPicPr>
          <p:cNvPr id="20" name="Grafik 19" descr="Ein Bild, das Text, Diagramm, Screenshot, Reihe enthält.&#10;&#10;Automatisch generierte Beschreibung">
            <a:extLst>
              <a:ext uri="{FF2B5EF4-FFF2-40B4-BE49-F238E27FC236}">
                <a16:creationId xmlns:a16="http://schemas.microsoft.com/office/drawing/2014/main" id="{2509AC18-6FAE-AE18-5088-C2FA44D58E28}"/>
              </a:ext>
            </a:extLst>
          </p:cNvPr>
          <p:cNvPicPr>
            <a:picLocks noChangeAspect="1"/>
          </p:cNvPicPr>
          <p:nvPr/>
        </p:nvPicPr>
        <p:blipFill>
          <a:blip r:embed="rId2">
            <a:extLst>
              <a:ext uri="{28A0092B-C50C-407E-A947-70E740481C1C}">
                <a14:useLocalDpi xmlns:a14="http://schemas.microsoft.com/office/drawing/2010/main" val="0"/>
              </a:ext>
            </a:extLst>
          </a:blip>
          <a:srcRect l="4285" t="5610" r="3651" b="26796"/>
          <a:stretch/>
        </p:blipFill>
        <p:spPr>
          <a:xfrm>
            <a:off x="2057400" y="1702027"/>
            <a:ext cx="14830797" cy="7696200"/>
          </a:xfrm>
          <a:prstGeom prst="rect">
            <a:avLst/>
          </a:prstGeom>
        </p:spPr>
      </p:pic>
      <p:sp>
        <p:nvSpPr>
          <p:cNvPr id="21" name="Freeform 4">
            <a:extLst>
              <a:ext uri="{FF2B5EF4-FFF2-40B4-BE49-F238E27FC236}">
                <a16:creationId xmlns:a16="http://schemas.microsoft.com/office/drawing/2014/main" id="{BB184530-8331-8400-3E74-A893C463B095}"/>
              </a:ext>
            </a:extLst>
          </p:cNvPr>
          <p:cNvSpPr/>
          <p:nvPr/>
        </p:nvSpPr>
        <p:spPr>
          <a:xfrm rot="18293711">
            <a:off x="206691" y="56350"/>
            <a:ext cx="852116" cy="835680"/>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de-A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4661677"/>
            <a:chOff x="0" y="618044"/>
            <a:chExt cx="20701291" cy="6215569"/>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4311437"/>
            </a:xfrm>
            <a:prstGeom prst="rect">
              <a:avLst/>
            </a:prstGeom>
          </p:spPr>
          <p:txBody>
            <a:bodyPr lIns="0" tIns="0" rIns="0" bIns="0" rtlCol="0" anchor="t">
              <a:spAutoFit/>
            </a:bodyPr>
            <a:lstStyle/>
            <a:p>
              <a:pPr marL="0" lvl="0" indent="0" algn="ctr">
                <a:lnSpc>
                  <a:spcPts val="22509"/>
                </a:lnSpc>
                <a:spcBef>
                  <a:spcPct val="0"/>
                </a:spcBef>
              </a:pPr>
              <a:endParaRPr lang="en-US" sz="27800" dirty="0">
                <a:solidFill>
                  <a:srgbClr val="0A2803"/>
                </a:solidFill>
                <a:latin typeface="League Spartan"/>
                <a:ea typeface="League Spartan"/>
                <a:cs typeface="League Spartan"/>
                <a:sym typeface="League Spartan"/>
              </a:endParaRP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0" y="1028700"/>
            <a:ext cx="8229600" cy="8229600"/>
          </a:xfrm>
          <a:prstGeom prst="rect">
            <a:avLst/>
          </a:prstGeom>
        </p:spPr>
      </p:pic>
    </p:spTree>
    <p:extLst>
      <p:ext uri="{BB962C8B-B14F-4D97-AF65-F5344CB8AC3E}">
        <p14:creationId xmlns:p14="http://schemas.microsoft.com/office/powerpoint/2010/main" val="216613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Benutzerdefiniert</PresentationFormat>
  <Paragraphs>69</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Quicksand</vt:lpstr>
      <vt:lpstr>Quicksand Bold</vt:lpstr>
      <vt:lpstr>League Spartan</vt:lpstr>
      <vt:lpstr>Arial</vt:lpstr>
      <vt:lpstr>Calibri</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Plant2Go_PresentationTemplate</dc:title>
  <dc:creator>Yaminia Pagoáda</dc:creator>
  <cp:lastModifiedBy>Lena Wurmsdobler</cp:lastModifiedBy>
  <cp:revision>10</cp:revision>
  <dcterms:created xsi:type="dcterms:W3CDTF">2006-08-16T00:00:00Z</dcterms:created>
  <dcterms:modified xsi:type="dcterms:W3CDTF">2024-11-07T12:27:58Z</dcterms:modified>
  <dc:identifier>DAGVs7Dj-us</dc:identifier>
</cp:coreProperties>
</file>