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65" r:id="rId4"/>
    <p:sldId id="268" r:id="rId5"/>
    <p:sldId id="262" r:id="rId6"/>
    <p:sldId id="259" r:id="rId7"/>
    <p:sldId id="261" r:id="rId8"/>
    <p:sldId id="266" r:id="rId9"/>
    <p:sldId id="278" r:id="rId10"/>
    <p:sldId id="270" r:id="rId11"/>
    <p:sldId id="271" r:id="rId12"/>
    <p:sldId id="272" r:id="rId13"/>
    <p:sldId id="275" r:id="rId14"/>
    <p:sldId id="274" r:id="rId15"/>
    <p:sldId id="283" r:id="rId16"/>
    <p:sldId id="282" r:id="rId17"/>
    <p:sldId id="284" r:id="rId18"/>
    <p:sldId id="27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8C5"/>
    <a:srgbClr val="009C38"/>
    <a:srgbClr val="00A040"/>
    <a:srgbClr val="CD7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1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494745" y="5626778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34239" y="565449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0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3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1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2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9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CD9B-2866-40B9-B522-5B6D6B340C3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E8CED0-330D-42BD-9D11-C3F5741EE7D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6356350"/>
            <a:ext cx="1751490" cy="3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"/>
            <a:lum/>
          </a:blip>
          <a:srcRect/>
          <a:stretch>
            <a:fillRect l="55000" t="-8000" r="-4000" b="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205" y="63286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CD9B-2866-40B9-B522-5B6D6B340C34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8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rapi.org/oaut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antbreeding/BrAPI/issues/55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hedailywtf.com/articles/last-one-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4D6A09-496C-0647-BADF-862A28796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OAuth 2.0 for BrAPI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A90E2A-4F2E-8FA2-7065-0691D1A506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Los Banos Hackathon, June 2025</a:t>
            </a:r>
          </a:p>
        </p:txBody>
      </p:sp>
    </p:spTree>
    <p:extLst>
      <p:ext uri="{BB962C8B-B14F-4D97-AF65-F5344CB8AC3E}">
        <p14:creationId xmlns:p14="http://schemas.microsoft.com/office/powerpoint/2010/main" val="22751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OIDC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07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Open ID Connect adds an extra layer of functionality on top of OAuth2 designed to facilitate user identity and permissions. </a:t>
            </a:r>
          </a:p>
          <a:p>
            <a:pPr marL="0" indent="0">
              <a:buNone/>
            </a:pPr>
            <a:r>
              <a:rPr lang="en-US" dirty="0"/>
              <a:t>In practice, this means an additional token called and </a:t>
            </a:r>
            <a:r>
              <a:rPr lang="en-US" b="1" dirty="0"/>
              <a:t>ID Token</a:t>
            </a:r>
            <a:r>
              <a:rPr lang="en-US" dirty="0"/>
              <a:t> which represents the users identity and is passed with the Access Token.</a:t>
            </a:r>
          </a:p>
          <a:p>
            <a:pPr marL="0" indent="0">
              <a:buNone/>
            </a:pPr>
            <a:r>
              <a:rPr lang="en-US" dirty="0"/>
              <a:t>For most BrAPI purposes the ID Token is not required.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So why do we care about OIDC?</a:t>
            </a:r>
          </a:p>
        </p:txBody>
      </p:sp>
    </p:spTree>
    <p:extLst>
      <p:ext uri="{BB962C8B-B14F-4D97-AF65-F5344CB8AC3E}">
        <p14:creationId xmlns:p14="http://schemas.microsoft.com/office/powerpoint/2010/main" val="32295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OIDC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64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OIDC Discovery</a:t>
            </a:r>
            <a:r>
              <a:rPr lang="en-US" dirty="0"/>
              <a:t> is a feature of OIDC. It provides a public JSON file at a well-known location that contains all the URLs and acceptable parameters to connect to a given Auth server. This is extremely useful when dealing with multiple </a:t>
            </a:r>
            <a:r>
              <a:rPr lang="en-US" dirty="0" err="1"/>
              <a:t>Auth</a:t>
            </a:r>
            <a:r>
              <a:rPr lang="en-US" dirty="0"/>
              <a:t> servers and having a standard way to import settings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2515" y="1825625"/>
            <a:ext cx="63794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"issuer": "https://brapi.org/brapi",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authorization_endpoint</a:t>
            </a:r>
            <a:r>
              <a:rPr lang="en-US" sz="1200" dirty="0">
                <a:latin typeface="Lucida Console" panose="020B0609040504020204" pitchFamily="49" charset="0"/>
              </a:rPr>
              <a:t>": "https://brapi.org/brapi/</a:t>
            </a:r>
            <a:r>
              <a:rPr lang="en-US" sz="1200" dirty="0" err="1">
                <a:latin typeface="Lucida Console" panose="020B0609040504020204" pitchFamily="49" charset="0"/>
              </a:rPr>
              <a:t>oidc</a:t>
            </a:r>
            <a:r>
              <a:rPr lang="en-US" sz="1200" dirty="0">
                <a:latin typeface="Lucida Console" panose="020B0609040504020204" pitchFamily="49" charset="0"/>
              </a:rPr>
              <a:t>/</a:t>
            </a:r>
            <a:r>
              <a:rPr lang="en-US" sz="1200" dirty="0" err="1">
                <a:latin typeface="Lucida Console" panose="020B0609040504020204" pitchFamily="49" charset="0"/>
              </a:rPr>
              <a:t>auth</a:t>
            </a:r>
            <a:r>
              <a:rPr lang="en-US" sz="1200" dirty="0">
                <a:latin typeface="Lucida Console" panose="020B0609040504020204" pitchFamily="49" charset="0"/>
              </a:rPr>
              <a:t>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jwks_uri</a:t>
            </a:r>
            <a:r>
              <a:rPr lang="en-US" sz="1200" dirty="0">
                <a:latin typeface="Lucida Console" panose="020B0609040504020204" pitchFamily="49" charset="0"/>
              </a:rPr>
              <a:t>": "https://brapi.org/brapi/</a:t>
            </a:r>
            <a:r>
              <a:rPr lang="en-US" sz="1200" dirty="0" err="1">
                <a:latin typeface="Lucida Console" panose="020B0609040504020204" pitchFamily="49" charset="0"/>
              </a:rPr>
              <a:t>oidc</a:t>
            </a:r>
            <a:r>
              <a:rPr lang="en-US" sz="1200" dirty="0">
                <a:latin typeface="Lucida Console" panose="020B0609040504020204" pitchFamily="49" charset="0"/>
              </a:rPr>
              <a:t>/certs",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token_endpoint</a:t>
            </a:r>
            <a:r>
              <a:rPr lang="en-US" sz="1200" dirty="0">
                <a:latin typeface="Lucida Console" panose="020B0609040504020204" pitchFamily="49" charset="0"/>
              </a:rPr>
              <a:t>": "https://brapi.org/brapi/</a:t>
            </a:r>
            <a:r>
              <a:rPr lang="en-US" sz="1200" dirty="0" err="1">
                <a:latin typeface="Lucida Console" panose="020B0609040504020204" pitchFamily="49" charset="0"/>
              </a:rPr>
              <a:t>oidc</a:t>
            </a:r>
            <a:r>
              <a:rPr lang="en-US" sz="1200" dirty="0">
                <a:latin typeface="Lucida Console" panose="020B0609040504020204" pitchFamily="49" charset="0"/>
              </a:rPr>
              <a:t>/token",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grant_types_supported</a:t>
            </a:r>
            <a:r>
              <a:rPr lang="en-US" sz="1200" dirty="0">
                <a:latin typeface="Lucida Console" panose="020B0609040504020204" pitchFamily="49" charset="0"/>
              </a:rPr>
              <a:t>": ["implicit", "</a:t>
            </a:r>
            <a:r>
              <a:rPr lang="en-US" sz="1200" dirty="0" err="1">
                <a:latin typeface="Lucida Console" panose="020B0609040504020204" pitchFamily="49" charset="0"/>
              </a:rPr>
              <a:t>authorization_code</a:t>
            </a:r>
            <a:r>
              <a:rPr lang="en-US" sz="1200" dirty="0">
                <a:latin typeface="Lucida Console" panose="020B0609040504020204" pitchFamily="49" charset="0"/>
              </a:rPr>
              <a:t>"],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"</a:t>
            </a:r>
            <a:r>
              <a:rPr lang="en-US" sz="1200" dirty="0" err="1">
                <a:latin typeface="Lucida Console" panose="020B0609040504020204" pitchFamily="49" charset="0"/>
              </a:rPr>
              <a:t>response_types_supported</a:t>
            </a:r>
            <a:r>
              <a:rPr lang="en-US" sz="1200" dirty="0">
                <a:latin typeface="Lucida Console" panose="020B0609040504020204" pitchFamily="49" charset="0"/>
              </a:rPr>
              <a:t>": ["token", "code", "</a:t>
            </a:r>
            <a:r>
              <a:rPr lang="en-US" sz="1200" dirty="0" err="1">
                <a:latin typeface="Lucida Console" panose="020B0609040504020204" pitchFamily="49" charset="0"/>
              </a:rPr>
              <a:t>id_token</a:t>
            </a:r>
            <a:r>
              <a:rPr lang="en-US" sz="1200" dirty="0">
                <a:latin typeface="Lucida Console" panose="020B0609040504020204" pitchFamily="49" charset="0"/>
              </a:rPr>
              <a:t>"],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2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720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ame 46"/>
          <p:cNvSpPr/>
          <p:nvPr/>
        </p:nvSpPr>
        <p:spPr>
          <a:xfrm>
            <a:off x="3599315" y="79854"/>
            <a:ext cx="621586" cy="62158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6886605" y="79855"/>
            <a:ext cx="637225" cy="637225"/>
          </a:xfrm>
          <a:prstGeom prst="cube">
            <a:avLst/>
          </a:prstGeom>
          <a:solidFill>
            <a:srgbClr val="CD703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5270999" y="79854"/>
            <a:ext cx="637225" cy="637225"/>
          </a:xfrm>
          <a:prstGeom prst="cube">
            <a:avLst/>
          </a:prstGeom>
          <a:solidFill>
            <a:srgbClr val="3CC8C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502211" y="79854"/>
            <a:ext cx="579414" cy="637225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4" cy="61117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Implicit Grant Flow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4" cy="611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1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ame 46"/>
          <p:cNvSpPr/>
          <p:nvPr/>
        </p:nvSpPr>
        <p:spPr>
          <a:xfrm>
            <a:off x="3599315" y="79854"/>
            <a:ext cx="621586" cy="621586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ube 50"/>
          <p:cNvSpPr/>
          <p:nvPr/>
        </p:nvSpPr>
        <p:spPr>
          <a:xfrm>
            <a:off x="6886605" y="79855"/>
            <a:ext cx="637225" cy="637225"/>
          </a:xfrm>
          <a:prstGeom prst="cube">
            <a:avLst/>
          </a:prstGeom>
          <a:solidFill>
            <a:srgbClr val="CD7037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5270999" y="79854"/>
            <a:ext cx="637225" cy="637225"/>
          </a:xfrm>
          <a:prstGeom prst="cube">
            <a:avLst/>
          </a:prstGeom>
          <a:solidFill>
            <a:srgbClr val="3CC8C5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n 59"/>
          <p:cNvSpPr/>
          <p:nvPr/>
        </p:nvSpPr>
        <p:spPr>
          <a:xfrm>
            <a:off x="8502211" y="79854"/>
            <a:ext cx="579414" cy="637225"/>
          </a:xfrm>
          <a:prstGeom prst="can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37" y="746256"/>
            <a:ext cx="7421403" cy="611174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5506" y="125506"/>
            <a:ext cx="2611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Implicit Grant Flow</a:t>
            </a:r>
          </a:p>
          <a:p>
            <a:r>
              <a:rPr lang="en-US" sz="2400" b="1" dirty="0"/>
              <a:t>With Field Book</a:t>
            </a:r>
          </a:p>
        </p:txBody>
      </p:sp>
    </p:spTree>
    <p:extLst>
      <p:ext uri="{BB962C8B-B14F-4D97-AF65-F5344CB8AC3E}">
        <p14:creationId xmlns:p14="http://schemas.microsoft.com/office/powerpoint/2010/main" val="2175018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OIDC Discovery Examples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https://brapi.org/json/oidc-min.json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https://test-server.brapi.org/.well-known/openid-configuration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Authorization Code Flow Example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https://brapi.org/oauth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8DD09-20B2-7DAC-6611-96520D32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D53E-F70E-BF6A-2890-FE73F7C1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and BrAPI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434D-B9D7-1E49-48AD-B826DA9040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spec supports the HTTP Header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Authorization</a:t>
            </a:r>
            <a:r>
              <a:rPr lang="en-US" dirty="0"/>
              <a:t> where the value is a token of some kind the server can use to validate the request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 BrAPI Spec doesn’t care what authentication you use…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B98CDB-FC7C-7BEA-01C6-FA40217DED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967522"/>
            <a:ext cx="5181600" cy="859647"/>
          </a:xfrm>
        </p:spPr>
      </p:pic>
    </p:spTree>
    <p:extLst>
      <p:ext uri="{BB962C8B-B14F-4D97-AF65-F5344CB8AC3E}">
        <p14:creationId xmlns:p14="http://schemas.microsoft.com/office/powerpoint/2010/main" val="3998668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62E5-6533-F4B5-11EF-3ABBE3E0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and BrAPI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9E1D-B58E-EEDE-290B-840921AE5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… but the BrAPI community does care!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standard authorization schemes, like OAuth2, make it easier to provide interoperability between tools and data.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607273-F037-05BB-C179-C4412C2C5F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2911623"/>
          </a:xfrm>
        </p:spPr>
      </p:pic>
    </p:spTree>
    <p:extLst>
      <p:ext uri="{BB962C8B-B14F-4D97-AF65-F5344CB8AC3E}">
        <p14:creationId xmlns:p14="http://schemas.microsoft.com/office/powerpoint/2010/main" val="3097484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36A51-B23B-1FD9-4D6F-90604F4A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 and BrAPI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3015C-FECE-B487-2B0D-090C938B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Coming Soon:</a:t>
            </a:r>
          </a:p>
          <a:p>
            <a:pPr marL="0" indent="0">
              <a:buNone/>
            </a:pPr>
            <a:r>
              <a:rPr lang="en-US" dirty="0"/>
              <a:t>Authorization information embedded in the BrAPI Server Info for easy access.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https://github.com/plantbreeding/BrAPI/issues/552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0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Do:</a:t>
            </a:r>
          </a:p>
          <a:p>
            <a:r>
              <a:rPr lang="en-US" dirty="0"/>
              <a:t>Find a library or service that handles the OAuth/OIDC handshake</a:t>
            </a:r>
          </a:p>
          <a:p>
            <a:r>
              <a:rPr lang="en-US" dirty="0"/>
              <a:t>Support full OAuth/OIDC functionality</a:t>
            </a:r>
          </a:p>
          <a:p>
            <a:r>
              <a:rPr lang="en-US" dirty="0"/>
              <a:t>Use JWT tokens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Don’t:</a:t>
            </a:r>
          </a:p>
          <a:p>
            <a:r>
              <a:rPr lang="en-US" dirty="0"/>
              <a:t>“Don't write your own authentication code.” – </a:t>
            </a:r>
            <a:r>
              <a:rPr lang="en-US" dirty="0">
                <a:hlinkClick r:id="rId2"/>
              </a:rPr>
              <a:t>Remy Porter</a:t>
            </a:r>
            <a:endParaRPr lang="en-US" dirty="0"/>
          </a:p>
          <a:p>
            <a:r>
              <a:rPr lang="en-US" dirty="0"/>
              <a:t>Don’t use the old “/brapi/v1/token” endpoints. These are not secure or correct.</a:t>
            </a:r>
          </a:p>
        </p:txBody>
      </p:sp>
    </p:spTree>
    <p:extLst>
      <p:ext uri="{BB962C8B-B14F-4D97-AF65-F5344CB8AC3E}">
        <p14:creationId xmlns:p14="http://schemas.microsoft.com/office/powerpoint/2010/main" val="49400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DDAE9-F387-6F82-D8CD-B1FF3FE61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AB47-66BB-FD71-63C2-3F0599EA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50DD5-8172-6B2D-F4F3-324A1E6BF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Key Cloak – Standalone user management service</a:t>
            </a:r>
          </a:p>
          <a:p>
            <a:pPr marL="0" indent="0">
              <a:buNone/>
            </a:pPr>
            <a:r>
              <a:rPr lang="en-US" sz="2400" dirty="0"/>
              <a:t>ORY Hydra, Spring Security – Customizable plugin to existing user management</a:t>
            </a:r>
          </a:p>
          <a:p>
            <a:pPr marL="0" indent="0">
              <a:buNone/>
            </a:pPr>
            <a:r>
              <a:rPr lang="en-US" sz="2400" dirty="0"/>
              <a:t>WS02, </a:t>
            </a:r>
            <a:r>
              <a:rPr lang="en-US" sz="2400" dirty="0" err="1"/>
              <a:t>Apigee</a:t>
            </a:r>
            <a:r>
              <a:rPr lang="en-US" sz="2400" dirty="0"/>
              <a:t>, </a:t>
            </a:r>
            <a:r>
              <a:rPr lang="en-US" sz="2400" dirty="0" err="1"/>
              <a:t>Mulesoft</a:t>
            </a:r>
            <a:r>
              <a:rPr lang="en-US" sz="2400" dirty="0"/>
              <a:t> – API managers w/ security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External Providers</a:t>
            </a:r>
          </a:p>
          <a:p>
            <a:pPr marL="0" indent="0">
              <a:buNone/>
            </a:pPr>
            <a:r>
              <a:rPr lang="en-US" sz="2400" dirty="0"/>
              <a:t>OpenID Connect, University SSO, ORCID, </a:t>
            </a:r>
            <a:r>
              <a:rPr lang="en-US" sz="2400" dirty="0" err="1"/>
              <a:t>Github</a:t>
            </a:r>
            <a:r>
              <a:rPr lang="en-US" sz="2400" dirty="0"/>
              <a:t>, </a:t>
            </a:r>
            <a:r>
              <a:rPr lang="en-US" sz="1600" dirty="0"/>
              <a:t>Google, </a:t>
            </a:r>
            <a:r>
              <a:rPr lang="en-US" sz="1200" dirty="0"/>
              <a:t>Facebook, </a:t>
            </a:r>
            <a:r>
              <a:rPr lang="en-US" sz="800" dirty="0"/>
              <a:t>Twitter, </a:t>
            </a:r>
            <a:r>
              <a:rPr lang="en-US" sz="2400" dirty="0" err="1"/>
              <a:t>etc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Search for any of these plus “alternative” to find something that works for you.</a:t>
            </a:r>
          </a:p>
        </p:txBody>
      </p:sp>
    </p:spTree>
    <p:extLst>
      <p:ext uri="{BB962C8B-B14F-4D97-AF65-F5344CB8AC3E}">
        <p14:creationId xmlns:p14="http://schemas.microsoft.com/office/powerpoint/2010/main" val="7394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5182-7D32-E6B4-273E-8805A281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AF4A-BC4B-4EC6-A81E-1DA3F5C4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OAuth Conceptual Components</a:t>
            </a:r>
          </a:p>
          <a:p>
            <a:r>
              <a:rPr lang="en-US" dirty="0"/>
              <a:t>OAuth Flows</a:t>
            </a:r>
          </a:p>
          <a:p>
            <a:r>
              <a:rPr lang="en-US" dirty="0"/>
              <a:t>OIDC</a:t>
            </a:r>
          </a:p>
          <a:p>
            <a:r>
              <a:rPr lang="en-US" dirty="0"/>
              <a:t>Live Demo </a:t>
            </a:r>
          </a:p>
          <a:p>
            <a:r>
              <a:rPr lang="en-US" dirty="0"/>
              <a:t>Resources and general recommendations</a:t>
            </a:r>
          </a:p>
          <a:p>
            <a:r>
              <a:rPr lang="en-US" dirty="0"/>
              <a:t>Questions and specific use 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lowchart: Alternate Process 28"/>
          <p:cNvSpPr/>
          <p:nvPr/>
        </p:nvSpPr>
        <p:spPr>
          <a:xfrm rot="1704551">
            <a:off x="4709021" y="1288742"/>
            <a:ext cx="7464908" cy="2441859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2" name="Smiley Face 1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ame 2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4" name="Cube 3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Auth</a:t>
              </a:r>
              <a:r>
                <a:rPr lang="en-US" dirty="0"/>
                <a:t> Server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5" name="Cube 4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 Server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24" name="Group 23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27" name="Can 26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Server</a:t>
                </a:r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BrAPI</a:t>
              </a:r>
            </a:p>
          </p:txBody>
        </p:sp>
      </p:grpSp>
      <p:sp>
        <p:nvSpPr>
          <p:cNvPr id="20" name="Flowchart: Alternate Process 19"/>
          <p:cNvSpPr/>
          <p:nvPr/>
        </p:nvSpPr>
        <p:spPr>
          <a:xfrm>
            <a:off x="4709021" y="125128"/>
            <a:ext cx="7072301" cy="6477803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 rot="1704551">
            <a:off x="-145595" y="3152446"/>
            <a:ext cx="7464908" cy="2629527"/>
          </a:xfrm>
          <a:prstGeom prst="flowChartAlternate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5506" y="125506"/>
            <a:ext cx="270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OAuth Components</a:t>
            </a:r>
          </a:p>
        </p:txBody>
      </p:sp>
    </p:spTree>
    <p:extLst>
      <p:ext uri="{BB962C8B-B14F-4D97-AF65-F5344CB8AC3E}">
        <p14:creationId xmlns:p14="http://schemas.microsoft.com/office/powerpoint/2010/main" val="26504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50831"/>
            <a:ext cx="2570551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Flows (Grant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Code Grant</a:t>
            </a:r>
          </a:p>
          <a:p>
            <a:r>
              <a:rPr lang="en-US" dirty="0"/>
              <a:t>Implicit Grant</a:t>
            </a:r>
          </a:p>
          <a:p>
            <a:r>
              <a:rPr lang="en-US" dirty="0"/>
              <a:t>Client Credentials Grant</a:t>
            </a:r>
          </a:p>
          <a:p>
            <a:r>
              <a:rPr lang="en-US" dirty="0"/>
              <a:t>Resource Owner Password Credentials Grant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urved Connector 20"/>
          <p:cNvCxnSpPr>
            <a:stCxn id="12" idx="0"/>
            <a:endCxn id="3" idx="3"/>
          </p:cNvCxnSpPr>
          <p:nvPr/>
        </p:nvCxnSpPr>
        <p:spPr>
          <a:xfrm rot="16200000" flipV="1">
            <a:off x="3470135" y="2215771"/>
            <a:ext cx="1414333" cy="366622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613522" y="3211952"/>
            <a:ext cx="547120" cy="25952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30" name="Smiley Face 29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ame 30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35" name="Cube 34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Auth</a:t>
              </a:r>
              <a:r>
                <a:rPr lang="en-US" dirty="0"/>
                <a:t> Server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38" name="Cube 37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 Server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41" name="Group 40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44" name="Can 43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Server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BrAPI</a:t>
              </a:r>
            </a:p>
          </p:txBody>
        </p:sp>
      </p:grpSp>
      <p:cxnSp>
        <p:nvCxnSpPr>
          <p:cNvPr id="24" name="Curved Connector 23"/>
          <p:cNvCxnSpPr/>
          <p:nvPr/>
        </p:nvCxnSpPr>
        <p:spPr>
          <a:xfrm rot="5400000">
            <a:off x="3369377" y="859555"/>
            <a:ext cx="1456974" cy="3507349"/>
          </a:xfrm>
          <a:prstGeom prst="curvedConnector2">
            <a:avLst/>
          </a:prstGeom>
          <a:ln w="57150" cmpd="sng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13522" y="3035393"/>
            <a:ext cx="547120" cy="615904"/>
            <a:chOff x="1613522" y="3035393"/>
            <a:chExt cx="547120" cy="615904"/>
          </a:xfrm>
        </p:grpSpPr>
        <p:sp>
          <p:nvSpPr>
            <p:cNvPr id="26" name="Rounded Rectangle 25"/>
            <p:cNvSpPr/>
            <p:nvPr/>
          </p:nvSpPr>
          <p:spPr>
            <a:xfrm>
              <a:off x="1613522" y="3035393"/>
              <a:ext cx="547120" cy="2595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613522" y="3391770"/>
              <a:ext cx="547120" cy="2595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Pass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66463" y="4319123"/>
            <a:ext cx="3415030" cy="1561611"/>
            <a:chOff x="1866463" y="4319123"/>
            <a:chExt cx="3415030" cy="1561611"/>
          </a:xfrm>
        </p:grpSpPr>
        <p:cxnSp>
          <p:nvCxnSpPr>
            <p:cNvPr id="17" name="Curved Connector 16"/>
            <p:cNvCxnSpPr>
              <a:stCxn id="8" idx="2"/>
              <a:endCxn id="5" idx="2"/>
            </p:cNvCxnSpPr>
            <p:nvPr/>
          </p:nvCxnSpPr>
          <p:spPr>
            <a:xfrm rot="16200000" flipH="1">
              <a:off x="2793172" y="3392414"/>
              <a:ext cx="1561611" cy="3415030"/>
            </a:xfrm>
            <a:prstGeom prst="curvedConnector2">
              <a:avLst/>
            </a:prstGeom>
            <a:ln w="57150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810417" y="5017468"/>
              <a:ext cx="148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GET website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86989" y="1059354"/>
            <a:ext cx="3394503" cy="1825163"/>
            <a:chOff x="1886989" y="1059354"/>
            <a:chExt cx="3394503" cy="1825163"/>
          </a:xfrm>
        </p:grpSpPr>
        <p:cxnSp>
          <p:nvCxnSpPr>
            <p:cNvPr id="23" name="Curved Connector 22"/>
            <p:cNvCxnSpPr/>
            <p:nvPr/>
          </p:nvCxnSpPr>
          <p:spPr>
            <a:xfrm rot="5400000" flipH="1" flipV="1">
              <a:off x="2671659" y="274684"/>
              <a:ext cx="1825163" cy="339450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810417" y="1602603"/>
              <a:ext cx="1610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Login Page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Implicit Grant Flow</a:t>
            </a:r>
          </a:p>
        </p:txBody>
      </p:sp>
    </p:spTree>
    <p:extLst>
      <p:ext uri="{BB962C8B-B14F-4D97-AF65-F5344CB8AC3E}">
        <p14:creationId xmlns:p14="http://schemas.microsoft.com/office/powerpoint/2010/main" val="4054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36" name="Smiley Face 35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ame 36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41" name="Cube 40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Auth</a:t>
              </a:r>
              <a:r>
                <a:rPr lang="en-US" dirty="0"/>
                <a:t> Server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44" name="Cube 43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 Server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47" name="Group 46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50" name="Can 49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Server</a:t>
                </a:r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BrAPI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886989" y="1059354"/>
            <a:ext cx="3394503" cy="1825163"/>
            <a:chOff x="1886989" y="1059354"/>
            <a:chExt cx="3394503" cy="1825163"/>
          </a:xfrm>
        </p:grpSpPr>
        <p:cxnSp>
          <p:nvCxnSpPr>
            <p:cNvPr id="17" name="Curved Connector 16"/>
            <p:cNvCxnSpPr>
              <a:stCxn id="3" idx="0"/>
              <a:endCxn id="4" idx="2"/>
            </p:cNvCxnSpPr>
            <p:nvPr/>
          </p:nvCxnSpPr>
          <p:spPr>
            <a:xfrm rot="5400000" flipH="1" flipV="1">
              <a:off x="2671659" y="274684"/>
              <a:ext cx="1825163" cy="339450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10417" y="1602603"/>
              <a:ext cx="1780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POST Credentials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44189" y="1884743"/>
            <a:ext cx="3507349" cy="1456974"/>
            <a:chOff x="2344189" y="1884743"/>
            <a:chExt cx="3507349" cy="1456974"/>
          </a:xfrm>
        </p:grpSpPr>
        <p:cxnSp>
          <p:nvCxnSpPr>
            <p:cNvPr id="19" name="Curved Connector 18"/>
            <p:cNvCxnSpPr>
              <a:stCxn id="10" idx="2"/>
              <a:endCxn id="3" idx="3"/>
            </p:cNvCxnSpPr>
            <p:nvPr/>
          </p:nvCxnSpPr>
          <p:spPr>
            <a:xfrm rot="5400000">
              <a:off x="3369377" y="859555"/>
              <a:ext cx="1456974" cy="3507349"/>
            </a:xfrm>
            <a:prstGeom prst="curvedConnector2">
              <a:avLst/>
            </a:prstGeom>
            <a:ln w="57150" cmpd="sng">
              <a:prstDash val="solid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53983" y="2492144"/>
              <a:ext cx="13670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301 Redirect</a:t>
              </a:r>
            </a:p>
            <a:p>
              <a:r>
                <a:rPr lang="en-US" sz="1200" dirty="0"/>
                <a:t>With Token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1613429" y="3123704"/>
            <a:ext cx="547120" cy="4360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44189" y="3341716"/>
            <a:ext cx="3666224" cy="1414333"/>
            <a:chOff x="2344189" y="3341716"/>
            <a:chExt cx="3666224" cy="1414333"/>
          </a:xfrm>
        </p:grpSpPr>
        <p:cxnSp>
          <p:nvCxnSpPr>
            <p:cNvPr id="18" name="Curved Connector 17"/>
            <p:cNvCxnSpPr>
              <a:stCxn id="3" idx="3"/>
              <a:endCxn id="12" idx="0"/>
            </p:cNvCxnSpPr>
            <p:nvPr/>
          </p:nvCxnSpPr>
          <p:spPr>
            <a:xfrm>
              <a:off x="2344189" y="3341716"/>
              <a:ext cx="3666224" cy="1414333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53983" y="3713484"/>
              <a:ext cx="13731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Website</a:t>
              </a:r>
            </a:p>
            <a:p>
              <a:r>
                <a:rPr lang="en-US" sz="1200" dirty="0"/>
                <a:t>With Token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866462" y="4319125"/>
            <a:ext cx="3415030" cy="1561611"/>
            <a:chOff x="1866462" y="4319125"/>
            <a:chExt cx="3415030" cy="1561611"/>
          </a:xfrm>
        </p:grpSpPr>
        <p:cxnSp>
          <p:nvCxnSpPr>
            <p:cNvPr id="29" name="Curved Connector 28"/>
            <p:cNvCxnSpPr/>
            <p:nvPr/>
          </p:nvCxnSpPr>
          <p:spPr>
            <a:xfrm rot="10800000">
              <a:off x="1866462" y="4319125"/>
              <a:ext cx="3415030" cy="1561611"/>
            </a:xfrm>
            <a:prstGeom prst="curvedConnector2">
              <a:avLst/>
            </a:prstGeom>
            <a:ln w="57150" cmpd="sng"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2724668" y="4787691"/>
              <a:ext cx="13731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Website</a:t>
              </a:r>
            </a:p>
            <a:p>
              <a:r>
                <a:rPr lang="en-US" sz="1200" dirty="0"/>
                <a:t>With Token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Implicit Grant Flow</a:t>
            </a:r>
          </a:p>
        </p:txBody>
      </p:sp>
    </p:spTree>
    <p:extLst>
      <p:ext uri="{BB962C8B-B14F-4D97-AF65-F5344CB8AC3E}">
        <p14:creationId xmlns:p14="http://schemas.microsoft.com/office/powerpoint/2010/main" val="12411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urved Connector 37"/>
          <p:cNvCxnSpPr/>
          <p:nvPr/>
        </p:nvCxnSpPr>
        <p:spPr>
          <a:xfrm rot="10800000" flipV="1">
            <a:off x="6497643" y="4319124"/>
            <a:ext cx="3398805" cy="1257573"/>
          </a:xfrm>
          <a:prstGeom prst="curvedConnector2">
            <a:avLst/>
          </a:prstGeom>
          <a:ln w="57150" cap="flat" cmpd="sng">
            <a:miter lim="800000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 rot="10800000">
            <a:off x="2359247" y="3400570"/>
            <a:ext cx="7382577" cy="413925"/>
          </a:xfrm>
          <a:custGeom>
            <a:avLst/>
            <a:gdLst>
              <a:gd name="connsiteX0" fmla="*/ 0 w 7382577"/>
              <a:gd name="connsiteY0" fmla="*/ 394674 h 413925"/>
              <a:gd name="connsiteX1" fmla="*/ 3416968 w 7382577"/>
              <a:gd name="connsiteY1" fmla="*/ 38 h 413925"/>
              <a:gd name="connsiteX2" fmla="*/ 7382577 w 7382577"/>
              <a:gd name="connsiteY2" fmla="*/ 413925 h 41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2577" h="413925">
                <a:moveTo>
                  <a:pt x="0" y="394674"/>
                </a:moveTo>
                <a:cubicBezTo>
                  <a:pt x="1093269" y="195752"/>
                  <a:pt x="2186539" y="-3170"/>
                  <a:pt x="3416968" y="38"/>
                </a:cubicBezTo>
                <a:cubicBezTo>
                  <a:pt x="4647397" y="3246"/>
                  <a:pt x="5998143" y="27310"/>
                  <a:pt x="7382577" y="413925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ultidocument 43"/>
          <p:cNvSpPr/>
          <p:nvPr/>
        </p:nvSpPr>
        <p:spPr>
          <a:xfrm>
            <a:off x="1678114" y="3185868"/>
            <a:ext cx="457637" cy="327447"/>
          </a:xfrm>
          <a:prstGeom prst="flowChartMultidocumen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399010" y="2884516"/>
            <a:ext cx="1945179" cy="1434608"/>
            <a:chOff x="399010" y="2884516"/>
            <a:chExt cx="1945179" cy="1434608"/>
          </a:xfrm>
        </p:grpSpPr>
        <p:sp>
          <p:nvSpPr>
            <p:cNvPr id="46" name="Smiley Face 45"/>
            <p:cNvSpPr/>
            <p:nvPr/>
          </p:nvSpPr>
          <p:spPr>
            <a:xfrm>
              <a:off x="399010" y="2884516"/>
              <a:ext cx="914400" cy="914400"/>
            </a:xfrm>
            <a:prstGeom prst="smileyFace">
              <a:avLst/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ame 46"/>
            <p:cNvSpPr/>
            <p:nvPr/>
          </p:nvSpPr>
          <p:spPr>
            <a:xfrm>
              <a:off x="1429789" y="2884516"/>
              <a:ext cx="914400" cy="914400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26944" y="394979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88735" y="3949792"/>
              <a:ext cx="955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Browser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205431" y="299258"/>
            <a:ext cx="1292213" cy="1585484"/>
            <a:chOff x="5205431" y="299258"/>
            <a:chExt cx="1292213" cy="1585484"/>
          </a:xfrm>
        </p:grpSpPr>
        <p:sp>
          <p:nvSpPr>
            <p:cNvPr id="51" name="Cube 50"/>
            <p:cNvSpPr/>
            <p:nvPr/>
          </p:nvSpPr>
          <p:spPr>
            <a:xfrm>
              <a:off x="5281492" y="299258"/>
              <a:ext cx="1216152" cy="1216152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05431" y="1515410"/>
              <a:ext cx="1292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Auth</a:t>
              </a:r>
              <a:r>
                <a:rPr lang="en-US" dirty="0"/>
                <a:t> Server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105678" y="4756049"/>
            <a:ext cx="1809470" cy="1580743"/>
            <a:chOff x="5105678" y="4756049"/>
            <a:chExt cx="1809470" cy="1580743"/>
          </a:xfrm>
        </p:grpSpPr>
        <p:sp>
          <p:nvSpPr>
            <p:cNvPr id="54" name="Cube 53"/>
            <p:cNvSpPr/>
            <p:nvPr/>
          </p:nvSpPr>
          <p:spPr>
            <a:xfrm>
              <a:off x="5281492" y="5120640"/>
              <a:ext cx="1216152" cy="1216152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05678" y="4756049"/>
              <a:ext cx="180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App Server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546834" y="2733640"/>
            <a:ext cx="2013316" cy="1585484"/>
            <a:chOff x="9546834" y="2733640"/>
            <a:chExt cx="2013316" cy="1585484"/>
          </a:xfrm>
        </p:grpSpPr>
        <p:grpSp>
          <p:nvGrpSpPr>
            <p:cNvPr id="57" name="Group 56"/>
            <p:cNvGrpSpPr/>
            <p:nvPr/>
          </p:nvGrpSpPr>
          <p:grpSpPr>
            <a:xfrm>
              <a:off x="10285699" y="2733640"/>
              <a:ext cx="1274451" cy="1585484"/>
              <a:chOff x="10285699" y="2733640"/>
              <a:chExt cx="1274451" cy="1585484"/>
            </a:xfrm>
          </p:grpSpPr>
          <p:sp>
            <p:nvSpPr>
              <p:cNvPr id="60" name="Can 59"/>
              <p:cNvSpPr/>
              <p:nvPr/>
            </p:nvSpPr>
            <p:spPr>
              <a:xfrm>
                <a:off x="10465725" y="2733640"/>
                <a:ext cx="914400" cy="1216152"/>
              </a:xfrm>
              <a:prstGeom prst="can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0285699" y="3949792"/>
                <a:ext cx="127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Server</a:t>
                </a: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9756883" y="2733640"/>
              <a:ext cx="279133" cy="1216152"/>
            </a:xfrm>
            <a:prstGeom prst="rect">
              <a:avLst/>
            </a:prstGeom>
            <a:solidFill>
              <a:srgbClr val="009C38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546834" y="3949792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BrAPI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367815" y="2381668"/>
            <a:ext cx="7382577" cy="967924"/>
            <a:chOff x="2367815" y="2381668"/>
            <a:chExt cx="7382577" cy="967924"/>
          </a:xfrm>
        </p:grpSpPr>
        <p:sp>
          <p:nvSpPr>
            <p:cNvPr id="42" name="Freeform 41"/>
            <p:cNvSpPr/>
            <p:nvPr/>
          </p:nvSpPr>
          <p:spPr>
            <a:xfrm>
              <a:off x="2367815" y="2935667"/>
              <a:ext cx="7382577" cy="413925"/>
            </a:xfrm>
            <a:custGeom>
              <a:avLst/>
              <a:gdLst>
                <a:gd name="connsiteX0" fmla="*/ 0 w 7382577"/>
                <a:gd name="connsiteY0" fmla="*/ 394674 h 413925"/>
                <a:gd name="connsiteX1" fmla="*/ 3416968 w 7382577"/>
                <a:gd name="connsiteY1" fmla="*/ 38 h 413925"/>
                <a:gd name="connsiteX2" fmla="*/ 7382577 w 7382577"/>
                <a:gd name="connsiteY2" fmla="*/ 413925 h 41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2577" h="413925">
                  <a:moveTo>
                    <a:pt x="0" y="394674"/>
                  </a:moveTo>
                  <a:cubicBezTo>
                    <a:pt x="1093269" y="195752"/>
                    <a:pt x="2186539" y="-3170"/>
                    <a:pt x="3416968" y="38"/>
                  </a:cubicBezTo>
                  <a:cubicBezTo>
                    <a:pt x="4647397" y="3246"/>
                    <a:pt x="5998143" y="27310"/>
                    <a:pt x="7382577" y="41392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06047" y="2381668"/>
              <a:ext cx="1043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Data</a:t>
              </a:r>
            </a:p>
            <a:p>
              <a:r>
                <a:rPr lang="en-US" sz="1200" dirty="0"/>
                <a:t>With Token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97644" y="4319124"/>
            <a:ext cx="3398805" cy="1400818"/>
            <a:chOff x="6497644" y="4319124"/>
            <a:chExt cx="3398805" cy="1400818"/>
          </a:xfrm>
        </p:grpSpPr>
        <p:cxnSp>
          <p:nvCxnSpPr>
            <p:cNvPr id="18" name="Curved Connector 17"/>
            <p:cNvCxnSpPr>
              <a:stCxn id="5" idx="5"/>
              <a:endCxn id="22" idx="2"/>
            </p:cNvCxnSpPr>
            <p:nvPr/>
          </p:nvCxnSpPr>
          <p:spPr>
            <a:xfrm flipV="1">
              <a:off x="6497644" y="4319124"/>
              <a:ext cx="3398805" cy="1257573"/>
            </a:xfrm>
            <a:prstGeom prst="curvedConnector2">
              <a:avLst/>
            </a:prstGeom>
            <a:ln w="57150" cap="flat" cmpd="sng">
              <a:miter lim="800000"/>
              <a:headEnd type="non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8744630" y="5165944"/>
              <a:ext cx="104374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GET Data</a:t>
              </a:r>
            </a:p>
            <a:p>
              <a:r>
                <a:rPr lang="en-US" sz="1200" dirty="0"/>
                <a:t>With Token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Implicit Grant Flow</a:t>
            </a:r>
          </a:p>
        </p:txBody>
      </p:sp>
    </p:spTree>
    <p:extLst>
      <p:ext uri="{BB962C8B-B14F-4D97-AF65-F5344CB8AC3E}">
        <p14:creationId xmlns:p14="http://schemas.microsoft.com/office/powerpoint/2010/main" val="9068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927037" y="79854"/>
            <a:ext cx="7421404" cy="6778146"/>
            <a:chOff x="2814543" y="34024"/>
            <a:chExt cx="7421404" cy="6778146"/>
          </a:xfrm>
        </p:grpSpPr>
        <p:sp>
          <p:nvSpPr>
            <p:cNvPr id="47" name="Frame 46"/>
            <p:cNvSpPr/>
            <p:nvPr/>
          </p:nvSpPr>
          <p:spPr>
            <a:xfrm>
              <a:off x="4486821" y="34024"/>
              <a:ext cx="621586" cy="621586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7774111" y="34025"/>
              <a:ext cx="637225" cy="637225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6158505" y="34024"/>
              <a:ext cx="637225" cy="637225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9389717" y="34024"/>
              <a:ext cx="579414" cy="637225"/>
            </a:xfrm>
            <a:prstGeom prst="can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4543" y="700426"/>
              <a:ext cx="7421404" cy="6111744"/>
            </a:xfrm>
            <a:prstGeom prst="rect">
              <a:avLst/>
            </a:prstGeom>
          </p:spPr>
        </p:pic>
      </p:grpSp>
      <p:sp>
        <p:nvSpPr>
          <p:cNvPr id="30" name="TextBox 29"/>
          <p:cNvSpPr txBox="1"/>
          <p:nvPr/>
        </p:nvSpPr>
        <p:spPr>
          <a:xfrm>
            <a:off x="125506" y="125506"/>
            <a:ext cx="261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Implicit Grant Flow</a:t>
            </a:r>
          </a:p>
        </p:txBody>
      </p:sp>
    </p:spTree>
    <p:extLst>
      <p:ext uri="{BB962C8B-B14F-4D97-AF65-F5344CB8AC3E}">
        <p14:creationId xmlns:p14="http://schemas.microsoft.com/office/powerpoint/2010/main" val="117954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07668" y="79854"/>
            <a:ext cx="7300101" cy="7126206"/>
            <a:chOff x="2995174" y="34024"/>
            <a:chExt cx="7300101" cy="7126206"/>
          </a:xfrm>
        </p:grpSpPr>
        <p:sp>
          <p:nvSpPr>
            <p:cNvPr id="47" name="Frame 46"/>
            <p:cNvSpPr/>
            <p:nvPr/>
          </p:nvSpPr>
          <p:spPr>
            <a:xfrm>
              <a:off x="4486821" y="34024"/>
              <a:ext cx="621586" cy="621586"/>
            </a:xfrm>
            <a:prstGeom prst="fram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7774111" y="34025"/>
              <a:ext cx="637225" cy="637225"/>
            </a:xfrm>
            <a:prstGeom prst="cube">
              <a:avLst/>
            </a:prstGeom>
            <a:solidFill>
              <a:srgbClr val="CD703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6158505" y="34024"/>
              <a:ext cx="637225" cy="637225"/>
            </a:xfrm>
            <a:prstGeom prst="cube">
              <a:avLst/>
            </a:prstGeom>
            <a:solidFill>
              <a:srgbClr val="3CC8C5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an 59"/>
            <p:cNvSpPr/>
            <p:nvPr/>
          </p:nvSpPr>
          <p:spPr>
            <a:xfrm>
              <a:off x="9389717" y="34024"/>
              <a:ext cx="579414" cy="637225"/>
            </a:xfrm>
            <a:prstGeom prst="can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5174" y="712280"/>
              <a:ext cx="7300101" cy="644795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" name="TextBox 29"/>
          <p:cNvSpPr txBox="1"/>
          <p:nvPr/>
        </p:nvSpPr>
        <p:spPr>
          <a:xfrm>
            <a:off x="125506" y="125506"/>
            <a:ext cx="2656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Authorization Code</a:t>
            </a:r>
          </a:p>
          <a:p>
            <a:r>
              <a:rPr lang="en-US" sz="2400" b="1" dirty="0"/>
              <a:t>Grant Flow</a:t>
            </a:r>
          </a:p>
        </p:txBody>
      </p:sp>
    </p:spTree>
    <p:extLst>
      <p:ext uri="{BB962C8B-B14F-4D97-AF65-F5344CB8AC3E}">
        <p14:creationId xmlns:p14="http://schemas.microsoft.com/office/powerpoint/2010/main" val="232845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API-Template" id="{2653B443-899C-4273-BE3B-4CECDE525138}" vid="{C7B8C648-D3D8-48A2-A9DC-ACFF367EE7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BrAPI-Template</Template>
  <TotalTime>17031</TotalTime>
  <Words>635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Lucida Console</vt:lpstr>
      <vt:lpstr>Office Theme</vt:lpstr>
      <vt:lpstr>OAuth 2.0 for BrAPI</vt:lpstr>
      <vt:lpstr>Agenda</vt:lpstr>
      <vt:lpstr>PowerPoint Presentation</vt:lpstr>
      <vt:lpstr>OAuth Flows (Grant Types)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OIDC</vt:lpstr>
      <vt:lpstr>OIDC Discovery</vt:lpstr>
      <vt:lpstr>PowerPoint Presentation</vt:lpstr>
      <vt:lpstr>PowerPoint Presentation</vt:lpstr>
      <vt:lpstr>Resources</vt:lpstr>
      <vt:lpstr>Auth and BrAPI</vt:lpstr>
      <vt:lpstr>Auth and BrAPI</vt:lpstr>
      <vt:lpstr>Auth and BrAPI</vt:lpstr>
      <vt:lpstr>Recommendations</vt:lpstr>
      <vt:lpstr>Recommendations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Selby</dc:creator>
  <cp:lastModifiedBy>Peter Selby</cp:lastModifiedBy>
  <cp:revision>48</cp:revision>
  <dcterms:created xsi:type="dcterms:W3CDTF">2021-05-24T21:12:13Z</dcterms:created>
  <dcterms:modified xsi:type="dcterms:W3CDTF">2025-06-03T06:36:31Z</dcterms:modified>
</cp:coreProperties>
</file>