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4"/>
  </p:sldMasterIdLst>
  <p:notesMasterIdLst>
    <p:notesMasterId r:id="rId16"/>
  </p:notesMasterIdLst>
  <p:handoutMasterIdLst>
    <p:handoutMasterId r:id="rId17"/>
  </p:handoutMasterIdLst>
  <p:sldIdLst>
    <p:sldId id="294" r:id="rId5"/>
    <p:sldId id="296" r:id="rId6"/>
    <p:sldId id="298" r:id="rId7"/>
    <p:sldId id="295" r:id="rId8"/>
    <p:sldId id="300" r:id="rId9"/>
    <p:sldId id="297" r:id="rId10"/>
    <p:sldId id="258" r:id="rId11"/>
    <p:sldId id="256" r:id="rId12"/>
    <p:sldId id="301" r:id="rId13"/>
    <p:sldId id="29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4D05"/>
    <a:srgbClr val="0074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52809A-C8C9-48E8-B6E0-2E8397DAE8C6}" v="5" dt="2025-06-03T02:42:28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-Sham'aa, Khaled (ICARDA-Egypt)" userId="c2448b4f-3224-4ca0-9f1d-2b9421e70733" providerId="ADAL" clId="{5452809A-C8C9-48E8-B6E0-2E8397DAE8C6}"/>
    <pc:docChg chg="custSel modSld modMainMaster">
      <pc:chgData name="Al-Sham'aa, Khaled (ICARDA-Egypt)" userId="c2448b4f-3224-4ca0-9f1d-2b9421e70733" providerId="ADAL" clId="{5452809A-C8C9-48E8-B6E0-2E8397DAE8C6}" dt="2025-06-03T02:43:04.757" v="124" actId="1076"/>
      <pc:docMkLst>
        <pc:docMk/>
      </pc:docMkLst>
      <pc:sldChg chg="modSp mod">
        <pc:chgData name="Al-Sham'aa, Khaled (ICARDA-Egypt)" userId="c2448b4f-3224-4ca0-9f1d-2b9421e70733" providerId="ADAL" clId="{5452809A-C8C9-48E8-B6E0-2E8397DAE8C6}" dt="2025-06-03T02:43:04.757" v="124" actId="1076"/>
        <pc:sldMkLst>
          <pc:docMk/>
          <pc:sldMk cId="2909377036" sldId="294"/>
        </pc:sldMkLst>
        <pc:spChg chg="mod">
          <ac:chgData name="Al-Sham'aa, Khaled (ICARDA-Egypt)" userId="c2448b4f-3224-4ca0-9f1d-2b9421e70733" providerId="ADAL" clId="{5452809A-C8C9-48E8-B6E0-2E8397DAE8C6}" dt="2025-06-03T02:43:04.757" v="124" actId="1076"/>
          <ac:spMkLst>
            <pc:docMk/>
            <pc:sldMk cId="2909377036" sldId="294"/>
            <ac:spMk id="4" creationId="{F15DEF81-3E2A-6915-A29B-AE90CF2BAD12}"/>
          </ac:spMkLst>
        </pc:spChg>
        <pc:picChg chg="mod">
          <ac:chgData name="Al-Sham'aa, Khaled (ICARDA-Egypt)" userId="c2448b4f-3224-4ca0-9f1d-2b9421e70733" providerId="ADAL" clId="{5452809A-C8C9-48E8-B6E0-2E8397DAE8C6}" dt="2025-06-03T02:43:04.757" v="124" actId="1076"/>
          <ac:picMkLst>
            <pc:docMk/>
            <pc:sldMk cId="2909377036" sldId="294"/>
            <ac:picMk id="3" creationId="{F567A5B7-C3A2-0770-0358-F27F79CC989C}"/>
          </ac:picMkLst>
        </pc:picChg>
      </pc:sldChg>
      <pc:sldChg chg="delSp modSp mod">
        <pc:chgData name="Al-Sham'aa, Khaled (ICARDA-Egypt)" userId="c2448b4f-3224-4ca0-9f1d-2b9421e70733" providerId="ADAL" clId="{5452809A-C8C9-48E8-B6E0-2E8397DAE8C6}" dt="2025-06-03T02:40:15.725" v="88" actId="20577"/>
        <pc:sldMkLst>
          <pc:docMk/>
          <pc:sldMk cId="1342783087" sldId="299"/>
        </pc:sldMkLst>
        <pc:spChg chg="mod">
          <ac:chgData name="Al-Sham'aa, Khaled (ICARDA-Egypt)" userId="c2448b4f-3224-4ca0-9f1d-2b9421e70733" providerId="ADAL" clId="{5452809A-C8C9-48E8-B6E0-2E8397DAE8C6}" dt="2025-06-03T02:40:15.725" v="88" actId="20577"/>
          <ac:spMkLst>
            <pc:docMk/>
            <pc:sldMk cId="1342783087" sldId="299"/>
            <ac:spMk id="3" creationId="{6BA1C1FC-B146-2ED1-1864-1A1ECD8FE259}"/>
          </ac:spMkLst>
        </pc:spChg>
        <pc:picChg chg="del">
          <ac:chgData name="Al-Sham'aa, Khaled (ICARDA-Egypt)" userId="c2448b4f-3224-4ca0-9f1d-2b9421e70733" providerId="ADAL" clId="{5452809A-C8C9-48E8-B6E0-2E8397DAE8C6}" dt="2025-06-03T02:38:10.551" v="60" actId="478"/>
          <ac:picMkLst>
            <pc:docMk/>
            <pc:sldMk cId="1342783087" sldId="299"/>
            <ac:picMk id="5" creationId="{D8E3DD99-0FA1-27B7-339A-00AAC06D529E}"/>
          </ac:picMkLst>
        </pc:picChg>
      </pc:sldChg>
      <pc:sldChg chg="delSp modSp mod">
        <pc:chgData name="Al-Sham'aa, Khaled (ICARDA-Egypt)" userId="c2448b4f-3224-4ca0-9f1d-2b9421e70733" providerId="ADAL" clId="{5452809A-C8C9-48E8-B6E0-2E8397DAE8C6}" dt="2025-06-03T02:36:12.874" v="59" actId="1076"/>
        <pc:sldMkLst>
          <pc:docMk/>
          <pc:sldMk cId="3018331139" sldId="300"/>
        </pc:sldMkLst>
        <pc:spChg chg="mod">
          <ac:chgData name="Al-Sham'aa, Khaled (ICARDA-Egypt)" userId="c2448b4f-3224-4ca0-9f1d-2b9421e70733" providerId="ADAL" clId="{5452809A-C8C9-48E8-B6E0-2E8397DAE8C6}" dt="2025-06-03T02:35:47.184" v="55" actId="14100"/>
          <ac:spMkLst>
            <pc:docMk/>
            <pc:sldMk cId="3018331139" sldId="300"/>
            <ac:spMk id="8" creationId="{0869741A-CF0A-BAD7-B854-3E0C91404270}"/>
          </ac:spMkLst>
        </pc:spChg>
        <pc:spChg chg="mod">
          <ac:chgData name="Al-Sham'aa, Khaled (ICARDA-Egypt)" userId="c2448b4f-3224-4ca0-9f1d-2b9421e70733" providerId="ADAL" clId="{5452809A-C8C9-48E8-B6E0-2E8397DAE8C6}" dt="2025-06-03T02:36:12.874" v="59" actId="1076"/>
          <ac:spMkLst>
            <pc:docMk/>
            <pc:sldMk cId="3018331139" sldId="300"/>
            <ac:spMk id="9" creationId="{E8A4F821-9816-5148-A18D-A85F4EC292DA}"/>
          </ac:spMkLst>
        </pc:spChg>
        <pc:picChg chg="mod">
          <ac:chgData name="Al-Sham'aa, Khaled (ICARDA-Egypt)" userId="c2448b4f-3224-4ca0-9f1d-2b9421e70733" providerId="ADAL" clId="{5452809A-C8C9-48E8-B6E0-2E8397DAE8C6}" dt="2025-06-03T02:36:05.174" v="57" actId="14100"/>
          <ac:picMkLst>
            <pc:docMk/>
            <pc:sldMk cId="3018331139" sldId="300"/>
            <ac:picMk id="5" creationId="{EC2A15FA-2633-0EF4-5B77-A18B23FA46DE}"/>
          </ac:picMkLst>
        </pc:picChg>
        <pc:picChg chg="mod modCrop">
          <ac:chgData name="Al-Sham'aa, Khaled (ICARDA-Egypt)" userId="c2448b4f-3224-4ca0-9f1d-2b9421e70733" providerId="ADAL" clId="{5452809A-C8C9-48E8-B6E0-2E8397DAE8C6}" dt="2025-06-03T02:33:41.499" v="3" actId="1076"/>
          <ac:picMkLst>
            <pc:docMk/>
            <pc:sldMk cId="3018331139" sldId="300"/>
            <ac:picMk id="6" creationId="{CD1581F3-7C36-9585-7D37-C3F5F0EF98E3}"/>
          </ac:picMkLst>
        </pc:picChg>
        <pc:picChg chg="del">
          <ac:chgData name="Al-Sham'aa, Khaled (ICARDA-Egypt)" userId="c2448b4f-3224-4ca0-9f1d-2b9421e70733" providerId="ADAL" clId="{5452809A-C8C9-48E8-B6E0-2E8397DAE8C6}" dt="2025-06-03T02:33:17.588" v="0" actId="478"/>
          <ac:picMkLst>
            <pc:docMk/>
            <pc:sldMk cId="3018331139" sldId="300"/>
            <ac:picMk id="7" creationId="{45E2A531-E53E-349B-0A5B-D9307382A864}"/>
          </ac:picMkLst>
        </pc:picChg>
      </pc:sldChg>
      <pc:sldMasterChg chg="modSldLayout">
        <pc:chgData name="Al-Sham'aa, Khaled (ICARDA-Egypt)" userId="c2448b4f-3224-4ca0-9f1d-2b9421e70733" providerId="ADAL" clId="{5452809A-C8C9-48E8-B6E0-2E8397DAE8C6}" dt="2025-06-03T02:42:28.796" v="105" actId="478"/>
        <pc:sldMasterMkLst>
          <pc:docMk/>
          <pc:sldMasterMk cId="3181683781" sldId="2147483667"/>
        </pc:sldMasterMkLst>
        <pc:sldLayoutChg chg="delSp">
          <pc:chgData name="Al-Sham'aa, Khaled (ICARDA-Egypt)" userId="c2448b4f-3224-4ca0-9f1d-2b9421e70733" providerId="ADAL" clId="{5452809A-C8C9-48E8-B6E0-2E8397DAE8C6}" dt="2025-06-03T02:42:28.796" v="105" actId="478"/>
          <pc:sldLayoutMkLst>
            <pc:docMk/>
            <pc:sldMasterMk cId="3181683781" sldId="2147483667"/>
            <pc:sldLayoutMk cId="1759393322" sldId="2147483664"/>
          </pc:sldLayoutMkLst>
          <pc:picChg chg="del">
            <ac:chgData name="Al-Sham'aa, Khaled (ICARDA-Egypt)" userId="c2448b4f-3224-4ca0-9f1d-2b9421e70733" providerId="ADAL" clId="{5452809A-C8C9-48E8-B6E0-2E8397DAE8C6}" dt="2025-06-03T02:42:28.796" v="105" actId="478"/>
            <ac:picMkLst>
              <pc:docMk/>
              <pc:sldMasterMk cId="3181683781" sldId="2147483667"/>
              <pc:sldLayoutMk cId="1759393322" sldId="2147483664"/>
              <ac:picMk id="9" creationId="{6D2CD654-824D-B90B-193A-E042C32287A8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082D8C-FA47-4E10-AACA-7A8E24D6CA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1966F-05B8-4584-89CF-E5A89A518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56BB7-4AA4-4963-885A-E901C11BB6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CBC41-A47A-4003-8048-053AF67DAC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1D9F8-7596-4179-9E4E-84F2DFBFAD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404A1-3C87-4E08-A158-CE814E309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7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AB41F-0CAE-4167-AE77-F5C42ACAD38E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2AB68-BBBA-47A2-BC36-1416843E32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8427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37DC70C-E6CA-4539-82FD-29C3CC1F22F1}"/>
              </a:ext>
            </a:extLst>
          </p:cNvPr>
          <p:cNvGrpSpPr/>
          <p:nvPr userDrawn="1"/>
        </p:nvGrpSpPr>
        <p:grpSpPr>
          <a:xfrm>
            <a:off x="1010129" y="6054496"/>
            <a:ext cx="6693884" cy="570936"/>
            <a:chOff x="527456" y="5975439"/>
            <a:chExt cx="6693884" cy="57093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7B3229-A3F3-4F66-8A5B-6E7CF56CB6C2}"/>
                </a:ext>
              </a:extLst>
            </p:cNvPr>
            <p:cNvSpPr/>
            <p:nvPr userDrawn="1"/>
          </p:nvSpPr>
          <p:spPr>
            <a:xfrm>
              <a:off x="527456" y="6238598"/>
              <a:ext cx="470885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rgbClr val="007436"/>
                  </a:solidFill>
                </a:rPr>
                <a:t>International </a:t>
              </a:r>
              <a:r>
                <a:rPr lang="en-GB" sz="1400" dirty="0" err="1">
                  <a:solidFill>
                    <a:srgbClr val="007436"/>
                  </a:solidFill>
                </a:rPr>
                <a:t>Center</a:t>
              </a:r>
              <a:r>
                <a:rPr lang="en-GB" sz="1400" dirty="0">
                  <a:solidFill>
                    <a:srgbClr val="007436"/>
                  </a:solidFill>
                </a:rPr>
                <a:t> for Agricultural Research in the Dry Areas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7F76F1-7764-4938-BA77-AC12E8F60F2F}"/>
                </a:ext>
              </a:extLst>
            </p:cNvPr>
            <p:cNvSpPr txBox="1"/>
            <p:nvPr userDrawn="1"/>
          </p:nvSpPr>
          <p:spPr>
            <a:xfrm>
              <a:off x="534790" y="5975439"/>
              <a:ext cx="6686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solidFill>
                    <a:srgbClr val="007436"/>
                  </a:solidFill>
                </a:rPr>
                <a:t>icarda.org</a:t>
              </a:r>
            </a:p>
          </p:txBody>
        </p: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2137794-223A-4C35-93EE-A48B11FD27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63990" y="2885895"/>
            <a:ext cx="6309709" cy="71563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400">
                <a:solidFill>
                  <a:srgbClr val="007436"/>
                </a:solidFill>
              </a:defRPr>
            </a:lvl1pPr>
          </a:lstStyle>
          <a:p>
            <a:pPr lvl="0"/>
            <a:r>
              <a:rPr lang="en-GB" dirty="0"/>
              <a:t>Presentation title</a:t>
            </a:r>
          </a:p>
          <a:p>
            <a:pPr lvl="0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D19466-4010-420B-B901-20719C10BD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202" y="5659525"/>
            <a:ext cx="760897" cy="8906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9BC4EB-8023-49C2-9128-D4797658A432}"/>
              </a:ext>
            </a:extLst>
          </p:cNvPr>
          <p:cNvSpPr txBox="1"/>
          <p:nvPr userDrawn="1"/>
        </p:nvSpPr>
        <p:spPr>
          <a:xfrm>
            <a:off x="8665487" y="6102212"/>
            <a:ext cx="2022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cgiar.org</a:t>
            </a:r>
          </a:p>
          <a:p>
            <a:r>
              <a:rPr lang="en-GB" sz="1400" dirty="0"/>
              <a:t>A CGIAR Research </a:t>
            </a:r>
            <a:r>
              <a:rPr lang="en-GB" sz="1400" dirty="0" err="1"/>
              <a:t>Center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5939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8E3BB01C-B518-4CF9-9743-2A355D10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365125"/>
            <a:ext cx="10515600" cy="1325563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00743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3767C6-CF16-412F-8D83-88C1D5F1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1825625"/>
            <a:ext cx="10515600" cy="420624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3474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88A7-3CE7-42E8-B46B-B6AB9B4A5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7530" y="1825625"/>
            <a:ext cx="5181600" cy="420624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A8CF1-2FEA-49F4-8B0D-C2260752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530" y="1825625"/>
            <a:ext cx="5181600" cy="420624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B264B-BA0A-4FE6-A6DF-19CE70895425}"/>
              </a:ext>
            </a:extLst>
          </p:cNvPr>
          <p:cNvSpPr txBox="1"/>
          <p:nvPr userDrawn="1"/>
        </p:nvSpPr>
        <p:spPr>
          <a:xfrm>
            <a:off x="1017463" y="6054496"/>
            <a:ext cx="668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7436"/>
                </a:solidFill>
              </a:rPr>
              <a:t>icarda.org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379987-34FE-418B-81F3-FDAC015D0EE7}"/>
              </a:ext>
            </a:extLst>
          </p:cNvPr>
          <p:cNvSpPr txBox="1"/>
          <p:nvPr userDrawn="1"/>
        </p:nvSpPr>
        <p:spPr>
          <a:xfrm>
            <a:off x="11119451" y="60544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EC90DB4-0EF6-4763-8A24-99CFAA713A3B}" type="slidenum">
              <a:rPr lang="en-GB" sz="1400" b="1" smtClean="0">
                <a:solidFill>
                  <a:srgbClr val="007436"/>
                </a:solidFill>
              </a:rPr>
              <a:t>‹#›</a:t>
            </a:fld>
            <a:endParaRPr lang="en-GB" sz="1400" b="1" dirty="0">
              <a:solidFill>
                <a:srgbClr val="007436"/>
              </a:solidFill>
            </a:endParaRPr>
          </a:p>
        </p:txBody>
      </p:sp>
      <p:sp>
        <p:nvSpPr>
          <p:cNvPr id="10" name="Title 18">
            <a:extLst>
              <a:ext uri="{FF2B5EF4-FFF2-40B4-BE49-F238E27FC236}">
                <a16:creationId xmlns:a16="http://schemas.microsoft.com/office/drawing/2014/main" id="{5818CD5F-BFBE-4AEF-93E3-C71848174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365125"/>
            <a:ext cx="10515600" cy="1325563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00743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32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8E3BB01C-B518-4CF9-9743-2A355D10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365125"/>
            <a:ext cx="10515600" cy="1325563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00743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E8D34-5FB9-41A9-86A3-06E5F6F2DE3E}"/>
              </a:ext>
            </a:extLst>
          </p:cNvPr>
          <p:cNvSpPr txBox="1"/>
          <p:nvPr userDrawn="1"/>
        </p:nvSpPr>
        <p:spPr>
          <a:xfrm>
            <a:off x="1017463" y="6054496"/>
            <a:ext cx="668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7436"/>
                </a:solidFill>
              </a:rPr>
              <a:t>icarda.org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17AD07-8DA8-47D8-9765-C2ECF7C0D1D6}"/>
              </a:ext>
            </a:extLst>
          </p:cNvPr>
          <p:cNvSpPr txBox="1"/>
          <p:nvPr userDrawn="1"/>
        </p:nvSpPr>
        <p:spPr>
          <a:xfrm>
            <a:off x="11119451" y="605449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EC90DB4-0EF6-4763-8A24-99CFAA713A3B}" type="slidenum">
              <a:rPr lang="en-GB" sz="1400" b="1" smtClean="0">
                <a:solidFill>
                  <a:srgbClr val="007436"/>
                </a:solidFill>
              </a:rPr>
              <a:t>‹#›</a:t>
            </a:fld>
            <a:endParaRPr lang="en-GB" sz="1400" b="1" dirty="0">
              <a:solidFill>
                <a:srgbClr val="0074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2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59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SideWings.jpg">
            <a:extLst>
              <a:ext uri="{FF2B5EF4-FFF2-40B4-BE49-F238E27FC236}">
                <a16:creationId xmlns:a16="http://schemas.microsoft.com/office/drawing/2014/main" id="{E262DDB1-7157-4F68-82DD-D30F16B423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1937"/>
            <a:ext cx="465779" cy="29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8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1" r:id="rId3"/>
    <p:sldLayoutId id="2147483675" r:id="rId4"/>
    <p:sldLayoutId id="2147483674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giar.org/news-events/news/bioflow-gets-smarter-with-new-modules-and-cloud-features/" TargetMode="External"/><Relationship Id="rId3" Type="http://schemas.openxmlformats.org/officeDocument/2006/relationships/hyperlink" Target="https://www.cgiar.org/news-events/event/launch-webinar-cgiar-biometrical-genetics-workflow-or-breeding-analytics-pipeline/" TargetMode="External"/><Relationship Id="rId7" Type="http://schemas.openxmlformats.org/officeDocument/2006/relationships/hyperlink" Target="https://www.cgiar.org/news-events/news/cgiar-experts-convene-in-nairobi-for-breeding-analytics-pipeline-hackathon/" TargetMode="External"/><Relationship Id="rId2" Type="http://schemas.openxmlformats.org/officeDocument/2006/relationships/hyperlink" Target="https://www.cgiar.org/initiative/breeding-resources/?section=our-solutions&amp;child=Breeding%20Analytics%20Pipe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giar.org/news-events/news/strengthening-global-plant-breeding-the-innovation-journey-of-cgiar-breeding-analytics-pipeline/" TargetMode="External"/><Relationship Id="rId5" Type="http://schemas.openxmlformats.org/officeDocument/2006/relationships/hyperlink" Target="https://www.cgiar.org/news-events/news/soft-launch-of-cgiar-breeding-analytics-pipeline-enables-complex-quantitative-genetic-analyses-for-cgiar-crop-breeders/" TargetMode="External"/><Relationship Id="rId4" Type="http://schemas.openxmlformats.org/officeDocument/2006/relationships/hyperlink" Target="https://www.youtube.com/playlist?list=PLZ0lafzH_UmclOPifjCntlMzysEB2_2w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hyperlink" Target="https://breedbase.org/" TargetMode="External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6.png"/><Relationship Id="rId2" Type="http://schemas.openxmlformats.org/officeDocument/2006/relationships/image" Target="../media/image15.png"/><Relationship Id="rId16" Type="http://schemas.openxmlformats.org/officeDocument/2006/relationships/image" Target="../media/image28.jpe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hyperlink" Target="https://engineering-shiny.org/golem.html" TargetMode="External"/><Relationship Id="rId24" Type="http://schemas.openxmlformats.org/officeDocument/2006/relationships/image" Target="../media/image35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23" Type="http://schemas.openxmlformats.org/officeDocument/2006/relationships/image" Target="../media/image34.png"/><Relationship Id="rId10" Type="http://schemas.openxmlformats.org/officeDocument/2006/relationships/image" Target="../media/image23.png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giar-market-intelligence.shinyapps.io/bioflow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oflow.ebs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DEF81-3E2A-6915-A29B-AE90CF2BA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1968" y="1177922"/>
            <a:ext cx="10113071" cy="3950563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Bioflow</a:t>
            </a:r>
          </a:p>
          <a:p>
            <a:r>
              <a:rPr lang="en-US" sz="3600" i="1" dirty="0"/>
              <a:t>The CGIAR Breeding Analytics Pipeline</a:t>
            </a:r>
            <a:br>
              <a:rPr lang="en-US" sz="3600" i="1" dirty="0"/>
            </a:br>
            <a:endParaRPr lang="en-US" sz="3600" i="1" dirty="0"/>
          </a:p>
          <a:p>
            <a:endParaRPr lang="en-US" sz="2400" dirty="0">
              <a:solidFill>
                <a:srgbClr val="974D05"/>
              </a:solidFill>
            </a:endParaRPr>
          </a:p>
          <a:p>
            <a:r>
              <a:rPr lang="en-US" sz="2400" dirty="0">
                <a:solidFill>
                  <a:srgbClr val="974D05"/>
                </a:solidFill>
              </a:rPr>
              <a:t>Khaled Al-Shamaa</a:t>
            </a:r>
          </a:p>
          <a:p>
            <a:r>
              <a:rPr lang="en-US" sz="2400" dirty="0">
                <a:solidFill>
                  <a:srgbClr val="974D05"/>
                </a:solidFill>
              </a:rPr>
              <a:t>BrAPI Hackathon</a:t>
            </a:r>
          </a:p>
          <a:p>
            <a:r>
              <a:rPr lang="en-US" sz="2400" dirty="0">
                <a:solidFill>
                  <a:srgbClr val="974D05"/>
                </a:solidFill>
              </a:rPr>
              <a:t>3 June 2025</a:t>
            </a:r>
          </a:p>
        </p:txBody>
      </p:sp>
      <p:pic>
        <p:nvPicPr>
          <p:cNvPr id="3" name="Picture 2" descr="A logo for a company&#10;&#10;Description automatically generated">
            <a:extLst>
              <a:ext uri="{FF2B5EF4-FFF2-40B4-BE49-F238E27FC236}">
                <a16:creationId xmlns:a16="http://schemas.microsoft.com/office/drawing/2014/main" id="{F567A5B7-C3A2-0770-0358-F27F79CC98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968" y="1127272"/>
            <a:ext cx="1795576" cy="33904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937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DD68-004D-BFE5-CA52-29D81DCD4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365126"/>
            <a:ext cx="10515600" cy="704550"/>
          </a:xfrm>
        </p:spPr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C1FC-B146-2ED1-1864-1A1ECD8F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1293962"/>
            <a:ext cx="10737982" cy="4737903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300" dirty="0"/>
              <a:t>Breeding Analytics Pipeline </a:t>
            </a:r>
            <a:r>
              <a:rPr lang="en-US" sz="2300" dirty="0">
                <a:hlinkClick r:id="rId2"/>
              </a:rPr>
              <a:t>page</a:t>
            </a:r>
            <a:r>
              <a:rPr lang="en-US" sz="2300" dirty="0"/>
              <a:t> at the CGIAR Breeding Resources Initiative solutions list. 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300" dirty="0">
                <a:hlinkClick r:id="rId3"/>
              </a:rPr>
              <a:t>Launch webinar</a:t>
            </a:r>
            <a:r>
              <a:rPr lang="en-US" sz="2300" dirty="0"/>
              <a:t>: CGIAR Biometrical Genetics Workflow or Breeding Analytics Pipeline.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300" dirty="0"/>
              <a:t>Breeding Analytics Pipeline </a:t>
            </a:r>
            <a:r>
              <a:rPr lang="en-US" sz="2300" dirty="0">
                <a:hlinkClick r:id="rId4"/>
              </a:rPr>
              <a:t>video tutorials</a:t>
            </a:r>
            <a:r>
              <a:rPr lang="en-US" sz="2300" dirty="0"/>
              <a:t>.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300" dirty="0"/>
              <a:t>CGIAR BRI </a:t>
            </a:r>
            <a:r>
              <a:rPr lang="en-US" sz="2300" dirty="0">
                <a:hlinkClick r:id="rId5"/>
              </a:rPr>
              <a:t>announce</a:t>
            </a:r>
            <a:r>
              <a:rPr lang="en-US" sz="2300" dirty="0"/>
              <a:t> the soft launch of CGIAR Breeding Analytics Pipeline enables complex quantitative genetic analyses for CGIAR crop breeders.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300" dirty="0"/>
              <a:t>Strengthening global plant breeding: the innovation journey of CGIAR Breeding Analytics Pipeline (</a:t>
            </a:r>
            <a:r>
              <a:rPr lang="en-US" sz="2300" dirty="0">
                <a:hlinkClick r:id="rId6"/>
              </a:rPr>
              <a:t>1st Bioflow hackathon</a:t>
            </a:r>
            <a:r>
              <a:rPr lang="en-US" sz="2300" dirty="0"/>
              <a:t>).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300" dirty="0"/>
              <a:t>CGIAR experts convene in Nairobi for Breeding Analytics Pipeline Hackathon (</a:t>
            </a:r>
            <a:r>
              <a:rPr lang="en-US" sz="2300" dirty="0">
                <a:hlinkClick r:id="rId7"/>
              </a:rPr>
              <a:t>link</a:t>
            </a:r>
            <a:r>
              <a:rPr lang="en-US" sz="2300" dirty="0"/>
              <a:t>).</a:t>
            </a:r>
          </a:p>
          <a:p>
            <a:pPr>
              <a:lnSpc>
                <a:spcPts val="2800"/>
              </a:lnSpc>
              <a:spcBef>
                <a:spcPts val="1200"/>
              </a:spcBef>
            </a:pPr>
            <a:r>
              <a:rPr lang="en-US" sz="2300" dirty="0"/>
              <a:t>Bioflow gets smarter with new modules and cloud features (</a:t>
            </a:r>
            <a:r>
              <a:rPr lang="en-US" sz="2300" dirty="0">
                <a:hlinkClick r:id="rId8"/>
              </a:rPr>
              <a:t>link</a:t>
            </a:r>
            <a:r>
              <a:rPr lang="en-US" sz="23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278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a field&#10;&#10;Description automatically generated">
            <a:extLst>
              <a:ext uri="{FF2B5EF4-FFF2-40B4-BE49-F238E27FC236}">
                <a16:creationId xmlns:a16="http://schemas.microsoft.com/office/drawing/2014/main" id="{13EA4A9D-2A2E-D334-1D21-FF92C15F0F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7889" y="532660"/>
            <a:ext cx="10516223" cy="22815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Content Placeholder 4" descr="statistics.jpg">
            <a:extLst>
              <a:ext uri="{FF2B5EF4-FFF2-40B4-BE49-F238E27FC236}">
                <a16:creationId xmlns:a16="http://schemas.microsoft.com/office/drawing/2014/main" id="{38DC3860-0B6D-4DC6-A42E-DDF60742FF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81" y="2829548"/>
            <a:ext cx="3928431" cy="294632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4" name="Picture 3" descr="wheat.jpg">
            <a:extLst>
              <a:ext uri="{FF2B5EF4-FFF2-40B4-BE49-F238E27FC236}">
                <a16:creationId xmlns:a16="http://schemas.microsoft.com/office/drawing/2014/main" id="{627A11AE-E1F2-CA93-81ED-149034EE1D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53" y="3565456"/>
            <a:ext cx="3411093" cy="2759884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8414-EDE6-3681-90E2-158F842BD8BC}"/>
              </a:ext>
            </a:extLst>
          </p:cNvPr>
          <p:cNvSpPr/>
          <p:nvPr/>
        </p:nvSpPr>
        <p:spPr>
          <a:xfrm>
            <a:off x="837888" y="3429000"/>
            <a:ext cx="4726238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43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r>
              <a:rPr lang="en-US" sz="6000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74D05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  <a:endParaRPr lang="en-US" sz="60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974D05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201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8;g2658586b687_0_13">
            <a:extLst>
              <a:ext uri="{FF2B5EF4-FFF2-40B4-BE49-F238E27FC236}">
                <a16:creationId xmlns:a16="http://schemas.microsoft.com/office/drawing/2014/main" id="{5ACC5D6D-4FC5-D365-8885-96FB3ACAAFC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537" y="1335617"/>
            <a:ext cx="1970322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59;g2658586b687_0_13">
            <a:extLst>
              <a:ext uri="{FF2B5EF4-FFF2-40B4-BE49-F238E27FC236}">
                <a16:creationId xmlns:a16="http://schemas.microsoft.com/office/drawing/2014/main" id="{4EE1CE98-6894-D6DB-2A93-F51E9BBA22F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98225" y="1294776"/>
            <a:ext cx="1657342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0;g2658586b687_0_13">
            <a:extLst>
              <a:ext uri="{FF2B5EF4-FFF2-40B4-BE49-F238E27FC236}">
                <a16:creationId xmlns:a16="http://schemas.microsoft.com/office/drawing/2014/main" id="{1044D5F1-B98E-7468-2664-43AAB9BD69A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81" y="1294776"/>
            <a:ext cx="1220002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1;g2658586b687_0_13">
            <a:extLst>
              <a:ext uri="{FF2B5EF4-FFF2-40B4-BE49-F238E27FC236}">
                <a16:creationId xmlns:a16="http://schemas.microsoft.com/office/drawing/2014/main" id="{A977D9EC-FE0D-E07C-097C-BBB426367306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9328" y="1294776"/>
            <a:ext cx="1598806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2;g2658586b687_0_13">
            <a:extLst>
              <a:ext uri="{FF2B5EF4-FFF2-40B4-BE49-F238E27FC236}">
                <a16:creationId xmlns:a16="http://schemas.microsoft.com/office/drawing/2014/main" id="{0D79D8CA-2F0B-EF01-53DD-2EBE829CB49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262" y="1294776"/>
            <a:ext cx="1028705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logo with green orange and yellow leaves&#10;&#10;Description automatically generated">
            <a:extLst>
              <a:ext uri="{FF2B5EF4-FFF2-40B4-BE49-F238E27FC236}">
                <a16:creationId xmlns:a16="http://schemas.microsoft.com/office/drawing/2014/main" id="{C6659B98-A933-7734-C398-CAA48CB316C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3823" y="1289897"/>
            <a:ext cx="976558" cy="822960"/>
          </a:xfrm>
          <a:prstGeom prst="rect">
            <a:avLst/>
          </a:prstGeom>
        </p:spPr>
      </p:pic>
      <p:pic>
        <p:nvPicPr>
          <p:cNvPr id="13" name="Google Shape;66;g2658586b687_0_13">
            <a:extLst>
              <a:ext uri="{FF2B5EF4-FFF2-40B4-BE49-F238E27FC236}">
                <a16:creationId xmlns:a16="http://schemas.microsoft.com/office/drawing/2014/main" id="{99F1CC53-40A4-303C-8507-A86503423089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81" y="2269974"/>
            <a:ext cx="10972800" cy="4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522F7C9-D4D6-8160-6283-AAF6571B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7" y="365126"/>
            <a:ext cx="10644543" cy="822960"/>
          </a:xfrm>
        </p:spPr>
        <p:txBody>
          <a:bodyPr/>
          <a:lstStyle/>
          <a:p>
            <a:r>
              <a:rPr lang="en-US" dirty="0"/>
              <a:t>Who is Involved in the Bioflow Initiative?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1AE333-5B1F-457B-D638-ED69472941ED}"/>
              </a:ext>
            </a:extLst>
          </p:cNvPr>
          <p:cNvSpPr txBox="1"/>
          <p:nvPr/>
        </p:nvSpPr>
        <p:spPr>
          <a:xfrm>
            <a:off x="657581" y="5969654"/>
            <a:ext cx="1097279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F2F CGIAR Breeding Analytics Technical Workshop, 15-19 May 2023, Cairo</a:t>
            </a:r>
          </a:p>
        </p:txBody>
      </p:sp>
      <p:pic>
        <p:nvPicPr>
          <p:cNvPr id="2" name="Google Shape;63;g2658586b687_0_13">
            <a:extLst>
              <a:ext uri="{FF2B5EF4-FFF2-40B4-BE49-F238E27FC236}">
                <a16:creationId xmlns:a16="http://schemas.microsoft.com/office/drawing/2014/main" id="{B7D6B6C1-FBB3-967B-BE02-71E8DDC90F6D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75839" y="1289897"/>
            <a:ext cx="1085229" cy="8229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37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B25F-6F38-192B-6010-A2403390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Bioflow’s</a:t>
            </a:r>
            <a:r>
              <a:rPr lang="en-US" dirty="0"/>
              <a:t> Main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79628-362D-5319-B416-BBE4062E6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1414732"/>
            <a:ext cx="10515600" cy="4617133"/>
          </a:xfrm>
        </p:spPr>
        <p:txBody>
          <a:bodyPr/>
          <a:lstStyle/>
          <a:p>
            <a:pPr>
              <a:lnSpc>
                <a:spcPts val="2800"/>
              </a:lnSpc>
              <a:spcBef>
                <a:spcPts val="2400"/>
              </a:spcBef>
            </a:pPr>
            <a:r>
              <a:rPr lang="en-US" sz="2400" dirty="0"/>
              <a:t>Instant access to cutting-edge methods and one-stop breeding analysis for CGIAR centers breeding programs and NARES.</a:t>
            </a:r>
          </a:p>
          <a:p>
            <a:pPr>
              <a:lnSpc>
                <a:spcPts val="2800"/>
              </a:lnSpc>
              <a:spcBef>
                <a:spcPts val="2400"/>
              </a:spcBef>
            </a:pPr>
            <a:r>
              <a:rPr lang="en-US" sz="2400" dirty="0"/>
              <a:t>Standardize data analysis pipelines across CGIAR centers breeding programs and NARES.</a:t>
            </a:r>
          </a:p>
          <a:p>
            <a:pPr>
              <a:lnSpc>
                <a:spcPts val="2800"/>
              </a:lnSpc>
              <a:spcBef>
                <a:spcPts val="2400"/>
              </a:spcBef>
            </a:pPr>
            <a:r>
              <a:rPr lang="en-US" sz="2400" dirty="0"/>
              <a:t>Faster breeding decisions and less human error.</a:t>
            </a:r>
          </a:p>
          <a:p>
            <a:pPr>
              <a:lnSpc>
                <a:spcPts val="2800"/>
              </a:lnSpc>
              <a:spcBef>
                <a:spcPts val="2400"/>
              </a:spcBef>
            </a:pPr>
            <a:r>
              <a:rPr lang="en-US" sz="2400" dirty="0"/>
              <a:t>Reduce reliance on manual time-consuming inquiries.</a:t>
            </a:r>
          </a:p>
          <a:p>
            <a:pPr>
              <a:lnSpc>
                <a:spcPts val="2800"/>
              </a:lnSpc>
              <a:spcBef>
                <a:spcPts val="2400"/>
              </a:spcBef>
            </a:pPr>
            <a:r>
              <a:rPr lang="en-US" sz="2400" dirty="0"/>
              <a:t>Quick and easy access to breeding data and metrics for evaluation of breeding program performance giving scientists more time to focus on new methods.</a:t>
            </a:r>
          </a:p>
        </p:txBody>
      </p:sp>
    </p:spTree>
    <p:extLst>
      <p:ext uri="{BB962C8B-B14F-4D97-AF65-F5344CB8AC3E}">
        <p14:creationId xmlns:p14="http://schemas.microsoft.com/office/powerpoint/2010/main" val="319575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898F71DB-46AF-B44F-9416-5AFB904A1C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695" y="0"/>
            <a:ext cx="1082260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0E0A76-9102-BEC8-E82E-70CC55335711}"/>
              </a:ext>
            </a:extLst>
          </p:cNvPr>
          <p:cNvSpPr txBox="1"/>
          <p:nvPr/>
        </p:nvSpPr>
        <p:spPr>
          <a:xfrm>
            <a:off x="4977441" y="4965182"/>
            <a:ext cx="693633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Spark: From Concept to Vision</a:t>
            </a:r>
          </a:p>
        </p:txBody>
      </p:sp>
    </p:spTree>
    <p:extLst>
      <p:ext uri="{BB962C8B-B14F-4D97-AF65-F5344CB8AC3E}">
        <p14:creationId xmlns:p14="http://schemas.microsoft.com/office/powerpoint/2010/main" val="6403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DFF0-2065-7A29-86B9-6A31D665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838" y="365126"/>
            <a:ext cx="10515600" cy="695923"/>
          </a:xfrm>
        </p:spPr>
        <p:txBody>
          <a:bodyPr/>
          <a:lstStyle/>
          <a:p>
            <a:r>
              <a:rPr lang="en-US" dirty="0"/>
              <a:t>Project Kick-Off: Turning Vision into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8378-FFEA-F963-723F-EDB787398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1061050"/>
            <a:ext cx="10510840" cy="497081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In late 2023, Breeding Resources commissioned a fast-track team of biometricians, including Giovanny Covarrubias (IRRI), Ibnou Dieng (IITA) and Khaled Al-Shamaa (ICARDA), to spearhead the analytical pipeline, under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/>
              <a:t>the endorsement of Genetic Innovation leadership.</a:t>
            </a:r>
          </a:p>
        </p:txBody>
      </p:sp>
      <p:pic>
        <p:nvPicPr>
          <p:cNvPr id="5" name="Picture 4" descr="A group of men standing in front of a building&#10;&#10;Description automatically generated">
            <a:extLst>
              <a:ext uri="{FF2B5EF4-FFF2-40B4-BE49-F238E27FC236}">
                <a16:creationId xmlns:a16="http://schemas.microsoft.com/office/drawing/2014/main" id="{EC2A15FA-2633-0EF4-5B77-A18B23FA46D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1547" y="2374264"/>
            <a:ext cx="3019891" cy="39653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69741A-CF0A-BAD7-B854-3E0C91404270}"/>
              </a:ext>
            </a:extLst>
          </p:cNvPr>
          <p:cNvSpPr txBox="1"/>
          <p:nvPr/>
        </p:nvSpPr>
        <p:spPr>
          <a:xfrm>
            <a:off x="985838" y="5508645"/>
            <a:ext cx="7288354" cy="8309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Bioflow Hackathon, 12-16 Feb 2024, Nairobi</a:t>
            </a:r>
          </a:p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Bioflow Hackathon, 11-14 Nov 2024, Nairobi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A4F821-9816-5148-A18D-A85F4EC292DA}"/>
              </a:ext>
            </a:extLst>
          </p:cNvPr>
          <p:cNvSpPr txBox="1"/>
          <p:nvPr/>
        </p:nvSpPr>
        <p:spPr>
          <a:xfrm>
            <a:off x="8481547" y="5631755"/>
            <a:ext cx="3019892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Fast-Track Team</a:t>
            </a:r>
          </a:p>
          <a:p>
            <a:pPr algn="ctr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1-5 Nov 2023, Nairobi</a:t>
            </a:r>
          </a:p>
        </p:txBody>
      </p:sp>
      <p:pic>
        <p:nvPicPr>
          <p:cNvPr id="6" name="Picture 5" descr="A group of people standing in front of a building&#10;&#10;AI-generated content may be incorrect.">
            <a:extLst>
              <a:ext uri="{FF2B5EF4-FFF2-40B4-BE49-F238E27FC236}">
                <a16:creationId xmlns:a16="http://schemas.microsoft.com/office/drawing/2014/main" id="{CD1581F3-7C36-9585-7D37-C3F5F0EF9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1" t="33167" r="15462" b="26487"/>
          <a:stretch>
            <a:fillRect/>
          </a:stretch>
        </p:blipFill>
        <p:spPr>
          <a:xfrm>
            <a:off x="985838" y="3343942"/>
            <a:ext cx="7288354" cy="20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3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 descr="A screenshot of a website&#10;&#10;Description automatically generated">
            <a:extLst>
              <a:ext uri="{FF2B5EF4-FFF2-40B4-BE49-F238E27FC236}">
                <a16:creationId xmlns:a16="http://schemas.microsoft.com/office/drawing/2014/main" id="{5CF2FE18-AF01-01E7-8382-7FDDA2B3E6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47" y="410311"/>
            <a:ext cx="2743200" cy="1725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1B14CF0C-9E76-575F-4AB1-DB16CCAACED7}"/>
              </a:ext>
            </a:extLst>
          </p:cNvPr>
          <p:cNvSpPr/>
          <p:nvPr/>
        </p:nvSpPr>
        <p:spPr>
          <a:xfrm>
            <a:off x="4434945" y="1397479"/>
            <a:ext cx="4114800" cy="4114800"/>
          </a:xfrm>
          <a:prstGeom prst="ellipse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EB5690B-F99E-2066-8ABE-4CAD804816E2}"/>
              </a:ext>
            </a:extLst>
          </p:cNvPr>
          <p:cNvCxnSpPr>
            <a:cxnSpLocks/>
            <a:stCxn id="56" idx="0"/>
            <a:endCxn id="50" idx="2"/>
          </p:cNvCxnSpPr>
          <p:nvPr/>
        </p:nvCxnSpPr>
        <p:spPr>
          <a:xfrm rot="5400000" flipH="1" flipV="1">
            <a:off x="2589309" y="3279580"/>
            <a:ext cx="1670337" cy="2020936"/>
          </a:xfrm>
          <a:prstGeom prst="curvedConnector2">
            <a:avLst/>
          </a:prstGeom>
          <a:ln w="762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B2A2DE3D-E106-E1D4-9220-45B6F1BA91FD}"/>
              </a:ext>
            </a:extLst>
          </p:cNvPr>
          <p:cNvCxnSpPr>
            <a:cxnSpLocks/>
            <a:stCxn id="95" idx="2"/>
            <a:endCxn id="50" idx="2"/>
          </p:cNvCxnSpPr>
          <p:nvPr/>
        </p:nvCxnSpPr>
        <p:spPr>
          <a:xfrm rot="16200000" flipH="1">
            <a:off x="2764959" y="1784892"/>
            <a:ext cx="1318675" cy="2021298"/>
          </a:xfrm>
          <a:prstGeom prst="curvedConnector2">
            <a:avLst/>
          </a:prstGeom>
          <a:ln w="762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 descr="A close-up of a file&#10;&#10;Description automatically generated">
            <a:extLst>
              <a:ext uri="{FF2B5EF4-FFF2-40B4-BE49-F238E27FC236}">
                <a16:creationId xmlns:a16="http://schemas.microsoft.com/office/drawing/2014/main" id="{756B68A0-6F4C-0B8C-B5C7-CD5F39DDC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11" y="301516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B7D93BEE-8E23-0643-659D-617017DF35C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46" y="1221804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B2E08CD5-8964-E1FF-B680-5552C50013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9754" y="5125216"/>
            <a:ext cx="1688509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Picture 56" descr="A white square with three layers in a red circle&#10;&#10;Description automatically generated">
            <a:extLst>
              <a:ext uri="{FF2B5EF4-FFF2-40B4-BE49-F238E27FC236}">
                <a16:creationId xmlns:a16="http://schemas.microsoft.com/office/drawing/2014/main" id="{3D621DB3-E7EF-0FCD-3524-D55FB2ACDB9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9" y="4126284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 descr="A green circle with white dots&#10;&#10;Description automatically generated">
            <a:extLst>
              <a:ext uri="{FF2B5EF4-FFF2-40B4-BE49-F238E27FC236}">
                <a16:creationId xmlns:a16="http://schemas.microsoft.com/office/drawing/2014/main" id="{8A589B3D-07BE-0B9D-C8C5-CD7FEB2B268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9" y="3612458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 descr="A blue circle with white dots&#10;&#10;Description automatically generated">
            <a:extLst>
              <a:ext uri="{FF2B5EF4-FFF2-40B4-BE49-F238E27FC236}">
                <a16:creationId xmlns:a16="http://schemas.microsoft.com/office/drawing/2014/main" id="{E3F5D24A-C566-EF9B-4CCC-7471454D554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9" y="3098632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 descr="A blue circle with a white logo and a leaf in it&#10;&#10;Description automatically generated">
            <a:extLst>
              <a:ext uri="{FF2B5EF4-FFF2-40B4-BE49-F238E27FC236}">
                <a16:creationId xmlns:a16="http://schemas.microsoft.com/office/drawing/2014/main" id="{38355AF9-A818-E0EC-C41F-ECC32809981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66" y="2586209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 descr="A cartoon of an orange monster&#10;&#10;Description automatically generated">
            <a:hlinkClick r:id="rId11"/>
            <a:extLst>
              <a:ext uri="{FF2B5EF4-FFF2-40B4-BE49-F238E27FC236}">
                <a16:creationId xmlns:a16="http://schemas.microsoft.com/office/drawing/2014/main" id="{5369715E-4F62-18B0-562B-A15C2C58D68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09" y="404112"/>
            <a:ext cx="950849" cy="109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 descr="A logo of a company&#10;&#10;Description automatically generated">
            <a:extLst>
              <a:ext uri="{FF2B5EF4-FFF2-40B4-BE49-F238E27FC236}">
                <a16:creationId xmlns:a16="http://schemas.microsoft.com/office/drawing/2014/main" id="{D37EB426-534F-2544-C84C-DF0C0CFC415E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043" y="5190207"/>
            <a:ext cx="1828800" cy="1371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 descr="A computer with a message on the screen&#10;&#10;Description automatically generated">
            <a:extLst>
              <a:ext uri="{FF2B5EF4-FFF2-40B4-BE49-F238E27FC236}">
                <a16:creationId xmlns:a16="http://schemas.microsoft.com/office/drawing/2014/main" id="{39CEA348-01CC-59AF-613E-436FCC95EBF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170" y="517623"/>
            <a:ext cx="1828800" cy="1243584"/>
          </a:xfrm>
          <a:prstGeom prst="rect">
            <a:avLst/>
          </a:prstGeom>
        </p:spPr>
      </p:pic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3B5B9EF9-B6DD-6B18-6116-4EBBBE146940}"/>
              </a:ext>
            </a:extLst>
          </p:cNvPr>
          <p:cNvCxnSpPr>
            <a:cxnSpLocks/>
            <a:stCxn id="50" idx="6"/>
            <a:endCxn id="62" idx="0"/>
          </p:cNvCxnSpPr>
          <p:nvPr/>
        </p:nvCxnSpPr>
        <p:spPr>
          <a:xfrm>
            <a:off x="8549745" y="3454879"/>
            <a:ext cx="1940698" cy="1735328"/>
          </a:xfrm>
          <a:prstGeom prst="curvedConnector2">
            <a:avLst/>
          </a:prstGeom>
          <a:ln w="762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500BEA1-D704-1843-1875-E4D3777E8FE9}"/>
              </a:ext>
            </a:extLst>
          </p:cNvPr>
          <p:cNvCxnSpPr>
            <a:cxnSpLocks/>
            <a:stCxn id="50" idx="6"/>
            <a:endCxn id="63" idx="2"/>
          </p:cNvCxnSpPr>
          <p:nvPr/>
        </p:nvCxnSpPr>
        <p:spPr>
          <a:xfrm flipV="1">
            <a:off x="8549745" y="1761207"/>
            <a:ext cx="1884825" cy="1693672"/>
          </a:xfrm>
          <a:prstGeom prst="curvedConnector2">
            <a:avLst/>
          </a:prstGeom>
          <a:ln w="762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08375C-03CB-63F5-45E5-2639DFC85716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>
            <a:off x="10434570" y="1761207"/>
            <a:ext cx="55873" cy="3429000"/>
          </a:xfrm>
          <a:prstGeom prst="straightConnector1">
            <a:avLst/>
          </a:prstGeom>
          <a:ln w="76200">
            <a:solidFill>
              <a:srgbClr val="ED7D31">
                <a:alpha val="50196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 descr="A blue and grey chain&#10;&#10;Description automatically generated">
            <a:extLst>
              <a:ext uri="{FF2B5EF4-FFF2-40B4-BE49-F238E27FC236}">
                <a16:creationId xmlns:a16="http://schemas.microsoft.com/office/drawing/2014/main" id="{B3F9B5A8-AED3-DFC9-171F-C4287533771D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980" y="2329971"/>
            <a:ext cx="548640" cy="5486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C6BB2E36-9B2F-CB95-D8AA-F969AD012A32}"/>
              </a:ext>
            </a:extLst>
          </p:cNvPr>
          <p:cNvGrpSpPr/>
          <p:nvPr/>
        </p:nvGrpSpPr>
        <p:grpSpPr>
          <a:xfrm>
            <a:off x="1090914" y="2594947"/>
            <a:ext cx="1197701" cy="1993606"/>
            <a:chOff x="1081298" y="2648825"/>
            <a:chExt cx="1197701" cy="1993606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9BE51A-785D-3BA7-D68B-4EC5F44BADA8}"/>
                </a:ext>
              </a:extLst>
            </p:cNvPr>
            <p:cNvSpPr txBox="1"/>
            <p:nvPr/>
          </p:nvSpPr>
          <p:spPr>
            <a:xfrm>
              <a:off x="1081298" y="2972935"/>
              <a:ext cx="1197700" cy="1669496"/>
            </a:xfrm>
            <a:prstGeom prst="rect">
              <a:avLst/>
            </a:prstGeom>
            <a:solidFill>
              <a:srgbClr val="FFF2CC">
                <a:alpha val="50196"/>
              </a:srgbClr>
            </a:solidFill>
            <a:ln w="12700">
              <a:solidFill>
                <a:schemeClr val="accent4"/>
              </a:solidFill>
              <a:round/>
            </a:ln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Phenotypic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Marker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Pedigree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Environment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B4B622-0585-20B9-5C5F-599E342573A2}"/>
                </a:ext>
              </a:extLst>
            </p:cNvPr>
            <p:cNvSpPr txBox="1"/>
            <p:nvPr/>
          </p:nvSpPr>
          <p:spPr>
            <a:xfrm>
              <a:off x="1081299" y="2648825"/>
              <a:ext cx="1197700" cy="307777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Data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32AC342-CFC6-F85E-33F5-9D866CA5B885}"/>
              </a:ext>
            </a:extLst>
          </p:cNvPr>
          <p:cNvGrpSpPr/>
          <p:nvPr/>
        </p:nvGrpSpPr>
        <p:grpSpPr>
          <a:xfrm>
            <a:off x="10538064" y="2211914"/>
            <a:ext cx="1475740" cy="2316771"/>
            <a:chOff x="10365224" y="2168754"/>
            <a:chExt cx="1475740" cy="231677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00F6233-FF1A-13DF-0877-23ACB7699E0F}"/>
                </a:ext>
              </a:extLst>
            </p:cNvPr>
            <p:cNvSpPr txBox="1"/>
            <p:nvPr/>
          </p:nvSpPr>
          <p:spPr>
            <a:xfrm>
              <a:off x="10373896" y="2492864"/>
              <a:ext cx="1467068" cy="1992661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196"/>
              </a:schemeClr>
            </a:solidFill>
            <a:ln w="12700">
              <a:solidFill>
                <a:schemeClr val="accent6"/>
              </a:solidFill>
              <a:round/>
            </a:ln>
            <a:effectLst>
              <a:softEdge rad="0"/>
            </a:effectLst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Predictions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 Indices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Genetic Gain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Optimal Cross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Allele Mining</a:t>
              </a:r>
            </a:p>
            <a:p>
              <a:pPr>
                <a:lnSpc>
                  <a:spcPct val="150000"/>
                </a:lnSpc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etc.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2A15F3E-D2CF-B6B3-533F-129A55CF3E26}"/>
                </a:ext>
              </a:extLst>
            </p:cNvPr>
            <p:cNvSpPr txBox="1"/>
            <p:nvPr/>
          </p:nvSpPr>
          <p:spPr>
            <a:xfrm>
              <a:off x="10365224" y="2168754"/>
              <a:ext cx="1475740" cy="30777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Results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920592D-6992-B35D-3E7B-015F70A75141}"/>
              </a:ext>
            </a:extLst>
          </p:cNvPr>
          <p:cNvSpPr txBox="1"/>
          <p:nvPr/>
        </p:nvSpPr>
        <p:spPr>
          <a:xfrm>
            <a:off x="4081281" y="6084556"/>
            <a:ext cx="4754400" cy="369332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Backend Modular Analysis Pipeline (Batch Mode)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74CF86-CA00-F502-8119-EB1C4A2E2187}"/>
              </a:ext>
            </a:extLst>
          </p:cNvPr>
          <p:cNvCxnSpPr>
            <a:cxnSpLocks/>
          </p:cNvCxnSpPr>
          <p:nvPr/>
        </p:nvCxnSpPr>
        <p:spPr>
          <a:xfrm>
            <a:off x="4024975" y="25879"/>
            <a:ext cx="0" cy="6858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0F80685-E798-8005-FE11-31B92D281123}"/>
              </a:ext>
            </a:extLst>
          </p:cNvPr>
          <p:cNvCxnSpPr>
            <a:cxnSpLocks/>
          </p:cNvCxnSpPr>
          <p:nvPr/>
        </p:nvCxnSpPr>
        <p:spPr>
          <a:xfrm>
            <a:off x="8891988" y="25879"/>
            <a:ext cx="0" cy="6858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F39CF1-0A9B-F904-A4B0-4583E38E9B10}"/>
              </a:ext>
            </a:extLst>
          </p:cNvPr>
          <p:cNvGrpSpPr/>
          <p:nvPr/>
        </p:nvGrpSpPr>
        <p:grpSpPr>
          <a:xfrm>
            <a:off x="4597415" y="1501392"/>
            <a:ext cx="3118899" cy="3869222"/>
            <a:chOff x="4903368" y="1734425"/>
            <a:chExt cx="3118899" cy="3869222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856D011F-64A1-48DA-A608-977D65B7104C}"/>
                </a:ext>
              </a:extLst>
            </p:cNvPr>
            <p:cNvSpPr/>
            <p:nvPr/>
          </p:nvSpPr>
          <p:spPr>
            <a:xfrm>
              <a:off x="7101280" y="2229375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</a:t>
              </a:r>
            </a:p>
          </p:txBody>
        </p:sp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B0786B39-BD7B-4DF1-7A8C-4D6087A7084D}"/>
                </a:ext>
              </a:extLst>
            </p:cNvPr>
            <p:cNvSpPr/>
            <p:nvPr/>
          </p:nvSpPr>
          <p:spPr>
            <a:xfrm>
              <a:off x="6370040" y="3714225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b="1" dirty="0"/>
                <a:t>GWAS</a:t>
              </a:r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33636A70-3DA1-45FE-6FC5-2DE9EC461D06}"/>
                </a:ext>
              </a:extLst>
            </p:cNvPr>
            <p:cNvSpPr/>
            <p:nvPr/>
          </p:nvSpPr>
          <p:spPr>
            <a:xfrm>
              <a:off x="7101280" y="3219275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GS</a:t>
              </a:r>
            </a:p>
          </p:txBody>
        </p:sp>
        <p:sp>
          <p:nvSpPr>
            <p:cNvPr id="83" name="Hexagon 82">
              <a:extLst>
                <a:ext uri="{FF2B5EF4-FFF2-40B4-BE49-F238E27FC236}">
                  <a16:creationId xmlns:a16="http://schemas.microsoft.com/office/drawing/2014/main" id="{A13CA9D0-47E4-FB16-0B3E-2A4417B5B8D2}"/>
                </a:ext>
              </a:extLst>
            </p:cNvPr>
            <p:cNvSpPr/>
            <p:nvPr/>
          </p:nvSpPr>
          <p:spPr>
            <a:xfrm>
              <a:off x="5638800" y="3219275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STA</a:t>
              </a:r>
            </a:p>
          </p:txBody>
        </p:sp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2F4A8856-06F3-71AF-4553-A97783D4993B}"/>
                </a:ext>
              </a:extLst>
            </p:cNvPr>
            <p:cNvSpPr/>
            <p:nvPr/>
          </p:nvSpPr>
          <p:spPr>
            <a:xfrm>
              <a:off x="6370040" y="2724325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MET</a:t>
              </a:r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72E15AE5-043A-F873-8567-62120491E49D}"/>
                </a:ext>
              </a:extLst>
            </p:cNvPr>
            <p:cNvSpPr/>
            <p:nvPr/>
          </p:nvSpPr>
          <p:spPr>
            <a:xfrm>
              <a:off x="4907560" y="2724325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QC</a:t>
              </a:r>
            </a:p>
          </p:txBody>
        </p:sp>
        <p:sp>
          <p:nvSpPr>
            <p:cNvPr id="86" name="Hexagon 85">
              <a:extLst>
                <a:ext uri="{FF2B5EF4-FFF2-40B4-BE49-F238E27FC236}">
                  <a16:creationId xmlns:a16="http://schemas.microsoft.com/office/drawing/2014/main" id="{B6B8EF21-E61E-EBCA-D6E7-5E90D22A4146}"/>
                </a:ext>
              </a:extLst>
            </p:cNvPr>
            <p:cNvSpPr/>
            <p:nvPr/>
          </p:nvSpPr>
          <p:spPr>
            <a:xfrm>
              <a:off x="5638800" y="2229375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Env</a:t>
              </a:r>
            </a:p>
          </p:txBody>
        </p:sp>
        <p:sp>
          <p:nvSpPr>
            <p:cNvPr id="87" name="Hexagon 86">
              <a:extLst>
                <a:ext uri="{FF2B5EF4-FFF2-40B4-BE49-F238E27FC236}">
                  <a16:creationId xmlns:a16="http://schemas.microsoft.com/office/drawing/2014/main" id="{236A7D66-F14E-8318-6F3A-95745BF770F7}"/>
                </a:ext>
              </a:extLst>
            </p:cNvPr>
            <p:cNvSpPr/>
            <p:nvPr/>
          </p:nvSpPr>
          <p:spPr>
            <a:xfrm>
              <a:off x="5634608" y="4194297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</a:t>
              </a:r>
            </a:p>
          </p:txBody>
        </p:sp>
        <p:sp>
          <p:nvSpPr>
            <p:cNvPr id="88" name="Hexagon 87">
              <a:extLst>
                <a:ext uri="{FF2B5EF4-FFF2-40B4-BE49-F238E27FC236}">
                  <a16:creationId xmlns:a16="http://schemas.microsoft.com/office/drawing/2014/main" id="{49EA5314-58F6-B6B3-93CB-74CA2644A5BF}"/>
                </a:ext>
              </a:extLst>
            </p:cNvPr>
            <p:cNvSpPr/>
            <p:nvPr/>
          </p:nvSpPr>
          <p:spPr>
            <a:xfrm>
              <a:off x="4903368" y="3699347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</a:t>
              </a:r>
            </a:p>
          </p:txBody>
        </p:sp>
        <p:sp>
          <p:nvSpPr>
            <p:cNvPr id="89" name="Hexagon 88">
              <a:extLst>
                <a:ext uri="{FF2B5EF4-FFF2-40B4-BE49-F238E27FC236}">
                  <a16:creationId xmlns:a16="http://schemas.microsoft.com/office/drawing/2014/main" id="{C09C4F1C-7D6A-9040-9EEB-96F347D673EF}"/>
                </a:ext>
              </a:extLst>
            </p:cNvPr>
            <p:cNvSpPr/>
            <p:nvPr/>
          </p:nvSpPr>
          <p:spPr>
            <a:xfrm>
              <a:off x="6365848" y="4689247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K</a:t>
              </a:r>
            </a:p>
          </p:txBody>
        </p:sp>
        <p:sp>
          <p:nvSpPr>
            <p:cNvPr id="90" name="Hexagon 89">
              <a:extLst>
                <a:ext uri="{FF2B5EF4-FFF2-40B4-BE49-F238E27FC236}">
                  <a16:creationId xmlns:a16="http://schemas.microsoft.com/office/drawing/2014/main" id="{9A454C42-C700-4AA8-DC08-E796709CB6EB}"/>
                </a:ext>
              </a:extLst>
            </p:cNvPr>
            <p:cNvSpPr/>
            <p:nvPr/>
          </p:nvSpPr>
          <p:spPr>
            <a:xfrm>
              <a:off x="6370040" y="1734425"/>
              <a:ext cx="914400" cy="914400"/>
            </a:xfrm>
            <a:prstGeom prst="hexagon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TPE</a:t>
              </a:r>
            </a:p>
          </p:txBody>
        </p:sp>
        <p:sp>
          <p:nvSpPr>
            <p:cNvPr id="91" name="Hexagon 90">
              <a:extLst>
                <a:ext uri="{FF2B5EF4-FFF2-40B4-BE49-F238E27FC236}">
                  <a16:creationId xmlns:a16="http://schemas.microsoft.com/office/drawing/2014/main" id="{EC701EBF-5214-D337-4499-927735BF2AFA}"/>
                </a:ext>
              </a:extLst>
            </p:cNvPr>
            <p:cNvSpPr/>
            <p:nvPr/>
          </p:nvSpPr>
          <p:spPr>
            <a:xfrm>
              <a:off x="7107867" y="4209175"/>
              <a:ext cx="914400" cy="914400"/>
            </a:xfrm>
            <a:prstGeom prst="hexagon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62000">
                  <a:srgbClr val="86A4D9"/>
                </a:gs>
                <a:gs pos="35000">
                  <a:schemeClr val="accent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effectLst>
              <a:glow rad="63500">
                <a:schemeClr val="accent4">
                  <a:satMod val="175000"/>
                  <a:alpha val="40000"/>
                </a:schemeClr>
              </a:glow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FF00"/>
                  </a:solidFill>
                </a:rPr>
                <a:t>etc.</a:t>
              </a:r>
            </a:p>
          </p:txBody>
        </p:sp>
      </p:grpSp>
      <p:pic>
        <p:nvPicPr>
          <p:cNvPr id="96" name="Picture 95" descr="Logo&#10;&#10;Description automatically generated">
            <a:extLst>
              <a:ext uri="{FF2B5EF4-FFF2-40B4-BE49-F238E27FC236}">
                <a16:creationId xmlns:a16="http://schemas.microsoft.com/office/drawing/2014/main" id="{E317ED3C-4115-1A72-7939-FFAD89B67117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83" y="5068648"/>
            <a:ext cx="640080" cy="6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 descr="A picture containing text&#10;&#10;Description automatically generated">
            <a:extLst>
              <a:ext uri="{FF2B5EF4-FFF2-40B4-BE49-F238E27FC236}">
                <a16:creationId xmlns:a16="http://schemas.microsoft.com/office/drawing/2014/main" id="{F25BC240-37B0-197D-F2D2-DEBA4E99CE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91" y="6019784"/>
            <a:ext cx="18288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 descr="A picture containing text, sign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E6CC0564-D7E9-9020-3368-965A0140FAC7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29" y="5861863"/>
            <a:ext cx="1378279" cy="6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6" name="Picture 105" descr="A picture containing text, clock, clipart, gauge&#10;&#10;Description automatically generated">
            <a:extLst>
              <a:ext uri="{FF2B5EF4-FFF2-40B4-BE49-F238E27FC236}">
                <a16:creationId xmlns:a16="http://schemas.microsoft.com/office/drawing/2014/main" id="{998D5621-8DF6-22F0-0015-5CE32B9F081E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059" y="4656654"/>
            <a:ext cx="1371600" cy="2981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8" name="Picture 107" descr="A red hexagon with a white feather and a black background&#10;&#10;Description automatically generated">
            <a:extLst>
              <a:ext uri="{FF2B5EF4-FFF2-40B4-BE49-F238E27FC236}">
                <a16:creationId xmlns:a16="http://schemas.microsoft.com/office/drawing/2014/main" id="{85703B76-0C0F-4F9E-8EF9-FAB644AD0C90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232" y="3468793"/>
            <a:ext cx="914400" cy="10598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5" name="Picture 114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5652DDD0-F556-2F23-C72E-0903FDF5C522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2" r="16061"/>
          <a:stretch/>
        </p:blipFill>
        <p:spPr>
          <a:xfrm>
            <a:off x="7646963" y="4890542"/>
            <a:ext cx="1188720" cy="983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7" name="Picture 116" descr="A logo of a company&#10;&#10;Description automatically generated">
            <a:extLst>
              <a:ext uri="{FF2B5EF4-FFF2-40B4-BE49-F238E27FC236}">
                <a16:creationId xmlns:a16="http://schemas.microsoft.com/office/drawing/2014/main" id="{CB452DF1-9A6F-D968-95E7-8511537D3231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969" y="4799102"/>
            <a:ext cx="1188720" cy="11887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9" name="Picture 1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4F5E6CA-955C-4F45-7BD5-C76B90520936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5" r="16545"/>
          <a:stretch/>
        </p:blipFill>
        <p:spPr>
          <a:xfrm>
            <a:off x="7349407" y="404112"/>
            <a:ext cx="1325648" cy="1097280"/>
          </a:xfrm>
          <a:prstGeom prst="rect">
            <a:avLst/>
          </a:prstGeom>
        </p:spPr>
      </p:pic>
      <p:pic>
        <p:nvPicPr>
          <p:cNvPr id="3" name="Picture 2" descr="A hexagon with a logo and a dna helix and gears&#10;&#10;AI-generated content may be incorrect.">
            <a:extLst>
              <a:ext uri="{FF2B5EF4-FFF2-40B4-BE49-F238E27FC236}">
                <a16:creationId xmlns:a16="http://schemas.microsoft.com/office/drawing/2014/main" id="{D91D6FD9-444E-E96F-1CB1-875784D700D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19" y="3840914"/>
            <a:ext cx="631545" cy="7315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57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788DF4D-34C7-9EC7-63C1-0EA366CA4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72" y="685800"/>
            <a:ext cx="6786391" cy="548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9C3CFC-22E8-238C-7FCF-DA99A90AD8CA}"/>
              </a:ext>
            </a:extLst>
          </p:cNvPr>
          <p:cNvSpPr/>
          <p:nvPr/>
        </p:nvSpPr>
        <p:spPr>
          <a:xfrm>
            <a:off x="788564" y="1191237"/>
            <a:ext cx="6576969" cy="124995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2B8AB9B-B78A-C0E6-BF00-D8709F3D6FE9}"/>
              </a:ext>
            </a:extLst>
          </p:cNvPr>
          <p:cNvSpPr/>
          <p:nvPr/>
        </p:nvSpPr>
        <p:spPr>
          <a:xfrm>
            <a:off x="8186616" y="2505514"/>
            <a:ext cx="914400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Load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196D1960-18C6-78A0-183C-69B7393EC7A4}"/>
              </a:ext>
            </a:extLst>
          </p:cNvPr>
          <p:cNvSpPr/>
          <p:nvPr/>
        </p:nvSpPr>
        <p:spPr>
          <a:xfrm>
            <a:off x="10489037" y="2505514"/>
            <a:ext cx="914400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QA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D1A59431-4E92-7B71-63DD-7EE3B647B79B}"/>
              </a:ext>
            </a:extLst>
          </p:cNvPr>
          <p:cNvSpPr/>
          <p:nvPr/>
        </p:nvSpPr>
        <p:spPr>
          <a:xfrm>
            <a:off x="8186616" y="4907562"/>
            <a:ext cx="914400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DDE4DF19-B245-78CC-6260-84CE95C182EC}"/>
              </a:ext>
            </a:extLst>
          </p:cNvPr>
          <p:cNvSpPr/>
          <p:nvPr/>
        </p:nvSpPr>
        <p:spPr>
          <a:xfrm>
            <a:off x="10489037" y="4907562"/>
            <a:ext cx="914400" cy="914400"/>
          </a:xfrm>
          <a:prstGeom prst="hexagon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MTA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C6FB6B-DB72-6C6B-2792-17F90EDF8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854" y="3751977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893ED7-DDBA-AD34-8180-D74EC114D1F9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8872416" y="3419914"/>
            <a:ext cx="561743" cy="503338"/>
          </a:xfrm>
          <a:prstGeom prst="straightConnector1">
            <a:avLst/>
          </a:prstGeom>
          <a:ln w="57150">
            <a:solidFill>
              <a:schemeClr val="accent5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54045-8552-AF14-9E42-4B7BB75F4385}"/>
              </a:ext>
            </a:extLst>
          </p:cNvPr>
          <p:cNvCxnSpPr>
            <a:cxnSpLocks/>
            <a:endCxn id="15" idx="5"/>
          </p:cNvCxnSpPr>
          <p:nvPr/>
        </p:nvCxnSpPr>
        <p:spPr>
          <a:xfrm flipH="1">
            <a:off x="8872416" y="4450362"/>
            <a:ext cx="444438" cy="45720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35F7B1-150F-A82E-B9FF-5C26F5F0C0E1}"/>
              </a:ext>
            </a:extLst>
          </p:cNvPr>
          <p:cNvCxnSpPr>
            <a:cxnSpLocks/>
            <a:endCxn id="16" idx="4"/>
          </p:cNvCxnSpPr>
          <p:nvPr/>
        </p:nvCxnSpPr>
        <p:spPr>
          <a:xfrm>
            <a:off x="10155894" y="4450362"/>
            <a:ext cx="561743" cy="45720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2FF4DC-E1F5-F353-A37C-4DEE93A5EB62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155894" y="3419914"/>
            <a:ext cx="561743" cy="548078"/>
          </a:xfrm>
          <a:prstGeom prst="straightConnector1">
            <a:avLst/>
          </a:prstGeom>
          <a:ln w="57150">
            <a:solidFill>
              <a:schemeClr val="accent4"/>
            </a:solidFill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8202D99-F275-41EB-5572-3B074A5A5FC4}"/>
              </a:ext>
            </a:extLst>
          </p:cNvPr>
          <p:cNvSpPr txBox="1"/>
          <p:nvPr/>
        </p:nvSpPr>
        <p:spPr>
          <a:xfrm>
            <a:off x="9205922" y="4664981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Obj.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DE5FCB-1FE7-6ABB-5A34-50E2A7A60AC3}"/>
              </a:ext>
            </a:extLst>
          </p:cNvPr>
          <p:cNvSpPr txBox="1"/>
          <p:nvPr/>
        </p:nvSpPr>
        <p:spPr>
          <a:xfrm>
            <a:off x="7573836" y="685800"/>
            <a:ext cx="4400435" cy="130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Isolated Modular Structure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Data-Centric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249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00026 0.1944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9445 L -0.00026 0.3840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38403 L -0.00026 0.5615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6BA345-D870-FFC6-0314-C5D7DECE875A}"/>
              </a:ext>
            </a:extLst>
          </p:cNvPr>
          <p:cNvGraphicFramePr>
            <a:graphicFrameLocks noGrp="1"/>
          </p:cNvGraphicFramePr>
          <p:nvPr/>
        </p:nvGraphicFramePr>
        <p:xfrm>
          <a:off x="681372" y="669332"/>
          <a:ext cx="278185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1868">
                  <a:extLst>
                    <a:ext uri="{9D8B030D-6E8A-4147-A177-3AD203B41FA5}">
                      <a16:colId xmlns:a16="http://schemas.microsoft.com/office/drawing/2014/main" val="250220777"/>
                    </a:ext>
                  </a:extLst>
                </a:gridCol>
                <a:gridCol w="1809990">
                  <a:extLst>
                    <a:ext uri="{9D8B030D-6E8A-4147-A177-3AD203B41FA5}">
                      <a16:colId xmlns:a16="http://schemas.microsoft.com/office/drawing/2014/main" val="588338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1700032726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1700040274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1700053491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95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449F5D-BD20-DB40-DDB4-63307ECAEDF9}"/>
              </a:ext>
            </a:extLst>
          </p:cNvPr>
          <p:cNvSpPr txBox="1"/>
          <p:nvPr/>
        </p:nvSpPr>
        <p:spPr>
          <a:xfrm>
            <a:off x="681371" y="2152692"/>
            <a:ext cx="4962047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(timestamp &lt;-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Sys.time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as.POSIXct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(timestamp, origin="1970-01-01", </a:t>
            </a:r>
            <a:r>
              <a:rPr lang="en-US" sz="1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tz</a:t>
            </a:r>
            <a:r>
              <a:rPr lang="en-US" sz="1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="GMT")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F45A1F-518F-43A5-AFBB-11AA8FA8A3A1}"/>
              </a:ext>
            </a:extLst>
          </p:cNvPr>
          <p:cNvSpPr txBox="1"/>
          <p:nvPr/>
        </p:nvSpPr>
        <p:spPr>
          <a:xfrm>
            <a:off x="681372" y="207667"/>
            <a:ext cx="2781858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1A0F76-B691-C5FB-0D0E-672F55E3AAC1}"/>
              </a:ext>
            </a:extLst>
          </p:cNvPr>
          <p:cNvGraphicFramePr>
            <a:graphicFrameLocks noGrp="1"/>
          </p:cNvGraphicFramePr>
          <p:nvPr/>
        </p:nvGraphicFramePr>
        <p:xfrm>
          <a:off x="681372" y="3277998"/>
          <a:ext cx="4730115" cy="74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71868">
                  <a:extLst>
                    <a:ext uri="{9D8B030D-6E8A-4147-A177-3AD203B41FA5}">
                      <a16:colId xmlns:a16="http://schemas.microsoft.com/office/drawing/2014/main" val="250220777"/>
                    </a:ext>
                  </a:extLst>
                </a:gridCol>
                <a:gridCol w="1394142">
                  <a:extLst>
                    <a:ext uri="{9D8B030D-6E8A-4147-A177-3AD203B41FA5}">
                      <a16:colId xmlns:a16="http://schemas.microsoft.com/office/drawing/2014/main" val="588338374"/>
                    </a:ext>
                  </a:extLst>
                </a:gridCol>
                <a:gridCol w="784383">
                  <a:extLst>
                    <a:ext uri="{9D8B030D-6E8A-4147-A177-3AD203B41FA5}">
                      <a16:colId xmlns:a16="http://schemas.microsoft.com/office/drawing/2014/main" val="1386130406"/>
                    </a:ext>
                  </a:extLst>
                </a:gridCol>
                <a:gridCol w="1579722">
                  <a:extLst>
                    <a:ext uri="{9D8B030D-6E8A-4147-A177-3AD203B41FA5}">
                      <a16:colId xmlns:a16="http://schemas.microsoft.com/office/drawing/2014/main" val="228780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1700053491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ABC_2023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00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ECD012C-2B73-6CE4-2F7D-61BCC16EDAB9}"/>
              </a:ext>
            </a:extLst>
          </p:cNvPr>
          <p:cNvGraphicFramePr>
            <a:graphicFrameLocks noGrp="1"/>
          </p:cNvGraphicFramePr>
          <p:nvPr/>
        </p:nvGraphicFramePr>
        <p:xfrm>
          <a:off x="7868281" y="779787"/>
          <a:ext cx="3642346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32356">
                  <a:extLst>
                    <a:ext uri="{9D8B030D-6E8A-4147-A177-3AD203B41FA5}">
                      <a16:colId xmlns:a16="http://schemas.microsoft.com/office/drawing/2014/main" val="250220777"/>
                    </a:ext>
                  </a:extLst>
                </a:gridCol>
                <a:gridCol w="1809990">
                  <a:extLst>
                    <a:ext uri="{9D8B030D-6E8A-4147-A177-3AD203B41FA5}">
                      <a16:colId xmlns:a16="http://schemas.microsoft.com/office/drawing/2014/main" val="588338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Fixed 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~</a:t>
                      </a:r>
                      <a:r>
                        <a:rPr lang="en-US" dirty="0" err="1">
                          <a:effectLst/>
                        </a:rPr>
                        <a:t>geno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Random Formula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~</a:t>
                      </a:r>
                      <a:r>
                        <a:rPr lang="en-US" dirty="0" err="1">
                          <a:effectLst/>
                        </a:rPr>
                        <a:t>env+geno.env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h2 Upper 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27951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7475E9B-71D5-E16C-BBB8-3A004B59E721}"/>
              </a:ext>
            </a:extLst>
          </p:cNvPr>
          <p:cNvSpPr txBox="1"/>
          <p:nvPr/>
        </p:nvSpPr>
        <p:spPr>
          <a:xfrm>
            <a:off x="7868280" y="318122"/>
            <a:ext cx="3642345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</a:t>
            </a: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2A91754-8A0B-8CEE-AEEB-60FD1D115E53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5411487" y="1521467"/>
            <a:ext cx="2456794" cy="212737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3502D1-A7E6-AD1B-37AE-B7B4B05F0D21}"/>
              </a:ext>
            </a:extLst>
          </p:cNvPr>
          <p:cNvSpPr txBox="1"/>
          <p:nvPr/>
        </p:nvSpPr>
        <p:spPr>
          <a:xfrm>
            <a:off x="681371" y="2816333"/>
            <a:ext cx="5161289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Analysis Signature</a:t>
            </a:r>
            <a:endParaRPr lang="en-US" sz="1600" b="1" dirty="0"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16D5282-0308-2BA5-9A6C-85A5EB16C3AB}"/>
              </a:ext>
            </a:extLst>
          </p:cNvPr>
          <p:cNvGraphicFramePr>
            <a:graphicFrameLocks noGrp="1"/>
          </p:cNvGraphicFramePr>
          <p:nvPr/>
        </p:nvGraphicFramePr>
        <p:xfrm>
          <a:off x="7306809" y="3093440"/>
          <a:ext cx="420381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92559">
                  <a:extLst>
                    <a:ext uri="{9D8B030D-6E8A-4147-A177-3AD203B41FA5}">
                      <a16:colId xmlns:a16="http://schemas.microsoft.com/office/drawing/2014/main" val="250220777"/>
                    </a:ext>
                  </a:extLst>
                </a:gridCol>
                <a:gridCol w="1185632">
                  <a:extLst>
                    <a:ext uri="{9D8B030D-6E8A-4147-A177-3AD203B41FA5}">
                      <a16:colId xmlns:a16="http://schemas.microsoft.com/office/drawing/2014/main" val="588338374"/>
                    </a:ext>
                  </a:extLst>
                </a:gridCol>
                <a:gridCol w="742358">
                  <a:extLst>
                    <a:ext uri="{9D8B030D-6E8A-4147-A177-3AD203B41FA5}">
                      <a16:colId xmlns:a16="http://schemas.microsoft.com/office/drawing/2014/main" val="119491776"/>
                    </a:ext>
                  </a:extLst>
                </a:gridCol>
                <a:gridCol w="1083268">
                  <a:extLst>
                    <a:ext uri="{9D8B030D-6E8A-4147-A177-3AD203B41FA5}">
                      <a16:colId xmlns:a16="http://schemas.microsoft.com/office/drawing/2014/main" val="1488261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vg/(</a:t>
                      </a:r>
                      <a:r>
                        <a:rPr lang="en-US" dirty="0" err="1">
                          <a:effectLst/>
                        </a:rPr>
                        <a:t>vg+ve</a:t>
                      </a:r>
                      <a:r>
                        <a:rPr lang="en-US" dirty="0">
                          <a:effectLst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CV%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SD/mean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081993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276DDF5-E0AB-89EA-3CA6-993BD5BCAD4C}"/>
              </a:ext>
            </a:extLst>
          </p:cNvPr>
          <p:cNvSpPr txBox="1"/>
          <p:nvPr/>
        </p:nvSpPr>
        <p:spPr>
          <a:xfrm>
            <a:off x="7306809" y="2631775"/>
            <a:ext cx="4203816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Metrics</a:t>
            </a: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637CC2-CA16-C500-E391-441171201124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5411487" y="3648838"/>
            <a:ext cx="1895322" cy="862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318F8ED0-CA85-CEEE-A048-93D344DEF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25" y="295187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B6129E6-9857-EE49-336D-4E4977027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50" y="2606608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EF299FC-0DCD-62B0-7173-5291BE455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30" y="207667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A puzzle piece with four missing pieces&#10;&#10;Description automatically generated">
            <a:extLst>
              <a:ext uri="{FF2B5EF4-FFF2-40B4-BE49-F238E27FC236}">
                <a16:creationId xmlns:a16="http://schemas.microsoft.com/office/drawing/2014/main" id="{C4DE61E7-60BF-FDA3-3C98-C675B2318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286" y="2777187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DA78A56-A501-4329-DCBA-F4A74F4F9176}"/>
              </a:ext>
            </a:extLst>
          </p:cNvPr>
          <p:cNvGraphicFramePr>
            <a:graphicFrameLocks noGrp="1"/>
          </p:cNvGraphicFramePr>
          <p:nvPr/>
        </p:nvGraphicFramePr>
        <p:xfrm>
          <a:off x="6208783" y="5079063"/>
          <a:ext cx="530184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91890">
                  <a:extLst>
                    <a:ext uri="{9D8B030D-6E8A-4147-A177-3AD203B41FA5}">
                      <a16:colId xmlns:a16="http://schemas.microsoft.com/office/drawing/2014/main" val="250220777"/>
                    </a:ext>
                  </a:extLst>
                </a:gridCol>
                <a:gridCol w="1755749">
                  <a:extLst>
                    <a:ext uri="{9D8B030D-6E8A-4147-A177-3AD203B41FA5}">
                      <a16:colId xmlns:a16="http://schemas.microsoft.com/office/drawing/2014/main" val="588338374"/>
                    </a:ext>
                  </a:extLst>
                </a:gridCol>
                <a:gridCol w="1018870">
                  <a:extLst>
                    <a:ext uri="{9D8B030D-6E8A-4147-A177-3AD203B41FA5}">
                      <a16:colId xmlns:a16="http://schemas.microsoft.com/office/drawing/2014/main" val="1386130406"/>
                    </a:ext>
                  </a:extLst>
                </a:gridCol>
                <a:gridCol w="1135333">
                  <a:extLst>
                    <a:ext uri="{9D8B030D-6E8A-4147-A177-3AD203B41FA5}">
                      <a16:colId xmlns:a16="http://schemas.microsoft.com/office/drawing/2014/main" val="22878099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921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XYZ001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1026.4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20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XYZ002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25849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ECD3FAD4-AE65-D892-A752-61248FA51CB0}"/>
              </a:ext>
            </a:extLst>
          </p:cNvPr>
          <p:cNvSpPr txBox="1"/>
          <p:nvPr/>
        </p:nvSpPr>
        <p:spPr>
          <a:xfrm>
            <a:off x="6208782" y="4616263"/>
            <a:ext cx="5301841" cy="461665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Predictions</a:t>
            </a:r>
            <a:endParaRPr lang="en-US" sz="1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42410A-4AB4-195C-2553-217FA9468E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3423" y="4598416"/>
            <a:ext cx="457200" cy="457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111FD3FD-AAF7-8F49-0485-9B3A5954E0A8}"/>
              </a:ext>
            </a:extLst>
          </p:cNvPr>
          <p:cNvCxnSpPr>
            <a:cxnSpLocks/>
            <a:stCxn id="10" idx="3"/>
            <a:endCxn id="36" idx="1"/>
          </p:cNvCxnSpPr>
          <p:nvPr/>
        </p:nvCxnSpPr>
        <p:spPr>
          <a:xfrm>
            <a:off x="5411487" y="3648838"/>
            <a:ext cx="797296" cy="1986485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95E18E-8A33-02D8-0DA6-9A526A176FFC}"/>
              </a:ext>
            </a:extLst>
          </p:cNvPr>
          <p:cNvSpPr/>
          <p:nvPr/>
        </p:nvSpPr>
        <p:spPr>
          <a:xfrm>
            <a:off x="4396518" y="367765"/>
            <a:ext cx="2538474" cy="134084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Outputs</a:t>
            </a:r>
          </a:p>
        </p:txBody>
      </p:sp>
      <p:pic>
        <p:nvPicPr>
          <p:cNvPr id="52" name="Picture 5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C33239-83CA-5E98-299A-DF47C10BA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01" y="4481343"/>
            <a:ext cx="1828800" cy="1828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F30FD9-083F-12D0-20E1-29BB3917CB77}"/>
              </a:ext>
            </a:extLst>
          </p:cNvPr>
          <p:cNvSpPr txBox="1"/>
          <p:nvPr/>
        </p:nvSpPr>
        <p:spPr>
          <a:xfrm>
            <a:off x="3030783" y="5041800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Obj.</a:t>
            </a:r>
          </a:p>
        </p:txBody>
      </p:sp>
    </p:spTree>
    <p:extLst>
      <p:ext uri="{BB962C8B-B14F-4D97-AF65-F5344CB8AC3E}">
        <p14:creationId xmlns:p14="http://schemas.microsoft.com/office/powerpoint/2010/main" val="423498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2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E4C3-99F5-0B80-239F-B9549804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Live Demo</a:t>
            </a:r>
          </a:p>
        </p:txBody>
      </p:sp>
      <p:pic>
        <p:nvPicPr>
          <p:cNvPr id="5" name="Picture 4" descr="A person standing in a field&#10;&#10;Description automatically generated">
            <a:extLst>
              <a:ext uri="{FF2B5EF4-FFF2-40B4-BE49-F238E27FC236}">
                <a16:creationId xmlns:a16="http://schemas.microsoft.com/office/drawing/2014/main" id="{6BE3A933-BC1D-C0BC-3396-9303C0CF6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5083" r="410" b="-391"/>
          <a:stretch/>
        </p:blipFill>
        <p:spPr>
          <a:xfrm>
            <a:off x="878709" y="1002524"/>
            <a:ext cx="10434582" cy="5486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252B-3465-B0F1-24E1-B27AEA199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09" y="5745193"/>
            <a:ext cx="10434582" cy="7437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91440"/>
          <a:lstStyle/>
          <a:p>
            <a:pPr marL="0" indent="0" algn="ctr">
              <a:buNone/>
            </a:pPr>
            <a:r>
              <a:rPr lang="en-US" b="1" dirty="0"/>
              <a:t>Sandbox Demo: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https://cgiar-market-intelligence.shinyapps.io/bioflow</a:t>
            </a:r>
            <a:r>
              <a:rPr lang="en-US" dirty="0"/>
              <a:t> (no credentials required).</a:t>
            </a:r>
          </a:p>
          <a:p>
            <a:pPr marL="0" indent="0" algn="ctr">
              <a:buNone/>
            </a:pPr>
            <a:r>
              <a:rPr lang="en-US" b="1" dirty="0"/>
              <a:t>Production Server: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https://bioflow.ebsproject.org</a:t>
            </a:r>
            <a:r>
              <a:rPr lang="en-US" dirty="0"/>
              <a:t> (required registration at the CGIAR Service Portal).</a:t>
            </a:r>
          </a:p>
        </p:txBody>
      </p:sp>
    </p:spTree>
    <p:extLst>
      <p:ext uri="{BB962C8B-B14F-4D97-AF65-F5344CB8AC3E}">
        <p14:creationId xmlns:p14="http://schemas.microsoft.com/office/powerpoint/2010/main" val="35825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CARDA 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6E9A25FAEEE945B7E719FCA081E892" ma:contentTypeVersion="5" ma:contentTypeDescription="Create a new document." ma:contentTypeScope="" ma:versionID="81b48199a0d4cfe159b160dd043b9066">
  <xsd:schema xmlns:xsd="http://www.w3.org/2001/XMLSchema" xmlns:xs="http://www.w3.org/2001/XMLSchema" xmlns:p="http://schemas.microsoft.com/office/2006/metadata/properties" xmlns:ns2="02cd69a5-b463-4624-8d10-5f8dbec7809e" targetNamespace="http://schemas.microsoft.com/office/2006/metadata/properties" ma:root="true" ma:fieldsID="59572145093063bcccd728a676fe916b" ns2:_="">
    <xsd:import namespace="02cd69a5-b463-4624-8d10-5f8dbec780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d69a5-b463-4624-8d10-5f8dbec78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2CDB77-6F66-4266-8C6E-F178943273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08D91A-9EB3-451E-9B2A-6BE53CEAAA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D3A31CC-CD20-4DD1-9576-016C116CD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d69a5-b463-4624-8d10-5f8dbec780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3258</TotalTime>
  <Words>490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ICARDA Custom Design</vt:lpstr>
      <vt:lpstr>PowerPoint Presentation</vt:lpstr>
      <vt:lpstr>Who is Involved in the Bioflow Initiative?</vt:lpstr>
      <vt:lpstr>Bioflow’s Main Goals</vt:lpstr>
      <vt:lpstr>PowerPoint Presentation</vt:lpstr>
      <vt:lpstr>Project Kick-Off: Turning Vision into Action</vt:lpstr>
      <vt:lpstr>PowerPoint Presentation</vt:lpstr>
      <vt:lpstr>PowerPoint Presentation</vt:lpstr>
      <vt:lpstr>PowerPoint Presentation</vt:lpstr>
      <vt:lpstr>Quick Live Demo</vt:lpstr>
      <vt:lpstr>Additional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McRae, Mary Margaret (ICARDA)</dc:creator>
  <cp:lastModifiedBy>Al-Sham'aa, Khaled (ICARDA-Egypt)</cp:lastModifiedBy>
  <cp:revision>9</cp:revision>
  <dcterms:created xsi:type="dcterms:W3CDTF">2019-02-05T11:56:37Z</dcterms:created>
  <dcterms:modified xsi:type="dcterms:W3CDTF">2025-06-03T02:43:07Z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0x010100976E9A25FAEEE945B7E719FCA081E892</vt:lpwstr>
  </property>
</Properties>
</file>