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7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39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ntbreeding/brapi-Java-ProdServ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ntbreeding/brapi-Java-ProdServer/iss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65" y="0"/>
            <a:ext cx="9568070" cy="2387600"/>
          </a:xfrm>
        </p:spPr>
        <p:txBody>
          <a:bodyPr/>
          <a:lstStyle/>
          <a:p>
            <a:r>
              <a:rPr lang="en-US" dirty="0"/>
              <a:t>The BrAPI Production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Manage high thruput and big data use cases, </a:t>
            </a:r>
          </a:p>
          <a:p>
            <a:r>
              <a:rPr lang="en-US" dirty="0"/>
              <a:t>the BrAPI way</a:t>
            </a:r>
          </a:p>
        </p:txBody>
      </p:sp>
    </p:spTree>
    <p:extLst>
      <p:ext uri="{BB962C8B-B14F-4D97-AF65-F5344CB8AC3E}">
        <p14:creationId xmlns:p14="http://schemas.microsoft.com/office/powerpoint/2010/main" val="26593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EF04-6599-6496-D6E9-B00E7173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4093-41D7-CBBA-4B34-B5B1F4C6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7653"/>
          </a:xfrm>
        </p:spPr>
        <p:txBody>
          <a:bodyPr/>
          <a:lstStyle/>
          <a:p>
            <a:r>
              <a:rPr lang="en-US" dirty="0"/>
              <a:t>Import hundreds of thousands/millions of germplasm records</a:t>
            </a:r>
          </a:p>
          <a:p>
            <a:r>
              <a:rPr lang="en-US" dirty="0"/>
              <a:t>Search these records in a timely fashion</a:t>
            </a:r>
          </a:p>
          <a:p>
            <a:r>
              <a:rPr lang="en-US" dirty="0"/>
              <a:t>Breakout certain pieces of these entities, like Pedigree Nodes</a:t>
            </a:r>
          </a:p>
          <a:p>
            <a:r>
              <a:rPr lang="en-US" dirty="0"/>
              <a:t>Tie thousands/millions of observations to these germplasm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5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7DFA-BA72-50CF-29AD-A9ECE264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Introducing: The BrAPI Production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3F34-880C-BE2E-EC3D-FA19472F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configurations, entities and endpoints</a:t>
            </a:r>
          </a:p>
          <a:p>
            <a:r>
              <a:rPr lang="en-US" dirty="0"/>
              <a:t>Batch operations and queries to efficiently save and retrieve data</a:t>
            </a:r>
          </a:p>
          <a:p>
            <a:r>
              <a:rPr lang="en-US" dirty="0"/>
              <a:t>Standardized UUID as data type for IDs</a:t>
            </a:r>
          </a:p>
          <a:p>
            <a:r>
              <a:rPr lang="en-US" dirty="0"/>
              <a:t>Serves as hub for performance issues with Br-API backend</a:t>
            </a:r>
          </a:p>
          <a:p>
            <a:r>
              <a:rPr lang="en-US" dirty="0"/>
              <a:t>Enhancements actively being developed!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https://github.com/plantbreeding/brapi-Java-ProdServer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9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BB27-0ABC-DA77-1CC1-03C83F51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the Test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8DDB-A8FC-5A08-4419-CDD1DA9C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the default for beginning development and integration</a:t>
            </a:r>
          </a:p>
          <a:p>
            <a:r>
              <a:rPr lang="en-US" dirty="0"/>
              <a:t>New BrAPI spec versions hit there first</a:t>
            </a:r>
          </a:p>
          <a:p>
            <a:r>
              <a:rPr lang="en-US" dirty="0"/>
              <a:t>Is sufficient for apps with lower thruput/scale</a:t>
            </a:r>
          </a:p>
          <a:p>
            <a:r>
              <a:rPr lang="en-US" dirty="0"/>
              <a:t>Identifiers are </a:t>
            </a:r>
            <a:r>
              <a:rPr lang="en-US" dirty="0" err="1"/>
              <a:t>postgres</a:t>
            </a:r>
            <a:r>
              <a:rPr lang="en-US" dirty="0"/>
              <a:t> text datatype to remain flexible</a:t>
            </a:r>
          </a:p>
        </p:txBody>
      </p:sp>
    </p:spTree>
    <p:extLst>
      <p:ext uri="{BB962C8B-B14F-4D97-AF65-F5344CB8AC3E}">
        <p14:creationId xmlns:p14="http://schemas.microsoft.com/office/powerpoint/2010/main" val="12869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AD4FC6-4E8E-46A9-E8BD-96D9BAB573E1}"/>
              </a:ext>
            </a:extLst>
          </p:cNvPr>
          <p:cNvCxnSpPr/>
          <p:nvPr/>
        </p:nvCxnSpPr>
        <p:spPr>
          <a:xfrm>
            <a:off x="4348091" y="5507672"/>
            <a:ext cx="314032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D9A498-01CF-C20F-5ECA-8680BF1C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already have production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DC27-F1D0-936E-0E10-15578D5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28" y="1598861"/>
            <a:ext cx="10515600" cy="1472840"/>
          </a:xfrm>
        </p:spPr>
        <p:txBody>
          <a:bodyPr/>
          <a:lstStyle/>
          <a:p>
            <a:r>
              <a:rPr lang="en-US" dirty="0"/>
              <a:t>There are detailed steps you can take to migrate an existing BrAPI DB</a:t>
            </a:r>
          </a:p>
          <a:p>
            <a:r>
              <a:rPr lang="en-US" dirty="0"/>
              <a:t>Once these steps are taken, point the BrAPI Production server to the migrated database</a:t>
            </a:r>
          </a:p>
        </p:txBody>
      </p:sp>
      <p:pic>
        <p:nvPicPr>
          <p:cNvPr id="1028" name="Picture 4" descr="SpongeBob Squarepants - Patrick and the ...">
            <a:extLst>
              <a:ext uri="{FF2B5EF4-FFF2-40B4-BE49-F238E27FC236}">
                <a16:creationId xmlns:a16="http://schemas.microsoft.com/office/drawing/2014/main" id="{397F917D-2533-69F7-AD9F-A0A9A40FA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t="33380" r="36506"/>
          <a:stretch>
            <a:fillRect/>
          </a:stretch>
        </p:blipFill>
        <p:spPr bwMode="auto">
          <a:xfrm>
            <a:off x="5220280" y="4805382"/>
            <a:ext cx="1346075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721F66D-CC4B-7A93-029A-32E79EC08507}"/>
              </a:ext>
            </a:extLst>
          </p:cNvPr>
          <p:cNvGrpSpPr/>
          <p:nvPr/>
        </p:nvGrpSpPr>
        <p:grpSpPr>
          <a:xfrm>
            <a:off x="1720663" y="3753625"/>
            <a:ext cx="2094322" cy="2304530"/>
            <a:chOff x="2636564" y="4338841"/>
            <a:chExt cx="1437700" cy="1663898"/>
          </a:xfrm>
        </p:grpSpPr>
        <p:pic>
          <p:nvPicPr>
            <p:cNvPr id="1026" name="Picture 2" descr="TAKE BIKINI BOTTOM AND PUSH IT ...">
              <a:extLst>
                <a:ext uri="{FF2B5EF4-FFF2-40B4-BE49-F238E27FC236}">
                  <a16:creationId xmlns:a16="http://schemas.microsoft.com/office/drawing/2014/main" id="{4A03B122-64BB-56F0-BD2F-D1AB5495A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8" r="22571"/>
            <a:stretch>
              <a:fillRect/>
            </a:stretch>
          </p:blipFill>
          <p:spPr bwMode="auto">
            <a:xfrm>
              <a:off x="2636564" y="4805382"/>
              <a:ext cx="1437700" cy="119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C5C3E-D655-C710-881A-2DF9F7151BC8}"/>
                </a:ext>
              </a:extLst>
            </p:cNvPr>
            <p:cNvSpPr txBox="1"/>
            <p:nvPr/>
          </p:nvSpPr>
          <p:spPr>
            <a:xfrm>
              <a:off x="3093772" y="4338841"/>
              <a:ext cx="523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605B5C-DE6D-25EE-D94E-AC97ED6BC601}"/>
              </a:ext>
            </a:extLst>
          </p:cNvPr>
          <p:cNvSpPr txBox="1"/>
          <p:nvPr/>
        </p:nvSpPr>
        <p:spPr>
          <a:xfrm>
            <a:off x="5370962" y="6308209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pic>
        <p:nvPicPr>
          <p:cNvPr id="1032" name="Picture 8" descr="Jellyfish Fields | Nickelodeon | Fandom">
            <a:extLst>
              <a:ext uri="{FF2B5EF4-FFF2-40B4-BE49-F238E27FC236}">
                <a16:creationId xmlns:a16="http://schemas.microsoft.com/office/drawing/2014/main" id="{E6E6392E-5E3D-0D96-E625-8DDC273D9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72" y="4752107"/>
            <a:ext cx="1879899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C697DF6-4CED-7100-E81F-F6A00CBFD48A}"/>
              </a:ext>
            </a:extLst>
          </p:cNvPr>
          <p:cNvGrpSpPr/>
          <p:nvPr/>
        </p:nvGrpSpPr>
        <p:grpSpPr>
          <a:xfrm>
            <a:off x="4778470" y="2850115"/>
            <a:ext cx="2229694" cy="1474563"/>
            <a:chOff x="4802358" y="3146865"/>
            <a:chExt cx="2229694" cy="1474563"/>
          </a:xfrm>
        </p:grpSpPr>
        <p:pic>
          <p:nvPicPr>
            <p:cNvPr id="1030" name="Picture 6" descr="Alaskan Bull Worm | Encyclopedia ...">
              <a:extLst>
                <a:ext uri="{FF2B5EF4-FFF2-40B4-BE49-F238E27FC236}">
                  <a16:creationId xmlns:a16="http://schemas.microsoft.com/office/drawing/2014/main" id="{CBC1AE13-512A-1F4E-29EF-37178AFA1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45970" y="3569880"/>
              <a:ext cx="1007050" cy="1096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F1084E-E63C-4D4B-84A9-30DB11591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4082" y="3268803"/>
              <a:ext cx="197832" cy="7289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17BA1B-58D2-160C-D68D-1DBB27252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220" y="3428999"/>
              <a:ext cx="197832" cy="7289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63FEE3-6CB3-3516-B497-A8E78F108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2358" y="3447941"/>
              <a:ext cx="188268" cy="7100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D19AC0-0A8A-6270-7D29-633F0C6780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0626" y="3268803"/>
              <a:ext cx="117641" cy="6637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5BD1BE-D83A-929B-4BD3-64EC70AF22CF}"/>
                </a:ext>
              </a:extLst>
            </p:cNvPr>
            <p:cNvSpPr txBox="1"/>
            <p:nvPr/>
          </p:nvSpPr>
          <p:spPr>
            <a:xfrm>
              <a:off x="5038210" y="3146865"/>
              <a:ext cx="182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Exponential Scale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BC609C-F5D3-C04B-0D54-7EDD58C424B7}"/>
              </a:ext>
            </a:extLst>
          </p:cNvPr>
          <p:cNvSpPr txBox="1"/>
          <p:nvPr/>
        </p:nvSpPr>
        <p:spPr>
          <a:xfrm>
            <a:off x="7504507" y="4154175"/>
            <a:ext cx="22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DB Heaven</a:t>
            </a:r>
          </a:p>
        </p:txBody>
      </p:sp>
    </p:spTree>
    <p:extLst>
      <p:ext uri="{BB962C8B-B14F-4D97-AF65-F5344CB8AC3E}">
        <p14:creationId xmlns:p14="http://schemas.microsoft.com/office/powerpoint/2010/main" val="42287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B3D6-5E16-349B-BDC4-891CF4A6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Migrated ✅ 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90D1-B56B-40F0-736C-8921548C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your data.  Where is it concentrated?  Expected?</a:t>
            </a:r>
          </a:p>
          <a:p>
            <a:r>
              <a:rPr lang="en-US" dirty="0"/>
              <a:t>Follow the spec to store data as it was intended: Try not to shoehorn</a:t>
            </a:r>
          </a:p>
          <a:p>
            <a:r>
              <a:rPr lang="en-US" dirty="0"/>
              <a:t>Ask for reasonable amounts of data from BrAPI. Paginate!</a:t>
            </a:r>
          </a:p>
          <a:p>
            <a:r>
              <a:rPr lang="en-US" dirty="0"/>
              <a:t>Still having issues, or have implementations/suggestions to add?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Create an issue: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hlinkClick r:id="rId2"/>
              </a:rPr>
              <a:t>https://github.com/plantbreeding/brapi-Java-ProdServer/issues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89E-16F2-68A3-376D-B3023E24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6D69-4240-EFFA-186B-01C5F632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81" y="1834912"/>
            <a:ext cx="3387437" cy="31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5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6463</TotalTime>
  <Words>264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BrAPI Production Server</vt:lpstr>
      <vt:lpstr>Example Use Cases</vt:lpstr>
      <vt:lpstr>Introducing: The BrAPI Production Server</vt:lpstr>
      <vt:lpstr>But What About the Test Server?</vt:lpstr>
      <vt:lpstr>I already have production data!</vt:lpstr>
      <vt:lpstr>Data Migrated ✅  Now What?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Palmer Loux</dc:creator>
  <cp:lastModifiedBy>Jason Palmer Loux</cp:lastModifiedBy>
  <cp:revision>4</cp:revision>
  <dcterms:created xsi:type="dcterms:W3CDTF">2025-05-29T21:40:25Z</dcterms:created>
  <dcterms:modified xsi:type="dcterms:W3CDTF">2025-06-03T09:23:40Z</dcterms:modified>
</cp:coreProperties>
</file>